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handoutMasterIdLst>
    <p:handoutMasterId r:id="rId9"/>
  </p:handoutMasterIdLst>
  <p:sldIdLst>
    <p:sldId id="262" r:id="rId5"/>
    <p:sldId id="257" r:id="rId6"/>
    <p:sldId id="258" r:id="rId7"/>
    <p:sldId id="261" r:id="rId8"/>
  </p:sldIdLst>
  <p:sldSz cx="7559675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D4"/>
    <a:srgbClr val="F4364C"/>
    <a:srgbClr val="C03BC4"/>
    <a:srgbClr val="FFA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44"/>
  </p:normalViewPr>
  <p:slideViewPr>
    <p:cSldViewPr>
      <p:cViewPr varScale="1">
        <p:scale>
          <a:sx n="117" d="100"/>
          <a:sy n="117" d="100"/>
        </p:scale>
        <p:origin x="5536" y="496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64" d="100"/>
          <a:sy n="164" d="100"/>
        </p:scale>
        <p:origin x="58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72D2BA-B47E-2669-565B-A807CBFEFC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41EE2-60A6-80E6-215E-2BB6514CAE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8E29-A48F-4242-9ECD-ADE5930B6B9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4B81E-54F4-D8A5-257F-A643E57FC7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ECA9F-4BED-670E-2964-08B2ADE2B5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C7CCD-4808-214F-886D-73C3403D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750ED5B4-8693-A5F6-3283-97C4E029AE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1" r="17953"/>
          <a:stretch>
            <a:fillRect/>
          </a:stretch>
        </p:blipFill>
        <p:spPr>
          <a:xfrm rot="16200000" flipH="1">
            <a:off x="-1551799" y="1551799"/>
            <a:ext cx="10696476" cy="759287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9676A2-1780-4A43-FF81-9BFEE0836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861" y="583200"/>
            <a:ext cx="1600872" cy="572500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 logo </a:t>
            </a:r>
          </a:p>
        </p:txBody>
      </p:sp>
    </p:spTree>
    <p:extLst>
      <p:ext uri="{BB962C8B-B14F-4D97-AF65-F5344CB8AC3E}">
        <p14:creationId xmlns:p14="http://schemas.microsoft.com/office/powerpoint/2010/main" val="391026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451" y="3314954"/>
            <a:ext cx="643112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904" y="5988304"/>
            <a:ext cx="529621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302" y="2459482"/>
            <a:ext cx="32912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6504" y="2459482"/>
            <a:ext cx="32912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id="{0DA4D107-B44C-824D-686E-C760043CB27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31"/>
            <a:ext cx="7560000" cy="1069246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9676A2-1780-4A43-FF81-9BFEE0836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861" y="583200"/>
            <a:ext cx="1600872" cy="572500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 logo </a:t>
            </a:r>
          </a:p>
        </p:txBody>
      </p:sp>
    </p:spTree>
    <p:extLst>
      <p:ext uri="{BB962C8B-B14F-4D97-AF65-F5344CB8AC3E}">
        <p14:creationId xmlns:p14="http://schemas.microsoft.com/office/powerpoint/2010/main" val="394578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7151" y="635077"/>
            <a:ext cx="494364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5815" y="1995462"/>
            <a:ext cx="30785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2449" y="9944862"/>
            <a:ext cx="24211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301" y="9944862"/>
            <a:ext cx="17401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7540" y="9944862"/>
            <a:ext cx="17401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184140-23CD-48D7-7E49-9C3BA1E9CB7B}"/>
              </a:ext>
            </a:extLst>
          </p:cNvPr>
          <p:cNvSpPr/>
          <p:nvPr/>
        </p:nvSpPr>
        <p:spPr>
          <a:xfrm>
            <a:off x="-33204" y="0"/>
            <a:ext cx="7626083" cy="43561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6A2D711-3EAA-3405-843E-59599FDA4C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 descr="$PPTXTitle">
            <a:extLst>
              <a:ext uri="{FF2B5EF4-FFF2-40B4-BE49-F238E27FC236}">
                <a16:creationId xmlns:a16="http://schemas.microsoft.com/office/drawing/2014/main" id="{EF338922-5257-3DA6-CE58-FEBD56C98719}"/>
              </a:ext>
            </a:extLst>
          </p:cNvPr>
          <p:cNvSpPr txBox="1">
            <a:spLocks/>
          </p:cNvSpPr>
          <p:nvPr/>
        </p:nvSpPr>
        <p:spPr>
          <a:xfrm>
            <a:off x="495611" y="2392973"/>
            <a:ext cx="5922010" cy="1367041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800"/>
              </a:lnSpc>
              <a:spcBef>
                <a:spcPts val="940"/>
              </a:spcBef>
            </a:pPr>
            <a:r>
              <a:rPr lang="en-AU" sz="5000" spc="-40" dirty="0">
                <a:solidFill>
                  <a:schemeClr val="tx1"/>
                </a:solidFill>
              </a:rPr>
              <a:t>Packed with flexibility, value and support</a:t>
            </a:r>
            <a:endParaRPr lang="en-AU" sz="5000" dirty="0">
              <a:solidFill>
                <a:schemeClr val="tx1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82EC4DE-FF57-726B-A54F-47A7BDF63150}"/>
              </a:ext>
            </a:extLst>
          </p:cNvPr>
          <p:cNvSpPr txBox="1"/>
          <p:nvPr/>
        </p:nvSpPr>
        <p:spPr>
          <a:xfrm>
            <a:off x="492746" y="3865429"/>
            <a:ext cx="473489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AU" b="1" dirty="0">
                <a:solidFill>
                  <a:schemeClr val="tx1"/>
                </a:solidFill>
                <a:latin typeface="Segoe UI Semibold"/>
                <a:cs typeface="Segoe UI Semibold"/>
              </a:rPr>
              <a:t>Make the shift and get more from your Microsoft investment</a:t>
            </a:r>
            <a:endParaRPr dirty="0">
              <a:solidFill>
                <a:schemeClr val="tx1"/>
              </a:solidFill>
              <a:latin typeface="Segoe UI Semibold"/>
              <a:cs typeface="Segoe UI Semibold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97A3B71-BC16-0D19-5217-7F03D24FD8F1}"/>
              </a:ext>
            </a:extLst>
          </p:cNvPr>
          <p:cNvSpPr txBox="1"/>
          <p:nvPr/>
        </p:nvSpPr>
        <p:spPr>
          <a:xfrm>
            <a:off x="492747" y="2166828"/>
            <a:ext cx="27536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AU" sz="1600" b="1" dirty="0">
                <a:solidFill>
                  <a:schemeClr val="tx1"/>
                </a:solidFill>
                <a:latin typeface="Segoe UI Semibold"/>
                <a:cs typeface="Segoe UI Semibold"/>
              </a:rPr>
              <a:t>Microsoft CSP Licensing</a:t>
            </a:r>
            <a:endParaRPr sz="1600" dirty="0">
              <a:solidFill>
                <a:schemeClr val="tx1"/>
              </a:solidFill>
              <a:latin typeface="Segoe UI Semibold"/>
              <a:cs typeface="Segoe UI Semi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B0CDB53-E4E4-2AC1-E439-702F5D204472}"/>
              </a:ext>
            </a:extLst>
          </p:cNvPr>
          <p:cNvSpPr/>
          <p:nvPr/>
        </p:nvSpPr>
        <p:spPr>
          <a:xfrm>
            <a:off x="2359250" y="571505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00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MS logo gray - EMF">
            <a:extLst>
              <a:ext uri="{FF2B5EF4-FFF2-40B4-BE49-F238E27FC236}">
                <a16:creationId xmlns:a16="http://schemas.microsoft.com/office/drawing/2014/main" id="{DB76C9EA-ABD1-E9ED-E3F9-205197B705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636837" y="683669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712F2C92-9700-77AC-7B66-ACC9087228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91917" y="1561403"/>
            <a:ext cx="10712994" cy="7590188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4970C86-F8BD-4038-79ED-F41D116FB7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69244" y="1564483"/>
            <a:ext cx="10693400" cy="75644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7" b="15362"/>
          <a:stretch>
            <a:fillRect/>
          </a:stretch>
        </p:blipFill>
        <p:spPr>
          <a:xfrm>
            <a:off x="-4765" y="7819536"/>
            <a:ext cx="7564439" cy="28738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467281" y="3966062"/>
            <a:ext cx="6575665" cy="3035446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3000" b="0" spc="-60" dirty="0">
                <a:solidFill>
                  <a:srgbClr val="FFFFFF"/>
                </a:solidFill>
                <a:ea typeface="+mj-ea"/>
              </a:rPr>
              <a:t>The Cloud Solution Provider (CSP) license is a better way</a:t>
            </a:r>
          </a:p>
          <a:p>
            <a:pPr>
              <a:spcBef>
                <a:spcPts val="600"/>
              </a:spcBef>
            </a:pPr>
            <a:r>
              <a:rPr lang="en-US" sz="1050" b="0" dirty="0"/>
              <a:t>Access Microsoft's CSP licensing via a trusted partner who manages your licensing, provides ongoing support and helps you get more value from your Microsoft investment.</a:t>
            </a:r>
            <a:endParaRPr lang="en-AU" sz="1050" b="0" dirty="0"/>
          </a:p>
          <a:p>
            <a:pPr>
              <a:spcBef>
                <a:spcPts val="600"/>
              </a:spcBef>
            </a:pPr>
            <a:r>
              <a:rPr lang="en-US" sz="1050" b="0" dirty="0"/>
              <a:t>Whether you're currently on an Enterprise Agreement or Azure Pay-As-You-Go, CSP gives you:</a:t>
            </a:r>
            <a:endParaRPr lang="en-AU" sz="1050" b="0" dirty="0"/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050" dirty="0"/>
              <a:t>More control </a:t>
            </a:r>
            <a:r>
              <a:rPr lang="en-AU" sz="1050" b="0" dirty="0"/>
              <a:t>– add capacity when you need it, without waiting for renewals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Flexible billing </a:t>
            </a:r>
            <a:r>
              <a:rPr lang="en-US" sz="1050" b="0" dirty="0"/>
              <a:t>– monthly, annual or multi-year options to match your cash flow</a:t>
            </a:r>
            <a:endParaRPr lang="en-AU" sz="1050" b="0" dirty="0"/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050" dirty="0"/>
              <a:t>Ongoing support </a:t>
            </a:r>
            <a:r>
              <a:rPr lang="en-AU" sz="1050" b="0" dirty="0"/>
              <a:t>– strategic guidance year-round, not just at renewal time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24/7 Microsoft Premier Support </a:t>
            </a:r>
            <a:r>
              <a:rPr lang="en-US" sz="1050" b="0" dirty="0"/>
              <a:t>– fast access to Microsoft engineers when things go wrong, at no extra cost</a:t>
            </a:r>
            <a:endParaRPr lang="en-AU" sz="1050" b="0" dirty="0"/>
          </a:p>
          <a:p>
            <a:pPr lvl="0">
              <a:spcBef>
                <a:spcPts val="600"/>
              </a:spcBef>
            </a:pPr>
            <a:r>
              <a:rPr lang="en-US" sz="1050" b="0" dirty="0"/>
              <a:t>One partner, one invoice – simplified management across licensing, Azure and support</a:t>
            </a:r>
            <a:endParaRPr lang="en-AU" b="0" dirty="0"/>
          </a:p>
        </p:txBody>
      </p:sp>
      <p:sp>
        <p:nvSpPr>
          <p:cNvPr id="9" name="object 9"/>
          <p:cNvSpPr txBox="1"/>
          <p:nvPr/>
        </p:nvSpPr>
        <p:spPr>
          <a:xfrm>
            <a:off x="467281" y="546100"/>
            <a:ext cx="6495243" cy="2873864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3000" spc="-60" dirty="0">
                <a:solidFill>
                  <a:srgbClr val="FFFFFF"/>
                </a:solidFill>
                <a:latin typeface="Segoe UI"/>
                <a:ea typeface="+mj-ea"/>
                <a:cs typeface="Segoe UI"/>
              </a:rPr>
              <a:t>Your Microsoft licensing should work harder for you </a:t>
            </a:r>
          </a:p>
          <a:p>
            <a:pPr>
              <a:spcBef>
                <a:spcPts val="600"/>
              </a:spcBef>
            </a:pPr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you're on an Enterprise Agreement or paying for Azure via credit card, you might be experiencing:</a:t>
            </a:r>
            <a:endParaRPr lang="en-AU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Rising costs</a:t>
            </a:r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limited flexibility, pricing that's hard to predict</a:t>
            </a:r>
            <a:endParaRPr lang="en-AU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Rigid terms</a:t>
            </a:r>
            <a:r>
              <a:rPr lang="en-AU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locked into annual cycles, unable to adjust when your needs change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gaps</a:t>
            </a:r>
            <a:r>
              <a:rPr lang="en-AU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long wait times when things go wrong, no ongoing strategic guidance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Fragmented billing</a:t>
            </a:r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multiple invoices across services, hard to track what you're spending</a:t>
            </a:r>
            <a:endParaRPr lang="en-AU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Missed opportunities</a:t>
            </a:r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unaware of credits, programs or </a:t>
            </a:r>
            <a:r>
              <a:rPr lang="en-US" sz="105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optimisations</a:t>
            </a:r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you're entitled to</a:t>
            </a:r>
            <a:endParaRPr lang="en-AU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is evolving its licensing programs, making CSP the preferred model for customers who want flexibility, value and ongoing support.</a:t>
            </a:r>
            <a:endParaRPr lang="en-AU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7C51A-FE95-F7E6-A3A1-F321C68FFF36}"/>
              </a:ext>
            </a:extLst>
          </p:cNvPr>
          <p:cNvSpPr txBox="1"/>
          <p:nvPr/>
        </p:nvSpPr>
        <p:spPr>
          <a:xfrm>
            <a:off x="8351837" y="6064252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pc="-15" baseline="31481" dirty="0">
                <a:latin typeface="Segoe UI"/>
                <a:cs typeface="Segoe UI"/>
              </a:rPr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ackground pattern&#10;&#10;Description automatically generated">
            <a:extLst>
              <a:ext uri="{FF2B5EF4-FFF2-40B4-BE49-F238E27FC236}">
                <a16:creationId xmlns:a16="http://schemas.microsoft.com/office/drawing/2014/main" id="{3847AC45-EBF2-5C91-D44A-84D50E1AA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91917" y="1561403"/>
            <a:ext cx="10712994" cy="75901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3A5EBB-D9E1-9CC4-2D63-E2EE8164A2D5}"/>
              </a:ext>
            </a:extLst>
          </p:cNvPr>
          <p:cNvSpPr/>
          <p:nvPr/>
        </p:nvSpPr>
        <p:spPr>
          <a:xfrm>
            <a:off x="643256" y="1401025"/>
            <a:ext cx="6336981" cy="130963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98738" y="635078"/>
            <a:ext cx="494364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AU" spc="-30" dirty="0"/>
              <a:t>What you’ll gain from CSP</a:t>
            </a:r>
            <a:endParaRPr spc="-3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EE737C-9907-B6F7-BA06-51CCC23DB20A}"/>
              </a:ext>
            </a:extLst>
          </p:cNvPr>
          <p:cNvSpPr/>
          <p:nvPr/>
        </p:nvSpPr>
        <p:spPr>
          <a:xfrm>
            <a:off x="6246971" y="1594837"/>
            <a:ext cx="431800" cy="431800"/>
          </a:xfrm>
          <a:prstGeom prst="ellipse">
            <a:avLst/>
          </a:prstGeom>
          <a:gradFill>
            <a:gsLst>
              <a:gs pos="0">
                <a:srgbClr val="0078D4"/>
              </a:gs>
              <a:gs pos="49000">
                <a:srgbClr val="C03BC4"/>
              </a:gs>
              <a:gs pos="100000">
                <a:srgbClr val="FFA3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C48CC-5261-86ED-13E0-901A4C18656E}"/>
              </a:ext>
            </a:extLst>
          </p:cNvPr>
          <p:cNvSpPr txBox="1"/>
          <p:nvPr/>
        </p:nvSpPr>
        <p:spPr>
          <a:xfrm>
            <a:off x="731837" y="1460500"/>
            <a:ext cx="5213668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buNone/>
            </a:pPr>
            <a:r>
              <a:rPr lang="en-US" sz="1400" b="1" dirty="0">
                <a:latin typeface="Segoe UI"/>
                <a:cs typeface="Segoe UI"/>
              </a:rPr>
              <a:t>Better value, less waste</a:t>
            </a:r>
            <a:endParaRPr lang="en-AU" sz="1050" b="1" dirty="0">
              <a:latin typeface="Segoe UI" panose="020B0502040204020203" pitchFamily="34" charset="0"/>
              <a:cs typeface="Segoe UI"/>
            </a:endParaRPr>
          </a:p>
          <a:p>
            <a:pPr>
              <a:spcAft>
                <a:spcPts val="600"/>
              </a:spcAft>
              <a:buNone/>
            </a:pPr>
            <a:r>
              <a:rPr lang="en-US" sz="1050" dirty="0">
                <a:effectLst/>
                <a:latin typeface="Segoe UI" panose="020B0502040204020203" pitchFamily="34" charset="0"/>
                <a:ea typeface="Arial" panose="020B0604020202020204" pitchFamily="34" charset="0"/>
              </a:rPr>
              <a:t>You'll get competitive pricing with flexible payment terms – monthly, annual or multi-year to match your cash flow. One invoice across all your Microsoft services makes it easier to track spend and forecast costs. And with expert guidance, you'll </a:t>
            </a:r>
            <a:r>
              <a:rPr lang="en-US" sz="1050" dirty="0" err="1">
                <a:effectLst/>
                <a:latin typeface="Segoe UI" panose="020B0502040204020203" pitchFamily="34" charset="0"/>
                <a:ea typeface="Arial" panose="020B0604020202020204" pitchFamily="34" charset="0"/>
              </a:rPr>
              <a:t>optimise</a:t>
            </a:r>
            <a:r>
              <a:rPr lang="en-US" sz="1050" dirty="0">
                <a:effectLst/>
                <a:latin typeface="Segoe UI" panose="020B0502040204020203" pitchFamily="34" charset="0"/>
                <a:ea typeface="Arial" panose="020B0604020202020204" pitchFamily="34" charset="0"/>
              </a:rPr>
              <a:t> your licensing and stop paying for what you're not using.</a:t>
            </a:r>
            <a:endParaRPr lang="en-AU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B5BE24-F3A3-89F4-0BC7-2DF106F5F7B8}"/>
              </a:ext>
            </a:extLst>
          </p:cNvPr>
          <p:cNvSpPr/>
          <p:nvPr/>
        </p:nvSpPr>
        <p:spPr>
          <a:xfrm>
            <a:off x="643256" y="4070399"/>
            <a:ext cx="6336981" cy="1087121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3FCA34-CAD4-D836-9FAA-70D02E99F43A}"/>
              </a:ext>
            </a:extLst>
          </p:cNvPr>
          <p:cNvSpPr/>
          <p:nvPr/>
        </p:nvSpPr>
        <p:spPr>
          <a:xfrm>
            <a:off x="6246971" y="4264210"/>
            <a:ext cx="431800" cy="431800"/>
          </a:xfrm>
          <a:prstGeom prst="ellipse">
            <a:avLst/>
          </a:prstGeom>
          <a:gradFill>
            <a:gsLst>
              <a:gs pos="0">
                <a:srgbClr val="0078D4"/>
              </a:gs>
              <a:gs pos="49000">
                <a:srgbClr val="C03BC4"/>
              </a:gs>
              <a:gs pos="100000">
                <a:srgbClr val="FFA3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143576-1598-9B31-C554-532C269EAAA2}"/>
              </a:ext>
            </a:extLst>
          </p:cNvPr>
          <p:cNvSpPr txBox="1"/>
          <p:nvPr/>
        </p:nvSpPr>
        <p:spPr>
          <a:xfrm>
            <a:off x="731837" y="4129873"/>
            <a:ext cx="5213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buNone/>
            </a:pPr>
            <a:r>
              <a:rPr lang="en-US" sz="1400" b="1" dirty="0">
                <a:latin typeface="Segoe UI"/>
                <a:cs typeface="Segoe UI"/>
              </a:rPr>
              <a:t>Simpler to manage and track</a:t>
            </a:r>
            <a:endParaRPr lang="en-US" sz="1050" dirty="0">
              <a:effectLst/>
              <a:latin typeface="Segoe UI" panose="020B0502040204020203" pitchFamily="34" charset="0"/>
              <a:ea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en-US" sz="1050" dirty="0">
                <a:effectLst/>
                <a:latin typeface="Segoe UI" panose="020B0502040204020203" pitchFamily="34" charset="0"/>
                <a:ea typeface="Arial" panose="020B0604020202020204" pitchFamily="34" charset="0"/>
              </a:rPr>
              <a:t>CSP simplifies how you manage licensing. Streamlined provisioning, enhanced reporting and full visibility across your Microsoft environment – all in one place. Less admin, more clarity on what you have and how it's being used.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7F65DC-5A49-1B8A-576C-B35845252829}"/>
              </a:ext>
            </a:extLst>
          </p:cNvPr>
          <p:cNvSpPr/>
          <p:nvPr/>
        </p:nvSpPr>
        <p:spPr>
          <a:xfrm>
            <a:off x="643256" y="2848063"/>
            <a:ext cx="6336981" cy="1087121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75BC21-D2D9-CBC8-B45E-11B5075F3795}"/>
              </a:ext>
            </a:extLst>
          </p:cNvPr>
          <p:cNvSpPr/>
          <p:nvPr/>
        </p:nvSpPr>
        <p:spPr>
          <a:xfrm>
            <a:off x="6246971" y="3041874"/>
            <a:ext cx="431800" cy="431800"/>
          </a:xfrm>
          <a:prstGeom prst="ellipse">
            <a:avLst/>
          </a:prstGeom>
          <a:gradFill>
            <a:gsLst>
              <a:gs pos="0">
                <a:srgbClr val="0078D4"/>
              </a:gs>
              <a:gs pos="49000">
                <a:srgbClr val="C03BC4"/>
              </a:gs>
              <a:gs pos="100000">
                <a:srgbClr val="FFA3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D30CB3-550F-71FA-A75D-13CBD309AC52}"/>
              </a:ext>
            </a:extLst>
          </p:cNvPr>
          <p:cNvSpPr txBox="1"/>
          <p:nvPr/>
        </p:nvSpPr>
        <p:spPr>
          <a:xfrm>
            <a:off x="731837" y="2907537"/>
            <a:ext cx="5213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buNone/>
            </a:pPr>
            <a:r>
              <a:rPr lang="en-US" sz="1400" b="1" dirty="0">
                <a:latin typeface="Segoe UI"/>
                <a:cs typeface="Segoe UI"/>
              </a:rPr>
              <a:t>Real support day and night</a:t>
            </a:r>
            <a:endParaRPr lang="en-US" sz="1050" dirty="0">
              <a:effectLst/>
              <a:latin typeface="Segoe UI" panose="020B0502040204020203" pitchFamily="34" charset="0"/>
              <a:ea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en-US" sz="1050" dirty="0">
                <a:effectLst/>
                <a:latin typeface="Segoe UI" panose="020B0502040204020203" pitchFamily="34" charset="0"/>
                <a:ea typeface="Arial" panose="020B0604020202020204" pitchFamily="34" charset="0"/>
              </a:rPr>
              <a:t>24/7 Microsoft Premier Support at no additional cost – backed by Microsoft Premier Engineers, which means faster response times and direct escalation paths. Between issues, we're proactively monitoring and </a:t>
            </a:r>
            <a:r>
              <a:rPr lang="en-US" sz="1050" dirty="0" err="1">
                <a:effectLst/>
                <a:latin typeface="Segoe UI" panose="020B0502040204020203" pitchFamily="34" charset="0"/>
                <a:ea typeface="Arial" panose="020B0604020202020204" pitchFamily="34" charset="0"/>
              </a:rPr>
              <a:t>optimising</a:t>
            </a:r>
            <a:r>
              <a:rPr lang="en-US" sz="1050" dirty="0">
                <a:effectLst/>
                <a:latin typeface="Segoe UI" panose="020B0502040204020203" pitchFamily="34" charset="0"/>
                <a:ea typeface="Arial" panose="020B0604020202020204" pitchFamily="34" charset="0"/>
              </a:rPr>
              <a:t> your environment.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252DB-9959-C890-EF0F-D4257AD7EA45}"/>
              </a:ext>
            </a:extLst>
          </p:cNvPr>
          <p:cNvSpPr/>
          <p:nvPr/>
        </p:nvSpPr>
        <p:spPr>
          <a:xfrm>
            <a:off x="643256" y="5310692"/>
            <a:ext cx="6336981" cy="129386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469D05-06F4-7713-F41C-F83BA911138B}"/>
              </a:ext>
            </a:extLst>
          </p:cNvPr>
          <p:cNvSpPr/>
          <p:nvPr/>
        </p:nvSpPr>
        <p:spPr>
          <a:xfrm>
            <a:off x="6246971" y="5504503"/>
            <a:ext cx="431800" cy="431800"/>
          </a:xfrm>
          <a:prstGeom prst="ellipse">
            <a:avLst/>
          </a:prstGeom>
          <a:gradFill>
            <a:gsLst>
              <a:gs pos="0">
                <a:srgbClr val="0078D4"/>
              </a:gs>
              <a:gs pos="49000">
                <a:srgbClr val="C03BC4"/>
              </a:gs>
              <a:gs pos="100000">
                <a:srgbClr val="FFA3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B33487-F928-7D73-A1B1-1B9F9DF9C07C}"/>
              </a:ext>
            </a:extLst>
          </p:cNvPr>
          <p:cNvSpPr txBox="1"/>
          <p:nvPr/>
        </p:nvSpPr>
        <p:spPr>
          <a:xfrm>
            <a:off x="731837" y="5370166"/>
            <a:ext cx="5213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buNone/>
            </a:pPr>
            <a:r>
              <a:rPr lang="en-US" sz="1400" b="1" dirty="0">
                <a:latin typeface="Segoe UI"/>
                <a:cs typeface="Segoe UI"/>
              </a:rPr>
              <a:t>A long-term strategic partner</a:t>
            </a:r>
            <a:endParaRPr lang="en-US" sz="1050" dirty="0">
              <a:effectLst/>
              <a:latin typeface="Segoe UI" panose="020B0502040204020203" pitchFamily="34" charset="0"/>
              <a:ea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en-US" sz="1050" dirty="0">
                <a:effectLst/>
                <a:latin typeface="Segoe UI" panose="020B0502040204020203" pitchFamily="34" charset="0"/>
                <a:ea typeface="Arial" panose="020B0604020202020204" pitchFamily="34" charset="0"/>
              </a:rPr>
              <a:t>We take the time to understand your business and grow with you. Year-round access to </a:t>
            </a:r>
            <a:r>
              <a:rPr lang="en-US" sz="1050" dirty="0" err="1">
                <a:effectLst/>
                <a:latin typeface="Segoe UI" panose="020B0502040204020203" pitchFamily="34" charset="0"/>
                <a:ea typeface="Arial" panose="020B0604020202020204" pitchFamily="34" charset="0"/>
              </a:rPr>
              <a:t>specialised</a:t>
            </a:r>
            <a:r>
              <a:rPr lang="en-US" sz="1050" dirty="0">
                <a:effectLst/>
                <a:latin typeface="Segoe UI" panose="020B0502040204020203" pitchFamily="34" charset="0"/>
                <a:ea typeface="Arial" panose="020B0604020202020204" pitchFamily="34" charset="0"/>
              </a:rPr>
              <a:t> knowledge and guidance. Support for cloud migration, AI transformation and future planning — plus early access to new Azure features and capabilities. </a:t>
            </a:r>
          </a:p>
          <a:p>
            <a:pPr>
              <a:spcAft>
                <a:spcPts val="600"/>
              </a:spcAft>
              <a:buNone/>
            </a:pPr>
            <a:endParaRPr lang="en-US" sz="1050" dirty="0">
              <a:effectLst/>
              <a:latin typeface="Segoe UI" panose="020B0502040204020203" pitchFamily="34" charset="0"/>
              <a:ea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9FB0BF-D4E9-CF6C-9ADB-EE0655F44E71}"/>
              </a:ext>
            </a:extLst>
          </p:cNvPr>
          <p:cNvSpPr txBox="1"/>
          <p:nvPr/>
        </p:nvSpPr>
        <p:spPr>
          <a:xfrm>
            <a:off x="643256" y="6872787"/>
            <a:ext cx="60198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spc="-30" dirty="0">
                <a:solidFill>
                  <a:srgbClr val="0078D4"/>
                </a:solidFill>
                <a:latin typeface="Segoe UI"/>
                <a:ea typeface="+mj-ea"/>
                <a:cs typeface="Segoe UI"/>
              </a:rPr>
              <a:t>The right move at the right time</a:t>
            </a:r>
            <a:endParaRPr lang="en-AU" sz="3000" spc="-30" dirty="0">
              <a:solidFill>
                <a:srgbClr val="0078D4"/>
              </a:solidFill>
              <a:latin typeface="Segoe UI"/>
              <a:ea typeface="+mj-ea"/>
              <a:cs typeface="Segoe UI"/>
            </a:endParaRPr>
          </a:p>
          <a:p>
            <a:pPr>
              <a:spcBef>
                <a:spcPts val="600"/>
              </a:spcBef>
            </a:pPr>
            <a:r>
              <a:rPr lang="en-AU" sz="1050" dirty="0">
                <a:latin typeface="Segoe UI" panose="020B0502040204020203" pitchFamily="34" charset="0"/>
                <a:cs typeface="Segoe UI" panose="020B0502040204020203" pitchFamily="34" charset="0"/>
              </a:rPr>
              <a:t>An Australian retail business was running critical applications on Azure, paying by credit card. Costs were hard to predict, and when something went wrong, they had no fast path to support.</a:t>
            </a:r>
          </a:p>
          <a:p>
            <a:pPr>
              <a:spcBef>
                <a:spcPts val="600"/>
              </a:spcBef>
            </a:pPr>
            <a:r>
              <a:rPr lang="en-AU" sz="1050" dirty="0">
                <a:latin typeface="Segoe UI" panose="020B0502040204020203" pitchFamily="34" charset="0"/>
                <a:cs typeface="Segoe UI" panose="020B0502040204020203" pitchFamily="34" charset="0"/>
              </a:rPr>
              <a:t>After transitioning to CSP, they now have: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050" dirty="0">
                <a:latin typeface="Segoe UI" panose="020B0502040204020203" pitchFamily="34" charset="0"/>
                <a:cs typeface="Segoe UI" panose="020B0502040204020203" pitchFamily="34" charset="0"/>
              </a:rPr>
              <a:t>Predictable billing and cost control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050" dirty="0">
                <a:latin typeface="Segoe UI" panose="020B0502040204020203" pitchFamily="34" charset="0"/>
                <a:cs typeface="Segoe UI" panose="020B0502040204020203" pitchFamily="34" charset="0"/>
              </a:rPr>
              <a:t>24/7 Premier Support at no extra cost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050" dirty="0">
                <a:latin typeface="Segoe UI" panose="020B0502040204020203" pitchFamily="34" charset="0"/>
                <a:cs typeface="Segoe UI" panose="020B0502040204020203" pitchFamily="34" charset="0"/>
              </a:rPr>
              <a:t>A partner who proactively manages their environment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369D6325-91DA-8B2A-84E9-212FF022D050}"/>
              </a:ext>
            </a:extLst>
          </p:cNvPr>
          <p:cNvSpPr/>
          <p:nvPr/>
        </p:nvSpPr>
        <p:spPr>
          <a:xfrm>
            <a:off x="818055" y="9131296"/>
            <a:ext cx="609600" cy="532765"/>
          </a:xfrm>
          <a:custGeom>
            <a:avLst/>
            <a:gdLst/>
            <a:ahLst/>
            <a:cxnLst/>
            <a:rect l="l" t="t" r="r" b="b"/>
            <a:pathLst>
              <a:path w="609600" h="532764">
                <a:moveTo>
                  <a:pt x="263220" y="0"/>
                </a:moveTo>
                <a:lnTo>
                  <a:pt x="52832" y="0"/>
                </a:lnTo>
                <a:lnTo>
                  <a:pt x="32264" y="4150"/>
                </a:lnTo>
                <a:lnTo>
                  <a:pt x="15471" y="15471"/>
                </a:lnTo>
                <a:lnTo>
                  <a:pt x="4150" y="32264"/>
                </a:lnTo>
                <a:lnTo>
                  <a:pt x="0" y="52832"/>
                </a:lnTo>
                <a:lnTo>
                  <a:pt x="0" y="242328"/>
                </a:lnTo>
                <a:lnTo>
                  <a:pt x="7429" y="249745"/>
                </a:lnTo>
                <a:lnTo>
                  <a:pt x="146558" y="249745"/>
                </a:lnTo>
                <a:lnTo>
                  <a:pt x="149377" y="252450"/>
                </a:lnTo>
                <a:lnTo>
                  <a:pt x="149539" y="255596"/>
                </a:lnTo>
                <a:lnTo>
                  <a:pt x="149555" y="255892"/>
                </a:lnTo>
                <a:lnTo>
                  <a:pt x="149255" y="273606"/>
                </a:lnTo>
                <a:lnTo>
                  <a:pt x="133896" y="328574"/>
                </a:lnTo>
                <a:lnTo>
                  <a:pt x="114205" y="362936"/>
                </a:lnTo>
                <a:lnTo>
                  <a:pt x="87210" y="391764"/>
                </a:lnTo>
                <a:lnTo>
                  <a:pt x="52910" y="415061"/>
                </a:lnTo>
                <a:lnTo>
                  <a:pt x="11303" y="432828"/>
                </a:lnTo>
                <a:lnTo>
                  <a:pt x="7378" y="434136"/>
                </a:lnTo>
                <a:lnTo>
                  <a:pt x="4749" y="437845"/>
                </a:lnTo>
                <a:lnTo>
                  <a:pt x="4749" y="527900"/>
                </a:lnTo>
                <a:lnTo>
                  <a:pt x="10541" y="532523"/>
                </a:lnTo>
                <a:lnTo>
                  <a:pt x="72270" y="514472"/>
                </a:lnTo>
                <a:lnTo>
                  <a:pt x="121539" y="491463"/>
                </a:lnTo>
                <a:lnTo>
                  <a:pt x="164397" y="462098"/>
                </a:lnTo>
                <a:lnTo>
                  <a:pt x="200850" y="426377"/>
                </a:lnTo>
                <a:lnTo>
                  <a:pt x="225972" y="391198"/>
                </a:lnTo>
                <a:lnTo>
                  <a:pt x="245512" y="351009"/>
                </a:lnTo>
                <a:lnTo>
                  <a:pt x="259469" y="305809"/>
                </a:lnTo>
                <a:lnTo>
                  <a:pt x="267795" y="255892"/>
                </a:lnTo>
                <a:lnTo>
                  <a:pt x="267845" y="255596"/>
                </a:lnTo>
                <a:lnTo>
                  <a:pt x="270637" y="200367"/>
                </a:lnTo>
                <a:lnTo>
                  <a:pt x="270637" y="7429"/>
                </a:lnTo>
                <a:lnTo>
                  <a:pt x="263220" y="0"/>
                </a:lnTo>
                <a:close/>
              </a:path>
              <a:path w="609600" h="532764">
                <a:moveTo>
                  <a:pt x="556933" y="0"/>
                </a:moveTo>
                <a:lnTo>
                  <a:pt x="346354" y="0"/>
                </a:lnTo>
                <a:lnTo>
                  <a:pt x="338963" y="7391"/>
                </a:lnTo>
                <a:lnTo>
                  <a:pt x="338963" y="242328"/>
                </a:lnTo>
                <a:lnTo>
                  <a:pt x="346379" y="249745"/>
                </a:lnTo>
                <a:lnTo>
                  <a:pt x="485521" y="249745"/>
                </a:lnTo>
                <a:lnTo>
                  <a:pt x="488340" y="252450"/>
                </a:lnTo>
                <a:lnTo>
                  <a:pt x="488502" y="255596"/>
                </a:lnTo>
                <a:lnTo>
                  <a:pt x="488518" y="255892"/>
                </a:lnTo>
                <a:lnTo>
                  <a:pt x="488218" y="273606"/>
                </a:lnTo>
                <a:lnTo>
                  <a:pt x="472859" y="328574"/>
                </a:lnTo>
                <a:lnTo>
                  <a:pt x="453166" y="362936"/>
                </a:lnTo>
                <a:lnTo>
                  <a:pt x="426169" y="391764"/>
                </a:lnTo>
                <a:lnTo>
                  <a:pt x="391868" y="415061"/>
                </a:lnTo>
                <a:lnTo>
                  <a:pt x="350266" y="432828"/>
                </a:lnTo>
                <a:lnTo>
                  <a:pt x="346341" y="434136"/>
                </a:lnTo>
                <a:lnTo>
                  <a:pt x="343700" y="437845"/>
                </a:lnTo>
                <a:lnTo>
                  <a:pt x="343700" y="527900"/>
                </a:lnTo>
                <a:lnTo>
                  <a:pt x="349491" y="532523"/>
                </a:lnTo>
                <a:lnTo>
                  <a:pt x="411227" y="514472"/>
                </a:lnTo>
                <a:lnTo>
                  <a:pt x="460495" y="491463"/>
                </a:lnTo>
                <a:lnTo>
                  <a:pt x="503353" y="462098"/>
                </a:lnTo>
                <a:lnTo>
                  <a:pt x="539800" y="426377"/>
                </a:lnTo>
                <a:lnTo>
                  <a:pt x="564928" y="391198"/>
                </a:lnTo>
                <a:lnTo>
                  <a:pt x="584472" y="351009"/>
                </a:lnTo>
                <a:lnTo>
                  <a:pt x="598432" y="305809"/>
                </a:lnTo>
                <a:lnTo>
                  <a:pt x="606758" y="255892"/>
                </a:lnTo>
                <a:lnTo>
                  <a:pt x="606808" y="255596"/>
                </a:lnTo>
                <a:lnTo>
                  <a:pt x="609600" y="200367"/>
                </a:lnTo>
                <a:lnTo>
                  <a:pt x="609600" y="52666"/>
                </a:lnTo>
                <a:lnTo>
                  <a:pt x="605460" y="32168"/>
                </a:lnTo>
                <a:lnTo>
                  <a:pt x="594172" y="15427"/>
                </a:lnTo>
                <a:lnTo>
                  <a:pt x="577431" y="4139"/>
                </a:lnTo>
                <a:lnTo>
                  <a:pt x="55693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8E30D3D3-5E0A-2F56-10F5-8A4046373578}"/>
              </a:ext>
            </a:extLst>
          </p:cNvPr>
          <p:cNvSpPr txBox="1"/>
          <p:nvPr/>
        </p:nvSpPr>
        <p:spPr>
          <a:xfrm>
            <a:off x="1493837" y="9049231"/>
            <a:ext cx="5638799" cy="8694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0800" marR="17780"/>
            <a:r>
              <a:rPr lang="en-AU" dirty="0">
                <a:solidFill>
                  <a:schemeClr val="bg1"/>
                </a:solidFill>
                <a:latin typeface="Segoe UI"/>
                <a:cs typeface="Segoe UI"/>
              </a:rPr>
              <a:t>We can now breathe a little easier knowing that if there's an issue with our essential business application, we have full support to get back online quickly.”</a:t>
            </a:r>
            <a:endParaRPr sz="9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3D369DF-08BD-E190-58D3-E2307DAFE3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1" r="17953"/>
          <a:stretch>
            <a:fillRect/>
          </a:stretch>
        </p:blipFill>
        <p:spPr>
          <a:xfrm rot="16200000" flipH="1">
            <a:off x="-1551799" y="1551799"/>
            <a:ext cx="10696476" cy="75928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FC669D-A27B-63F6-DD5F-4F92F3A4E10D}"/>
              </a:ext>
            </a:extLst>
          </p:cNvPr>
          <p:cNvSpPr/>
          <p:nvPr/>
        </p:nvSpPr>
        <p:spPr>
          <a:xfrm>
            <a:off x="-1" y="0"/>
            <a:ext cx="7592880" cy="9918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9888AE91-2F46-8692-AFA9-935BC4A088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636837" y="683669"/>
            <a:ext cx="1366440" cy="292608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17BDE057-ACD0-858C-C549-547D94EB3126}"/>
              </a:ext>
            </a:extLst>
          </p:cNvPr>
          <p:cNvSpPr/>
          <p:nvPr/>
        </p:nvSpPr>
        <p:spPr>
          <a:xfrm>
            <a:off x="501538" y="6672403"/>
            <a:ext cx="3232150" cy="873125"/>
          </a:xfrm>
          <a:custGeom>
            <a:avLst/>
            <a:gdLst/>
            <a:ahLst/>
            <a:cxnLst/>
            <a:rect l="l" t="t" r="r" b="b"/>
            <a:pathLst>
              <a:path w="3232150" h="873125">
                <a:moveTo>
                  <a:pt x="3231603" y="0"/>
                </a:moveTo>
                <a:lnTo>
                  <a:pt x="0" y="0"/>
                </a:lnTo>
                <a:lnTo>
                  <a:pt x="0" y="872693"/>
                </a:lnTo>
                <a:lnTo>
                  <a:pt x="3231603" y="872693"/>
                </a:lnTo>
                <a:lnTo>
                  <a:pt x="3231603" y="0"/>
                </a:lnTo>
                <a:close/>
              </a:path>
            </a:pathLst>
          </a:custGeom>
          <a:solidFill>
            <a:srgbClr val="FFFFFF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3BA5F4DC-F7E5-833B-FCDB-3B4B0AC23E99}"/>
              </a:ext>
            </a:extLst>
          </p:cNvPr>
          <p:cNvSpPr/>
          <p:nvPr/>
        </p:nvSpPr>
        <p:spPr>
          <a:xfrm>
            <a:off x="2380536" y="571505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0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934FD5CB-F7B8-ACF8-9854-7F7C56E70657}"/>
              </a:ext>
            </a:extLst>
          </p:cNvPr>
          <p:cNvSpPr txBox="1"/>
          <p:nvPr/>
        </p:nvSpPr>
        <p:spPr>
          <a:xfrm>
            <a:off x="501860" y="1659946"/>
            <a:ext cx="5030573" cy="4691462"/>
          </a:xfrm>
          <a:prstGeom prst="rect">
            <a:avLst/>
          </a:prstGeom>
        </p:spPr>
        <p:txBody>
          <a:bodyPr vert="horz" wrap="square" lIns="0" tIns="15240" rIns="0" bIns="0" rtlCol="0" anchor="b" anchorCtr="0">
            <a:noAutofit/>
          </a:bodyPr>
          <a:lstStyle/>
          <a:p>
            <a:pPr marL="12700">
              <a:spcBef>
                <a:spcPts val="120"/>
              </a:spcBef>
            </a:pPr>
            <a:r>
              <a:rPr sz="2550" dirty="0">
                <a:solidFill>
                  <a:srgbClr val="0078D4"/>
                </a:solidFill>
                <a:latin typeface="Segoe UI"/>
                <a:cs typeface="Segoe UI"/>
              </a:rPr>
              <a:t>About</a:t>
            </a:r>
            <a:r>
              <a:rPr sz="2550" spc="-114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2550" spc="-25" dirty="0">
                <a:solidFill>
                  <a:srgbClr val="0078D4"/>
                </a:solidFill>
                <a:latin typeface="Segoe UI"/>
                <a:cs typeface="Segoe UI"/>
              </a:rPr>
              <a:t>&lt;partner</a:t>
            </a:r>
            <a:r>
              <a:rPr sz="2550" spc="-114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2550" spc="-20" dirty="0">
                <a:solidFill>
                  <a:srgbClr val="0078D4"/>
                </a:solidFill>
                <a:latin typeface="Segoe UI"/>
                <a:cs typeface="Segoe UI"/>
              </a:rPr>
              <a:t>name&gt;</a:t>
            </a:r>
            <a:endParaRPr sz="2550" dirty="0">
              <a:latin typeface="Segoe UI"/>
              <a:cs typeface="Segoe UI"/>
            </a:endParaRPr>
          </a:p>
          <a:p>
            <a:pPr marL="12700" marR="469265">
              <a:lnSpc>
                <a:spcPct val="103200"/>
              </a:lnSpc>
              <a:spcBef>
                <a:spcPts val="1250"/>
              </a:spcBef>
            </a:pPr>
            <a:r>
              <a:rPr lang="en-AU" sz="1050" dirty="0">
                <a:latin typeface="Segoe UI"/>
                <a:cs typeface="Segoe UI"/>
              </a:rPr>
              <a:t>As a Microsoft Solutions Partner specialising in cloud solutions, managed services, licensing and support, we work with organisations to optimise their Microsoft investments and support their growth.</a:t>
            </a:r>
          </a:p>
          <a:p>
            <a:pPr marL="12700" marR="469265">
              <a:lnSpc>
                <a:spcPct val="103200"/>
              </a:lnSpc>
              <a:spcBef>
                <a:spcPts val="1250"/>
              </a:spcBef>
            </a:pPr>
            <a:r>
              <a:rPr lang="en-AU" sz="1200" b="1" dirty="0">
                <a:latin typeface="Segoe UI"/>
                <a:cs typeface="Segoe UI"/>
              </a:rPr>
              <a:t>Why work with us?</a:t>
            </a:r>
          </a:p>
          <a:p>
            <a:pPr marL="222250" marR="469265" indent="-212725">
              <a:lnSpc>
                <a:spcPct val="103200"/>
              </a:lnSpc>
              <a:spcBef>
                <a:spcPts val="600"/>
              </a:spcBef>
            </a:pPr>
            <a:r>
              <a:rPr lang="en-AU" sz="1050" dirty="0">
                <a:latin typeface="Segoe UI"/>
                <a:cs typeface="Segoe UI"/>
              </a:rPr>
              <a:t>●	Local team with deep Microsoft expertise</a:t>
            </a:r>
          </a:p>
          <a:p>
            <a:pPr marL="222250" marR="469265" indent="-212725">
              <a:lnSpc>
                <a:spcPct val="103200"/>
              </a:lnSpc>
              <a:spcBef>
                <a:spcPts val="600"/>
              </a:spcBef>
            </a:pPr>
            <a:r>
              <a:rPr lang="en-AU" sz="1050" dirty="0">
                <a:latin typeface="Segoe UI"/>
                <a:cs typeface="Segoe UI"/>
              </a:rPr>
              <a:t>●	Proven track record in cloud migration and optimisation</a:t>
            </a:r>
          </a:p>
          <a:p>
            <a:pPr marL="222250" marR="469265" indent="-212725">
              <a:lnSpc>
                <a:spcPct val="103200"/>
              </a:lnSpc>
              <a:spcBef>
                <a:spcPts val="600"/>
              </a:spcBef>
            </a:pPr>
            <a:r>
              <a:rPr lang="en-AU" sz="1050" dirty="0">
                <a:latin typeface="Segoe UI"/>
                <a:cs typeface="Segoe UI"/>
              </a:rPr>
              <a:t>●	Dedicated support and ongoing strategic guidance</a:t>
            </a:r>
          </a:p>
          <a:p>
            <a:pPr marL="222250" marR="469265" indent="-212725">
              <a:lnSpc>
                <a:spcPct val="103200"/>
              </a:lnSpc>
              <a:spcBef>
                <a:spcPts val="600"/>
              </a:spcBef>
            </a:pPr>
            <a:r>
              <a:rPr lang="en-AU" sz="1050" dirty="0">
                <a:latin typeface="Segoe UI"/>
                <a:cs typeface="Segoe UI"/>
              </a:rPr>
              <a:t>●	[Customise or add your own bullets]</a:t>
            </a:r>
          </a:p>
          <a:p>
            <a:pPr marL="12700" marR="469265">
              <a:lnSpc>
                <a:spcPct val="103200"/>
              </a:lnSpc>
              <a:spcBef>
                <a:spcPts val="1250"/>
              </a:spcBef>
            </a:pPr>
            <a:r>
              <a:rPr lang="en-AU" sz="2550" dirty="0">
                <a:solidFill>
                  <a:srgbClr val="0078D4"/>
                </a:solidFill>
                <a:latin typeface="Segoe UI"/>
                <a:cs typeface="Segoe UI"/>
              </a:rPr>
              <a:t>Ready to make the shift?</a:t>
            </a:r>
          </a:p>
          <a:p>
            <a:pPr marL="12700" marR="469265">
              <a:lnSpc>
                <a:spcPct val="103200"/>
              </a:lnSpc>
              <a:spcBef>
                <a:spcPts val="1250"/>
              </a:spcBef>
            </a:pPr>
            <a:r>
              <a:rPr lang="en-AU" sz="1050" dirty="0">
                <a:latin typeface="Segoe UI"/>
                <a:cs typeface="Segoe UI"/>
              </a:rPr>
              <a:t>Talk to us about a licensing health check. We'll review your current setup, identify optimisation opportunities and show you what CSP could look like for your organisation.</a:t>
            </a: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84E97CEA-3DB4-99C5-2C67-F3CD9E159A77}"/>
              </a:ext>
            </a:extLst>
          </p:cNvPr>
          <p:cNvSpPr txBox="1"/>
          <p:nvPr/>
        </p:nvSpPr>
        <p:spPr>
          <a:xfrm>
            <a:off x="501538" y="6672402"/>
            <a:ext cx="3232150" cy="760978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009650" marR="1032510">
              <a:lnSpc>
                <a:spcPct val="104200"/>
              </a:lnSpc>
              <a:spcBef>
                <a:spcPts val="890"/>
              </a:spcBef>
            </a:pPr>
            <a:r>
              <a:rPr sz="1000" b="1" dirty="0">
                <a:latin typeface="Segoe UI"/>
                <a:cs typeface="Segoe UI"/>
              </a:rPr>
              <a:t>Get</a:t>
            </a:r>
            <a:r>
              <a:rPr sz="1000" b="1" spc="-5" dirty="0">
                <a:latin typeface="Segoe UI"/>
                <a:cs typeface="Segoe UI"/>
              </a:rPr>
              <a:t> </a:t>
            </a:r>
            <a:r>
              <a:rPr sz="1000" b="1" dirty="0">
                <a:latin typeface="Segoe UI"/>
                <a:cs typeface="Segoe UI"/>
              </a:rPr>
              <a:t>in</a:t>
            </a:r>
            <a:r>
              <a:rPr sz="1000" b="1" spc="-5" dirty="0">
                <a:latin typeface="Segoe UI"/>
                <a:cs typeface="Segoe UI"/>
              </a:rPr>
              <a:t> </a:t>
            </a:r>
            <a:r>
              <a:rPr sz="1000" b="1" spc="-10" dirty="0">
                <a:latin typeface="Segoe UI"/>
                <a:cs typeface="Segoe UI"/>
              </a:rPr>
              <a:t>touch </a:t>
            </a:r>
            <a:r>
              <a:rPr sz="1000" dirty="0">
                <a:latin typeface="Segoe UI"/>
                <a:cs typeface="Segoe UI"/>
              </a:rPr>
              <a:t>[Contact</a:t>
            </a:r>
            <a:r>
              <a:rPr sz="1000" spc="-3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Name,</a:t>
            </a:r>
            <a:r>
              <a:rPr sz="1000" spc="-3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Title] </a:t>
            </a:r>
            <a:r>
              <a:rPr sz="1000" dirty="0">
                <a:latin typeface="Segoe UI"/>
                <a:cs typeface="Segoe UI"/>
              </a:rPr>
              <a:t>[Email] </a:t>
            </a:r>
            <a:r>
              <a:rPr sz="1000" spc="-10" dirty="0">
                <a:latin typeface="Segoe UI"/>
                <a:cs typeface="Segoe UI"/>
              </a:rPr>
              <a:t>[Phone]</a:t>
            </a:r>
            <a:endParaRPr sz="1000" dirty="0">
              <a:latin typeface="Segoe UI"/>
              <a:cs typeface="Segoe UI"/>
            </a:endParaRPr>
          </a:p>
          <a:p>
            <a:pPr marL="1009650">
              <a:spcBef>
                <a:spcPts val="50"/>
              </a:spcBef>
            </a:pPr>
            <a:r>
              <a:rPr sz="1000" dirty="0">
                <a:latin typeface="Segoe UI"/>
                <a:cs typeface="Segoe UI"/>
              </a:rPr>
              <a:t>Learn</a:t>
            </a:r>
            <a:r>
              <a:rPr sz="1000" spc="-2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more</a:t>
            </a:r>
            <a:r>
              <a:rPr sz="1000" spc="-2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at:</a:t>
            </a:r>
            <a:r>
              <a:rPr sz="1000" spc="-2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[Website]</a:t>
            </a:r>
            <a:endParaRPr sz="1000" dirty="0">
              <a:latin typeface="Segoe UI"/>
              <a:cs typeface="Segoe UI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21A0502E-9E8A-1850-714E-1AB5A76E98B9}"/>
              </a:ext>
            </a:extLst>
          </p:cNvPr>
          <p:cNvSpPr/>
          <p:nvPr/>
        </p:nvSpPr>
        <p:spPr>
          <a:xfrm>
            <a:off x="623929" y="6806858"/>
            <a:ext cx="612775" cy="612775"/>
          </a:xfrm>
          <a:custGeom>
            <a:avLst/>
            <a:gdLst/>
            <a:ahLst/>
            <a:cxnLst/>
            <a:rect l="l" t="t" r="r" b="b"/>
            <a:pathLst>
              <a:path w="612775" h="612775">
                <a:moveTo>
                  <a:pt x="443191" y="297510"/>
                </a:moveTo>
                <a:lnTo>
                  <a:pt x="440715" y="291909"/>
                </a:lnTo>
                <a:lnTo>
                  <a:pt x="436359" y="287959"/>
                </a:lnTo>
                <a:lnTo>
                  <a:pt x="308457" y="171958"/>
                </a:lnTo>
                <a:lnTo>
                  <a:pt x="301358" y="167728"/>
                </a:lnTo>
                <a:lnTo>
                  <a:pt x="293446" y="166585"/>
                </a:lnTo>
                <a:lnTo>
                  <a:pt x="285699" y="168490"/>
                </a:lnTo>
                <a:lnTo>
                  <a:pt x="279044" y="173393"/>
                </a:lnTo>
                <a:lnTo>
                  <a:pt x="274815" y="180505"/>
                </a:lnTo>
                <a:lnTo>
                  <a:pt x="273672" y="188404"/>
                </a:lnTo>
                <a:lnTo>
                  <a:pt x="275577" y="196151"/>
                </a:lnTo>
                <a:lnTo>
                  <a:pt x="280479" y="202806"/>
                </a:lnTo>
                <a:lnTo>
                  <a:pt x="368414" y="282562"/>
                </a:lnTo>
                <a:lnTo>
                  <a:pt x="163601" y="282562"/>
                </a:lnTo>
                <a:lnTo>
                  <a:pt x="155498" y="284200"/>
                </a:lnTo>
                <a:lnTo>
                  <a:pt x="148869" y="288671"/>
                </a:lnTo>
                <a:lnTo>
                  <a:pt x="144411" y="295287"/>
                </a:lnTo>
                <a:lnTo>
                  <a:pt x="142773" y="303377"/>
                </a:lnTo>
                <a:lnTo>
                  <a:pt x="144411" y="311492"/>
                </a:lnTo>
                <a:lnTo>
                  <a:pt x="148869" y="318109"/>
                </a:lnTo>
                <a:lnTo>
                  <a:pt x="155498" y="322580"/>
                </a:lnTo>
                <a:lnTo>
                  <a:pt x="163601" y="324205"/>
                </a:lnTo>
                <a:lnTo>
                  <a:pt x="368414" y="324205"/>
                </a:lnTo>
                <a:lnTo>
                  <a:pt x="280479" y="403961"/>
                </a:lnTo>
                <a:lnTo>
                  <a:pt x="275577" y="410616"/>
                </a:lnTo>
                <a:lnTo>
                  <a:pt x="273672" y="418376"/>
                </a:lnTo>
                <a:lnTo>
                  <a:pt x="274815" y="426275"/>
                </a:lnTo>
                <a:lnTo>
                  <a:pt x="279044" y="433374"/>
                </a:lnTo>
                <a:lnTo>
                  <a:pt x="283159" y="437908"/>
                </a:lnTo>
                <a:lnTo>
                  <a:pt x="288798" y="440207"/>
                </a:lnTo>
                <a:lnTo>
                  <a:pt x="299466" y="440207"/>
                </a:lnTo>
                <a:lnTo>
                  <a:pt x="304469" y="438416"/>
                </a:lnTo>
                <a:lnTo>
                  <a:pt x="440715" y="314858"/>
                </a:lnTo>
                <a:lnTo>
                  <a:pt x="443191" y="309257"/>
                </a:lnTo>
                <a:lnTo>
                  <a:pt x="443191" y="297510"/>
                </a:lnTo>
                <a:close/>
              </a:path>
              <a:path w="612775" h="612775">
                <a:moveTo>
                  <a:pt x="612724" y="306362"/>
                </a:moveTo>
                <a:lnTo>
                  <a:pt x="608711" y="256743"/>
                </a:lnTo>
                <a:lnTo>
                  <a:pt x="597090" y="209638"/>
                </a:lnTo>
                <a:lnTo>
                  <a:pt x="578485" y="165696"/>
                </a:lnTo>
                <a:lnTo>
                  <a:pt x="571080" y="153784"/>
                </a:lnTo>
                <a:lnTo>
                  <a:pt x="571080" y="306362"/>
                </a:lnTo>
                <a:lnTo>
                  <a:pt x="566813" y="353885"/>
                </a:lnTo>
                <a:lnTo>
                  <a:pt x="554494" y="398640"/>
                </a:lnTo>
                <a:lnTo>
                  <a:pt x="534898" y="439864"/>
                </a:lnTo>
                <a:lnTo>
                  <a:pt x="508749" y="476821"/>
                </a:lnTo>
                <a:lnTo>
                  <a:pt x="476821" y="508749"/>
                </a:lnTo>
                <a:lnTo>
                  <a:pt x="439877" y="534885"/>
                </a:lnTo>
                <a:lnTo>
                  <a:pt x="398640" y="554494"/>
                </a:lnTo>
                <a:lnTo>
                  <a:pt x="353885" y="566813"/>
                </a:lnTo>
                <a:lnTo>
                  <a:pt x="306362" y="571080"/>
                </a:lnTo>
                <a:lnTo>
                  <a:pt x="258838" y="566813"/>
                </a:lnTo>
                <a:lnTo>
                  <a:pt x="214083" y="554494"/>
                </a:lnTo>
                <a:lnTo>
                  <a:pt x="172859" y="534885"/>
                </a:lnTo>
                <a:lnTo>
                  <a:pt x="135902" y="508749"/>
                </a:lnTo>
                <a:lnTo>
                  <a:pt x="103974" y="476821"/>
                </a:lnTo>
                <a:lnTo>
                  <a:pt x="77838" y="439864"/>
                </a:lnTo>
                <a:lnTo>
                  <a:pt x="58229" y="398640"/>
                </a:lnTo>
                <a:lnTo>
                  <a:pt x="45923" y="353885"/>
                </a:lnTo>
                <a:lnTo>
                  <a:pt x="41643" y="306362"/>
                </a:lnTo>
                <a:lnTo>
                  <a:pt x="45923" y="258838"/>
                </a:lnTo>
                <a:lnTo>
                  <a:pt x="58229" y="214083"/>
                </a:lnTo>
                <a:lnTo>
                  <a:pt x="77838" y="172859"/>
                </a:lnTo>
                <a:lnTo>
                  <a:pt x="103974" y="135902"/>
                </a:lnTo>
                <a:lnTo>
                  <a:pt x="135902" y="103974"/>
                </a:lnTo>
                <a:lnTo>
                  <a:pt x="172859" y="77838"/>
                </a:lnTo>
                <a:lnTo>
                  <a:pt x="214083" y="58229"/>
                </a:lnTo>
                <a:lnTo>
                  <a:pt x="258838" y="45923"/>
                </a:lnTo>
                <a:lnTo>
                  <a:pt x="306362" y="41643"/>
                </a:lnTo>
                <a:lnTo>
                  <a:pt x="353885" y="45923"/>
                </a:lnTo>
                <a:lnTo>
                  <a:pt x="398640" y="58229"/>
                </a:lnTo>
                <a:lnTo>
                  <a:pt x="439877" y="77838"/>
                </a:lnTo>
                <a:lnTo>
                  <a:pt x="476821" y="103974"/>
                </a:lnTo>
                <a:lnTo>
                  <a:pt x="508749" y="135902"/>
                </a:lnTo>
                <a:lnTo>
                  <a:pt x="534898" y="172859"/>
                </a:lnTo>
                <a:lnTo>
                  <a:pt x="554494" y="214083"/>
                </a:lnTo>
                <a:lnTo>
                  <a:pt x="566813" y="258838"/>
                </a:lnTo>
                <a:lnTo>
                  <a:pt x="571080" y="306362"/>
                </a:lnTo>
                <a:lnTo>
                  <a:pt x="571080" y="153784"/>
                </a:lnTo>
                <a:lnTo>
                  <a:pt x="522897" y="89839"/>
                </a:lnTo>
                <a:lnTo>
                  <a:pt x="487184" y="59194"/>
                </a:lnTo>
                <a:lnTo>
                  <a:pt x="447040" y="34251"/>
                </a:lnTo>
                <a:lnTo>
                  <a:pt x="403098" y="15646"/>
                </a:lnTo>
                <a:lnTo>
                  <a:pt x="355993" y="4013"/>
                </a:lnTo>
                <a:lnTo>
                  <a:pt x="306362" y="0"/>
                </a:lnTo>
                <a:lnTo>
                  <a:pt x="256743" y="4013"/>
                </a:lnTo>
                <a:lnTo>
                  <a:pt x="209638" y="15646"/>
                </a:lnTo>
                <a:lnTo>
                  <a:pt x="165696" y="34251"/>
                </a:lnTo>
                <a:lnTo>
                  <a:pt x="125552" y="59194"/>
                </a:lnTo>
                <a:lnTo>
                  <a:pt x="89839" y="89839"/>
                </a:lnTo>
                <a:lnTo>
                  <a:pt x="59194" y="125552"/>
                </a:lnTo>
                <a:lnTo>
                  <a:pt x="34251" y="165696"/>
                </a:lnTo>
                <a:lnTo>
                  <a:pt x="15646" y="209638"/>
                </a:lnTo>
                <a:lnTo>
                  <a:pt x="4025" y="256743"/>
                </a:lnTo>
                <a:lnTo>
                  <a:pt x="0" y="306362"/>
                </a:lnTo>
                <a:lnTo>
                  <a:pt x="4025" y="355993"/>
                </a:lnTo>
                <a:lnTo>
                  <a:pt x="15646" y="403098"/>
                </a:lnTo>
                <a:lnTo>
                  <a:pt x="34251" y="447040"/>
                </a:lnTo>
                <a:lnTo>
                  <a:pt x="59194" y="487184"/>
                </a:lnTo>
                <a:lnTo>
                  <a:pt x="89839" y="522897"/>
                </a:lnTo>
                <a:lnTo>
                  <a:pt x="125552" y="553542"/>
                </a:lnTo>
                <a:lnTo>
                  <a:pt x="165696" y="578485"/>
                </a:lnTo>
                <a:lnTo>
                  <a:pt x="209638" y="597077"/>
                </a:lnTo>
                <a:lnTo>
                  <a:pt x="256743" y="608711"/>
                </a:lnTo>
                <a:lnTo>
                  <a:pt x="306362" y="612724"/>
                </a:lnTo>
                <a:lnTo>
                  <a:pt x="355993" y="608711"/>
                </a:lnTo>
                <a:lnTo>
                  <a:pt x="403098" y="597077"/>
                </a:lnTo>
                <a:lnTo>
                  <a:pt x="447040" y="578485"/>
                </a:lnTo>
                <a:lnTo>
                  <a:pt x="458952" y="571080"/>
                </a:lnTo>
                <a:lnTo>
                  <a:pt x="487184" y="553542"/>
                </a:lnTo>
                <a:lnTo>
                  <a:pt x="522897" y="522897"/>
                </a:lnTo>
                <a:lnTo>
                  <a:pt x="553542" y="487184"/>
                </a:lnTo>
                <a:lnTo>
                  <a:pt x="578485" y="447040"/>
                </a:lnTo>
                <a:lnTo>
                  <a:pt x="597090" y="403098"/>
                </a:lnTo>
                <a:lnTo>
                  <a:pt x="608711" y="355993"/>
                </a:lnTo>
                <a:lnTo>
                  <a:pt x="612724" y="306362"/>
                </a:lnTo>
                <a:close/>
              </a:path>
            </a:pathLst>
          </a:custGeom>
          <a:solidFill>
            <a:srgbClr val="007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FCB1983-455E-BFE6-FEA5-65E10FD86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9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9" ma:contentTypeDescription="Create a new document." ma:contentTypeScope="" ma:versionID="4692ee130bc045de51b4b236dc23a2cd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8a27b8920a3e61bc2ec54b930ad4d0d8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5ee5f-cdc9-400e-abeb-489c00a90ce7" xsi:nil="true"/>
    <lcf76f155ced4ddcb4097134ff3c332f xmlns="097bb821-340d-4a6b-ab9d-4a4be84d8d6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75174-8799-4389-8E0B-278804B2CB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63CD84-F4F1-4AC0-91DB-D0AA355858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bb821-340d-4a6b-ab9d-4a4be84d8d64"/>
    <ds:schemaRef ds:uri="c8e5ee5f-cdc9-400e-abeb-489c00a90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D78AC5-D075-4A07-ACB6-8105CD884004}">
  <ds:schemaRefs>
    <ds:schemaRef ds:uri="http://schemas.microsoft.com/office/2006/metadata/properties"/>
    <ds:schemaRef ds:uri="http://schemas.microsoft.com/office/infopath/2007/PartnerControls"/>
    <ds:schemaRef ds:uri="fdddb3d6-5bd7-4379-986a-b69d31005687"/>
    <ds:schemaRef ds:uri="912a965b-18ab-48f9-afa9-986d97207d9f"/>
    <ds:schemaRef ds:uri="c8e5ee5f-cdc9-400e-abeb-489c00a90ce7"/>
    <ds:schemaRef ds:uri="097bb821-340d-4a6b-ab9d-4a4be84d8d64"/>
  </ds:schemaRefs>
</ds:datastoreItem>
</file>

<file path=docMetadata/LabelInfo.xml><?xml version="1.0" encoding="utf-8"?>
<clbl:labelList xmlns:clbl="http://schemas.microsoft.com/office/2020/mipLabelMetadata">
  <clbl:label id="{f2cd219a-7fef-4855-86b9-76cef3de89bd}" enabled="1" method="Standard" siteId="{6e417ab3-58de-417d-9aaa-da5837716c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698</Words>
  <Application>Microsoft Office PowerPoint</Application>
  <PresentationFormat>Custom</PresentationFormat>
  <Paragraphs>47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What you’ll gain from CSP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Corporation</dc:creator>
  <cp:lastModifiedBy>Mark Brewster</cp:lastModifiedBy>
  <cp:revision>21</cp:revision>
  <dcterms:created xsi:type="dcterms:W3CDTF">2025-11-19T00:11:03Z</dcterms:created>
  <dcterms:modified xsi:type="dcterms:W3CDTF">2025-12-21T21:18:52Z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2025-11-19T00:00:00Z</vt:filetime>
  </property>
  <property fmtid="{D5CDD505-2E9C-101B-9397-08002B2CF9AE}" pid="3" name="Creator">
    <vt:lpwstr>Adobe InDesign 21.0 (Macintosh)</vt:lpwstr>
  </property>
  <property fmtid="{D5CDD505-2E9C-101B-9397-08002B2CF9AE}" pid="4" name="LastSaved">
    <vt:filetime>2025-11-19T00:00:00Z</vt:filetime>
  </property>
  <property fmtid="{D5CDD505-2E9C-101B-9397-08002B2CF9AE}" pid="5" name="Producer">
    <vt:lpwstr>Adobe PDF Library 18.0</vt:lpwstr>
  </property>
  <property fmtid="{D5CDD505-2E9C-101B-9397-08002B2CF9AE}" pid="6" name="ContentTypeId">
    <vt:lpwstr>0x01010089CE9D3728B5814FB45CEFA044557808</vt:lpwstr>
  </property>
  <property fmtid="{D5CDD505-2E9C-101B-9397-08002B2CF9AE}" pid="7" name="MediaServiceImageTags">
    <vt:lpwstr/>
  </property>
</Properties>
</file>