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4_713CE43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47" r:id="rId4"/>
  </p:sldMasterIdLst>
  <p:notesMasterIdLst>
    <p:notesMasterId r:id="rId19"/>
  </p:notesMasterIdLst>
  <p:handoutMasterIdLst>
    <p:handoutMasterId r:id="rId20"/>
  </p:handoutMasterIdLst>
  <p:sldIdLst>
    <p:sldId id="2147479663" r:id="rId5"/>
    <p:sldId id="2147479664" r:id="rId6"/>
    <p:sldId id="258" r:id="rId7"/>
    <p:sldId id="259" r:id="rId8"/>
    <p:sldId id="2147483645" r:id="rId9"/>
    <p:sldId id="260" r:id="rId10"/>
    <p:sldId id="2147482183" r:id="rId11"/>
    <p:sldId id="2147483646" r:id="rId12"/>
    <p:sldId id="261" r:id="rId13"/>
    <p:sldId id="262" r:id="rId14"/>
    <p:sldId id="263" r:id="rId15"/>
    <p:sldId id="2147479674" r:id="rId16"/>
    <p:sldId id="2147482179" r:id="rId17"/>
    <p:sldId id="2147479676" r:id="rId18"/>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E5 Security" id="{2D14F3FA-6DBA-4AC1-8BF7-E54B4ADAF583}">
          <p14:sldIdLst>
            <p14:sldId id="2147479663"/>
            <p14:sldId id="2147479664"/>
            <p14:sldId id="258"/>
            <p14:sldId id="259"/>
            <p14:sldId id="2147483645"/>
            <p14:sldId id="260"/>
            <p14:sldId id="2147482183"/>
            <p14:sldId id="2147483646"/>
            <p14:sldId id="261"/>
            <p14:sldId id="262"/>
            <p14:sldId id="263"/>
            <p14:sldId id="2147479674"/>
            <p14:sldId id="2147482179"/>
            <p14:sldId id="214747967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11A418-C264-2BA5-E1E9-CD9F1ED7D694}" name="Guest User" initials="GU" userId="S::urn:spo:anon#499d14404e521be4f302c5533b228bb2830588ddde1f828577b175b84c8543a4::" providerId="AD"/>
  <p188:author id="{A10D854A-17A0-F11B-E910-E35E4619BD8C}" name="Tiffany Lau" initials="TL" userId="S::tiffany@rocketscience.com.au::7ce2420a-bcb4-4b1a-b80a-35fdcf6def48" providerId="AD"/>
  <p188:author id="{F0E91866-61C1-2DFE-6E96-C185B418BC44}" name="Zoe Nelson" initials="ZN" userId="S::zoe.nelson@zumcom.com::26906bc3-ec75-49a6-b535-4e5e2d6e563a" providerId="AD"/>
  <p188:author id="{6F7DBD67-2647-6085-BB84-D66BC8C2366A}" name="Guest User" initials="GU" userId="S::urn:spo:anon#375bea433e82f14d58dd936aafae9bdb17ef038ced6abd72cde89fbc2f4a1204::" providerId="AD"/>
  <p188:author id="{B6143898-5EF8-C5B8-ACDA-67DEB01B4374}" name="Guest User" initials="GU" userId="S::urn:spo:anon#208c8869f3dda41653c8be081d7bb22c5f7ab8eb1835c73d1b3c6c7a7090b9b1::" providerId="AD"/>
  <p188:author id="{6768C999-94CC-8BD5-ECA2-C1A2B645C61F}" name="Matthew George" initials="MG" userId="4b93059ffac5902b" providerId="Windows Live"/>
  <p188:author id="{A5924ECA-9D88-7163-DB9E-80CF0AECF57C}" name="Zoe Ha" initials="ZH" userId="Zoe Ha" providerId="None"/>
  <p188:author id="{03E4B2D0-6617-521B-62F5-6B36B3A735D5}" name="Guest User" initials="GU" userId="S::urn:spo:anon#c9428ee70d272589fe7780252d55bb1475aa5d8c66ef1c024d8cbbc2ca73becb::" providerId="AD"/>
  <p188:author id="{6AFA61D8-796F-555E-A395-B33F90AAF99E}" name="Monica Lueder" initials="ML" userId="S::monical@microsoft.com::75969e72-ba9c-4e32-a4ac-c8f3aeff9ba2" providerId="AD"/>
  <p188:author id="{FB2220EC-6E9D-66CF-528C-A1FDAC2F85AA}" name="Ben Hermel" initials="" userId="S::bhermel@microsoft.com::bf02db1c-aaaa-44a0-870c-3c953b9e4a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0E4"/>
    <a:srgbClr val="091F2C"/>
    <a:srgbClr val="03159A"/>
    <a:srgbClr val="FEA38B"/>
    <a:srgbClr val="A5E9FF"/>
    <a:srgbClr val="77EAB3"/>
    <a:srgbClr val="F3CCF6"/>
    <a:srgbClr val="FDA700"/>
    <a:srgbClr val="FADAFD"/>
    <a:srgbClr val="E8F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7"/>
    <p:restoredTop sz="96327"/>
  </p:normalViewPr>
  <p:slideViewPr>
    <p:cSldViewPr snapToGrid="0">
      <p:cViewPr varScale="1">
        <p:scale>
          <a:sx n="128" d="100"/>
          <a:sy n="128" d="100"/>
        </p:scale>
        <p:origin x="472" y="176"/>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omments/modernComment_104_713CE435.xml><?xml version="1.0" encoding="utf-8"?>
<p188:cmLst xmlns:a="http://schemas.openxmlformats.org/drawingml/2006/main" xmlns:r="http://schemas.openxmlformats.org/officeDocument/2006/relationships" xmlns:p188="http://schemas.microsoft.com/office/powerpoint/2018/8/main">
  <p188:cm id="{C97BE178-25A4-4F7B-A8F6-D5E09113D4E8}" authorId="{03E4B2D0-6617-521B-62F5-6B36B3A735D5}" status="resolved" created="2025-03-24T04:17:38.057">
    <ac:deMkLst xmlns:ac="http://schemas.microsoft.com/office/drawing/2013/main/command">
      <pc:docMk xmlns:pc="http://schemas.microsoft.com/office/powerpoint/2013/main/command"/>
      <pc:sldMk xmlns:pc="http://schemas.microsoft.com/office/powerpoint/2013/main/command" cId="1899815989" sldId="260"/>
      <ac:graphicFrameMk id="4" creationId="{A1C83235-BA55-48CE-B353-4AE415670D27}"/>
    </ac:deMkLst>
    <p188:txBody>
      <a:bodyPr/>
      <a:lstStyle/>
      <a:p>
        <a:r>
          <a:rPr lang="en-US"/>
          <a:t>LD: There appears to be a Find and Replace done to this slide, items in yellow to be updated to its orginal naming</a:t>
        </a:r>
      </a:p>
    </p188:txBody>
  </p188:cm>
  <p188:cm id="{8FEAF662-5CDA-4129-8C0B-F1C9D074B2BE}" authorId="{03E4B2D0-6617-521B-62F5-6B36B3A735D5}" status="resolved" created="2025-03-24T04:18:33.981">
    <pc:sldMkLst xmlns:pc="http://schemas.microsoft.com/office/powerpoint/2013/main/command">
      <pc:docMk/>
      <pc:sldMk cId="1899815989" sldId="260"/>
    </pc:sldMkLst>
    <p188:txBody>
      <a:bodyPr/>
      <a:lstStyle/>
      <a:p>
        <a:r>
          <a:rPr lang="en-US"/>
          <a:t>LD: Check for colour consistency across slides, comments in my email re: duplicates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Sans Display" pitchFamily="2"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Sans Display" pitchFamily="2" charset="0"/>
              </a:rPr>
              <a:t>4/3/2025 2:49 PM</a:t>
            </a:fld>
            <a:endParaRPr lang="en-US">
              <a:latin typeface="Segoe Sans Display" pitchFamily="2"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Sans Display" pitchFamily="2" charset="0"/>
                <a:ea typeface="Segoe UI" pitchFamily="34" charset="0"/>
                <a:cs typeface="Segoe Sans Display" pitchFamily="2"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Sans Display" pitchFamily="2" charset="0"/>
              </a:rPr>
              <a:t>‹#›</a:t>
            </a:fld>
            <a:endParaRPr lang="en-US">
              <a:latin typeface="Segoe Sans Display" pitchFamily="2"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Sans Display" pitchFamily="2"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atin typeface="Segoe Sans Display" pitchFamily="2" charset="0"/>
                <a:cs typeface="Segoe Sans Display" pitchFamily="2" charset="0"/>
              </a:defRPr>
            </a:lvl1pPr>
          </a:lstStyle>
          <a:p>
            <a:pPr defTabSz="914099" eaLnBrk="0" hangingPunct="0"/>
            <a:r>
              <a:rPr lang="en-US" sz="400">
                <a:gradFill>
                  <a:gsLst>
                    <a:gs pos="0">
                      <a:prstClr val="black"/>
                    </a:gs>
                    <a:gs pos="100000">
                      <a:prstClr val="black"/>
                    </a:gs>
                  </a:gsLst>
                  <a:lin ang="5400000" scaled="0"/>
                </a:gradFill>
                <a:ea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Sans Display" pitchFamily="2" charset="0"/>
              </a:defRPr>
            </a:lvl1pPr>
          </a:lstStyle>
          <a:p>
            <a:fld id="{386CE63F-9E7F-4C04-9D0D-FCA25A8E9E86}" type="datetime8">
              <a:rPr lang="en-US" smtClean="0"/>
              <a:pPr/>
              <a:t>4/3/2025 2:49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Sans Display" pitchFamily="2"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Sans Display" pitchFamily="2"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Sans Display" pitchFamily="2"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Sans Display" pitchFamily="2"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Sans Display" pitchFamily="2"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Sans Display" pitchFamily="2"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8.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9.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0.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1.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3.jpeg"/><Relationship Id="rId1" Type="http://schemas.openxmlformats.org/officeDocument/2006/relationships/slideMaster" Target="../slideMasters/slideMaster1.xml"/><Relationship Id="rId4" Type="http://schemas.openxmlformats.org/officeDocument/2006/relationships/image" Target="../media/image38.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Master" Target="../slideMasters/slideMaster1.xml"/><Relationship Id="rId5" Type="http://schemas.openxmlformats.org/officeDocument/2006/relationships/image" Target="../media/image42.jpeg"/><Relationship Id="rId4" Type="http://schemas.openxmlformats.org/officeDocument/2006/relationships/image" Target="../media/image41.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Master" Target="../slideMasters/slideMaster1.xml"/><Relationship Id="rId4" Type="http://schemas.openxmlformats.org/officeDocument/2006/relationships/image" Target="../media/image47.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Master" Target="../slideMasters/slideMaster1.xml"/><Relationship Id="rId5" Type="http://schemas.openxmlformats.org/officeDocument/2006/relationships/image" Target="../media/image51.jpeg"/><Relationship Id="rId4" Type="http://schemas.openxmlformats.org/officeDocument/2006/relationships/image" Target="../media/image50.jpe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Master" Target="../slideMasters/slideMaster1.xml"/><Relationship Id="rId4" Type="http://schemas.openxmlformats.org/officeDocument/2006/relationships/image" Target="../media/image59.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Master" Target="../slideMasters/slideMaster1.xml"/><Relationship Id="rId5" Type="http://schemas.openxmlformats.org/officeDocument/2006/relationships/image" Target="../media/image60.jpeg"/><Relationship Id="rId4" Type="http://schemas.openxmlformats.org/officeDocument/2006/relationships/image" Target="../media/image59.jpe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Master" Target="../slideMasters/slideMaster1.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4.jp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Full Photo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946579-D753-EB82-9EBE-711F5D6636F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5"/>
            <a:ext cx="12192000" cy="6862290"/>
          </a:xfrm>
          <a:prstGeom prst="rect">
            <a:avLst/>
          </a:prstGeom>
        </p:spPr>
      </p:pic>
      <p:sp>
        <p:nvSpPr>
          <p:cNvPr id="11" name="Rectangle 10">
            <a:extLst>
              <a:ext uri="{FF2B5EF4-FFF2-40B4-BE49-F238E27FC236}">
                <a16:creationId xmlns:a16="http://schemas.microsoft.com/office/drawing/2014/main" id="{5DFD4B58-CDF6-72D9-EA78-42606F61566B}"/>
              </a:ext>
              <a:ext uri="{C183D7F6-B498-43B3-948B-1728B52AA6E4}">
                <adec:decorative xmlns:adec="http://schemas.microsoft.com/office/drawing/2017/decorative" val="1"/>
              </a:ext>
            </a:extLst>
          </p:cNvPr>
          <p:cNvSpPr/>
          <p:nvPr userDrawn="1"/>
        </p:nvSpPr>
        <p:spPr bwMode="auto">
          <a:xfrm>
            <a:off x="-1" y="0"/>
            <a:ext cx="5334001" cy="6858000"/>
          </a:xfrm>
          <a:prstGeom prst="rect">
            <a:avLst/>
          </a:prstGeom>
          <a:gradFill flip="none" rotWithShape="1">
            <a:gsLst>
              <a:gs pos="0">
                <a:srgbClr val="FFE399"/>
              </a:gs>
              <a:gs pos="100000">
                <a:srgbClr val="FFE399">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7" name="Graphic 6" descr="Microsoft Security">
            <a:extLst>
              <a:ext uri="{FF2B5EF4-FFF2-40B4-BE49-F238E27FC236}">
                <a16:creationId xmlns:a16="http://schemas.microsoft.com/office/drawing/2014/main" id="{97DF7797-AB60-E151-D2B8-6D0976D7E4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582164" y="583123"/>
            <a:ext cx="2291715" cy="290498"/>
          </a:xfrm>
          <a:prstGeom prst="rect">
            <a:avLst/>
          </a:prstGeom>
        </p:spPr>
      </p:pic>
    </p:spTree>
    <p:extLst>
      <p:ext uri="{BB962C8B-B14F-4D97-AF65-F5344CB8AC3E}">
        <p14:creationId xmlns:p14="http://schemas.microsoft.com/office/powerpoint/2010/main" val="8496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3000"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Half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898137" cy="1231106"/>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894254"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3" name="Graphic 2" descr="Microsoft Security">
            <a:extLst>
              <a:ext uri="{FF2B5EF4-FFF2-40B4-BE49-F238E27FC236}">
                <a16:creationId xmlns:a16="http://schemas.microsoft.com/office/drawing/2014/main" id="{789B8347-537A-9576-6AAD-31AC0822D1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582164" y="583123"/>
            <a:ext cx="2291715" cy="290498"/>
          </a:xfrm>
          <a:prstGeom prst="rect">
            <a:avLst/>
          </a:prstGeom>
        </p:spPr>
      </p:pic>
      <p:pic>
        <p:nvPicPr>
          <p:cNvPr id="6" name="Picture 5">
            <a:extLst>
              <a:ext uri="{FF2B5EF4-FFF2-40B4-BE49-F238E27FC236}">
                <a16:creationId xmlns:a16="http://schemas.microsoft.com/office/drawing/2014/main" id="{BF0680A9-E1CB-5B53-219D-F848CCF70514}"/>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104448" y="0"/>
            <a:ext cx="6087552" cy="6858000"/>
          </a:xfrm>
          <a:prstGeom prst="rect">
            <a:avLst/>
          </a:prstGeom>
        </p:spPr>
      </p:pic>
    </p:spTree>
    <p:extLst>
      <p:ext uri="{BB962C8B-B14F-4D97-AF65-F5344CB8AC3E}">
        <p14:creationId xmlns:p14="http://schemas.microsoft.com/office/powerpoint/2010/main" val="16651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840" userDrawn="1">
          <p15:clr>
            <a:srgbClr val="5ACBF0"/>
          </p15:clr>
        </p15:guide>
        <p15:guide id="5" orient="horz" pos="2160">
          <p15:clr>
            <a:srgbClr val="FBAE40"/>
          </p15:clr>
        </p15:guide>
        <p15:guide id="6" orient="horz" pos="2229">
          <p15:clr>
            <a:srgbClr val="5ACBF0"/>
          </p15:clr>
        </p15:guide>
        <p15:guide id="7" pos="3456"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Half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898137" cy="1231106"/>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894254"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3" name="Graphic 2" descr="Microsoft Security">
            <a:extLst>
              <a:ext uri="{FF2B5EF4-FFF2-40B4-BE49-F238E27FC236}">
                <a16:creationId xmlns:a16="http://schemas.microsoft.com/office/drawing/2014/main" id="{A33859C1-D178-8DAF-88A5-45B3F42E6C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582164" y="583123"/>
            <a:ext cx="2291715" cy="290498"/>
          </a:xfrm>
          <a:prstGeom prst="rect">
            <a:avLst/>
          </a:prstGeom>
        </p:spPr>
      </p:pic>
      <p:pic>
        <p:nvPicPr>
          <p:cNvPr id="9" name="Picture 8">
            <a:extLst>
              <a:ext uri="{FF2B5EF4-FFF2-40B4-BE49-F238E27FC236}">
                <a16:creationId xmlns:a16="http://schemas.microsoft.com/office/drawing/2014/main" id="{CDCA5EAB-92AF-CBDC-3913-B7A5E08A6028}"/>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104448" y="0"/>
            <a:ext cx="6087552" cy="6858000"/>
          </a:xfrm>
          <a:prstGeom prst="rect">
            <a:avLst/>
          </a:prstGeom>
        </p:spPr>
      </p:pic>
    </p:spTree>
    <p:extLst>
      <p:ext uri="{BB962C8B-B14F-4D97-AF65-F5344CB8AC3E}">
        <p14:creationId xmlns:p14="http://schemas.microsoft.com/office/powerpoint/2010/main" val="391817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840" userDrawn="1">
          <p15:clr>
            <a:srgbClr val="5ACBF0"/>
          </p15:clr>
        </p15:guide>
        <p15:guide id="5" orient="horz" pos="2160">
          <p15:clr>
            <a:srgbClr val="FBAE40"/>
          </p15:clr>
        </p15:guide>
        <p15:guide id="6" orient="horz" pos="2229">
          <p15:clr>
            <a:srgbClr val="5ACBF0"/>
          </p15:clr>
        </p15:guide>
        <p15:guide id="7" pos="3456" userDrawn="1">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Half Tech Sca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898137" cy="1231106"/>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894254"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3" name="Graphic 2" descr="Microsoft Security">
            <a:extLst>
              <a:ext uri="{FF2B5EF4-FFF2-40B4-BE49-F238E27FC236}">
                <a16:creationId xmlns:a16="http://schemas.microsoft.com/office/drawing/2014/main" id="{BE3000C1-801E-43EF-158B-C6778F6B64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582164" y="583123"/>
            <a:ext cx="2291715" cy="290498"/>
          </a:xfrm>
          <a:prstGeom prst="rect">
            <a:avLst/>
          </a:prstGeom>
        </p:spPr>
      </p:pic>
      <p:pic>
        <p:nvPicPr>
          <p:cNvPr id="6" name="Picture 5">
            <a:extLst>
              <a:ext uri="{FF2B5EF4-FFF2-40B4-BE49-F238E27FC236}">
                <a16:creationId xmlns:a16="http://schemas.microsoft.com/office/drawing/2014/main" id="{E2CEF103-1FB7-7E05-B436-1B39BEED90AA}"/>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ltGray">
          <a:xfrm>
            <a:off x="6094923" y="0"/>
            <a:ext cx="6097077" cy="6858000"/>
          </a:xfrm>
          <a:prstGeom prst="rect">
            <a:avLst/>
          </a:prstGeom>
        </p:spPr>
      </p:pic>
    </p:spTree>
    <p:extLst>
      <p:ext uri="{BB962C8B-B14F-4D97-AF65-F5344CB8AC3E}">
        <p14:creationId xmlns:p14="http://schemas.microsoft.com/office/powerpoint/2010/main" val="255490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456" userDrawn="1">
          <p15:clr>
            <a:srgbClr val="5ACBF0"/>
          </p15:clr>
        </p15:guide>
        <p15:guide id="5" orient="horz" pos="2160">
          <p15:clr>
            <a:srgbClr val="FBAE40"/>
          </p15:clr>
        </p15:guide>
        <p15:guide id="6" orient="horz" pos="2229">
          <p15:clr>
            <a:srgbClr val="5ACBF0"/>
          </p15:clr>
        </p15:guide>
        <p15:guide id="7" pos="3840" userDrawn="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Half Tech Sca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898137" cy="1231106"/>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894254"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3" name="Graphic 2" descr="Microsoft Security">
            <a:extLst>
              <a:ext uri="{FF2B5EF4-FFF2-40B4-BE49-F238E27FC236}">
                <a16:creationId xmlns:a16="http://schemas.microsoft.com/office/drawing/2014/main" id="{AC8B23DF-C49A-493B-74A8-359F40BD33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582164" y="583123"/>
            <a:ext cx="2291715" cy="290498"/>
          </a:xfrm>
          <a:prstGeom prst="rect">
            <a:avLst/>
          </a:prstGeom>
        </p:spPr>
      </p:pic>
      <p:pic>
        <p:nvPicPr>
          <p:cNvPr id="6" name="Picture 5">
            <a:extLst>
              <a:ext uri="{FF2B5EF4-FFF2-40B4-BE49-F238E27FC236}">
                <a16:creationId xmlns:a16="http://schemas.microsoft.com/office/drawing/2014/main" id="{46E80BAE-D63C-356D-256B-A4DA18F4480B}"/>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96000" y="0"/>
            <a:ext cx="6093657" cy="6858000"/>
          </a:xfrm>
          <a:prstGeom prst="rect">
            <a:avLst/>
          </a:prstGeom>
        </p:spPr>
      </p:pic>
    </p:spTree>
    <p:extLst>
      <p:ext uri="{BB962C8B-B14F-4D97-AF65-F5344CB8AC3E}">
        <p14:creationId xmlns:p14="http://schemas.microsoft.com/office/powerpoint/2010/main" val="272871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456" userDrawn="1">
          <p15:clr>
            <a:srgbClr val="5ACBF0"/>
          </p15:clr>
        </p15:guide>
        <p15:guide id="5" orient="horz" pos="2160">
          <p15:clr>
            <a:srgbClr val="FBAE40"/>
          </p15:clr>
        </p15:guide>
        <p15:guide id="6" orient="horz" pos="2229">
          <p15:clr>
            <a:srgbClr val="5ACBF0"/>
          </p15:clr>
        </p15:guide>
        <p15:guide id="7" pos="3840" userDrawn="1">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Half Tech Scan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898137" cy="1231106"/>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894254"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3" name="Graphic 2" descr="Microsoft Security">
            <a:extLst>
              <a:ext uri="{FF2B5EF4-FFF2-40B4-BE49-F238E27FC236}">
                <a16:creationId xmlns:a16="http://schemas.microsoft.com/office/drawing/2014/main" id="{54A1308D-EAAB-930A-D016-3C236169E5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582164" y="583123"/>
            <a:ext cx="2291715" cy="290498"/>
          </a:xfrm>
          <a:prstGeom prst="rect">
            <a:avLst/>
          </a:prstGeom>
        </p:spPr>
      </p:pic>
      <p:pic>
        <p:nvPicPr>
          <p:cNvPr id="6" name="Picture 5">
            <a:extLst>
              <a:ext uri="{FF2B5EF4-FFF2-40B4-BE49-F238E27FC236}">
                <a16:creationId xmlns:a16="http://schemas.microsoft.com/office/drawing/2014/main" id="{F296BEBD-F376-AC3C-6FAF-856A71D2218F}"/>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92376" y="0"/>
            <a:ext cx="6099624" cy="6858000"/>
          </a:xfrm>
          <a:prstGeom prst="rect">
            <a:avLst/>
          </a:prstGeom>
        </p:spPr>
      </p:pic>
    </p:spTree>
    <p:extLst>
      <p:ext uri="{BB962C8B-B14F-4D97-AF65-F5344CB8AC3E}">
        <p14:creationId xmlns:p14="http://schemas.microsoft.com/office/powerpoint/2010/main" val="409290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456" userDrawn="1">
          <p15:clr>
            <a:srgbClr val="5ACBF0"/>
          </p15:clr>
        </p15:guide>
        <p15:guide id="5" orient="horz" pos="2160">
          <p15:clr>
            <a:srgbClr val="FBAE40"/>
          </p15:clr>
        </p15:guide>
        <p15:guide id="6" orient="horz" pos="2229">
          <p15:clr>
            <a:srgbClr val="5ACBF0"/>
          </p15:clr>
        </p15:guide>
        <p15:guide id="7" pos="3840" userDrawn="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Half Tech Scan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898137" cy="1231106"/>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894254"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3" name="Graphic 2" descr="Microsoft Security">
            <a:extLst>
              <a:ext uri="{FF2B5EF4-FFF2-40B4-BE49-F238E27FC236}">
                <a16:creationId xmlns:a16="http://schemas.microsoft.com/office/drawing/2014/main" id="{51B21C3F-0ACB-1D54-3978-4C15EB6DEF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582164" y="583123"/>
            <a:ext cx="2291715" cy="290498"/>
          </a:xfrm>
          <a:prstGeom prst="rect">
            <a:avLst/>
          </a:prstGeom>
        </p:spPr>
      </p:pic>
      <p:pic>
        <p:nvPicPr>
          <p:cNvPr id="6" name="Picture 5">
            <a:extLst>
              <a:ext uri="{FF2B5EF4-FFF2-40B4-BE49-F238E27FC236}">
                <a16:creationId xmlns:a16="http://schemas.microsoft.com/office/drawing/2014/main" id="{0AF7A637-33BF-289F-AA74-069C187A117F}"/>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96573" y="0"/>
            <a:ext cx="6095427" cy="6858000"/>
          </a:xfrm>
          <a:prstGeom prst="rect">
            <a:avLst/>
          </a:prstGeom>
        </p:spPr>
      </p:pic>
    </p:spTree>
    <p:extLst>
      <p:ext uri="{BB962C8B-B14F-4D97-AF65-F5344CB8AC3E}">
        <p14:creationId xmlns:p14="http://schemas.microsoft.com/office/powerpoint/2010/main" val="254492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456" userDrawn="1">
          <p15:clr>
            <a:srgbClr val="5ACBF0"/>
          </p15:clr>
        </p15:guide>
        <p15:guide id="5" orient="horz" pos="2160">
          <p15:clr>
            <a:srgbClr val="FBAE40"/>
          </p15:clr>
        </p15:guide>
        <p15:guide id="6" orient="horz" pos="2229">
          <p15:clr>
            <a:srgbClr val="5ACBF0"/>
          </p15:clr>
        </p15:guide>
        <p15:guide id="7" pos="3840" userDrawn="1">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Half Tech Scan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898137" cy="1231106"/>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894254"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3" name="Graphic 2" descr="Microsoft Security">
            <a:extLst>
              <a:ext uri="{FF2B5EF4-FFF2-40B4-BE49-F238E27FC236}">
                <a16:creationId xmlns:a16="http://schemas.microsoft.com/office/drawing/2014/main" id="{CD178E6C-344F-91D9-35BD-CD8D9458FD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582164" y="583123"/>
            <a:ext cx="2291715" cy="290498"/>
          </a:xfrm>
          <a:prstGeom prst="rect">
            <a:avLst/>
          </a:prstGeom>
        </p:spPr>
      </p:pic>
      <p:pic>
        <p:nvPicPr>
          <p:cNvPr id="6" name="Picture 5">
            <a:extLst>
              <a:ext uri="{FF2B5EF4-FFF2-40B4-BE49-F238E27FC236}">
                <a16:creationId xmlns:a16="http://schemas.microsoft.com/office/drawing/2014/main" id="{ABC8923B-7A7F-A404-F664-261AEFD5662A}"/>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96547" y="0"/>
            <a:ext cx="6095453" cy="6858000"/>
          </a:xfrm>
          <a:prstGeom prst="rect">
            <a:avLst/>
          </a:prstGeom>
        </p:spPr>
      </p:pic>
    </p:spTree>
    <p:extLst>
      <p:ext uri="{BB962C8B-B14F-4D97-AF65-F5344CB8AC3E}">
        <p14:creationId xmlns:p14="http://schemas.microsoft.com/office/powerpoint/2010/main" val="163770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456" userDrawn="1">
          <p15:clr>
            <a:srgbClr val="5ACBF0"/>
          </p15:clr>
        </p15:guide>
        <p15:guide id="5" orient="horz" pos="2160">
          <p15:clr>
            <a:srgbClr val="FBAE40"/>
          </p15:clr>
        </p15:guide>
        <p15:guide id="6" orient="horz" pos="2229">
          <p15:clr>
            <a:srgbClr val="5ACBF0"/>
          </p15:clr>
        </p15:guide>
        <p15:guide id="7" pos="3840" userDrawn="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ch Scan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8A38B7E-C277-EC82-55D7-6481C181A98D}"/>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ltGray">
          <a:xfrm>
            <a:off x="2" y="1"/>
            <a:ext cx="12191998" cy="6857998"/>
          </a:xfrm>
          <a:prstGeom prst="rect">
            <a:avLst/>
          </a:prstGeom>
        </p:spPr>
      </p:pic>
      <p:sp>
        <p:nvSpPr>
          <p:cNvPr id="6" name="Rectangle 5">
            <a:extLst>
              <a:ext uri="{FF2B5EF4-FFF2-40B4-BE49-F238E27FC236}">
                <a16:creationId xmlns:a16="http://schemas.microsoft.com/office/drawing/2014/main" id="{CA38D12B-EC7B-EA1B-4057-AF9DA412C46D}"/>
              </a:ext>
              <a:ext uri="{C183D7F6-B498-43B3-948B-1728B52AA6E4}">
                <adec:decorative xmlns:adec="http://schemas.microsoft.com/office/drawing/2017/decorative" val="1"/>
              </a:ext>
            </a:extLst>
          </p:cNvPr>
          <p:cNvSpPr/>
          <p:nvPr userDrawn="1"/>
        </p:nvSpPr>
        <p:spPr bwMode="auto">
          <a:xfrm>
            <a:off x="0" y="0"/>
            <a:ext cx="5867400" cy="6858000"/>
          </a:xfrm>
          <a:prstGeom prst="rect">
            <a:avLst/>
          </a:prstGeom>
          <a:gradFill flip="none" rotWithShape="1">
            <a:gsLst>
              <a:gs pos="0">
                <a:schemeClr val="bg1">
                  <a:alpha val="50000"/>
                </a:schemeClr>
              </a:gs>
              <a:gs pos="100000">
                <a:schemeClr val="bg1">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7A3AACD-E573-9F14-634A-1D5A1A0EAE10}"/>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4" name="Text Placeholder 4">
            <a:extLst>
              <a:ext uri="{FF2B5EF4-FFF2-40B4-BE49-F238E27FC236}">
                <a16:creationId xmlns:a16="http://schemas.microsoft.com/office/drawing/2014/main" id="{1AEC04C3-05AF-D886-BA04-C2B92AE1C11E}"/>
              </a:ext>
            </a:extLst>
          </p:cNvPr>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3" name="Graphic 2" descr="Microsoft Security">
            <a:extLst>
              <a:ext uri="{FF2B5EF4-FFF2-40B4-BE49-F238E27FC236}">
                <a16:creationId xmlns:a16="http://schemas.microsoft.com/office/drawing/2014/main" id="{7D107A7B-CDA6-22BC-0F0F-6907FBBCCE8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582164" y="583123"/>
            <a:ext cx="2291715" cy="290498"/>
          </a:xfrm>
          <a:prstGeom prst="rect">
            <a:avLst/>
          </a:prstGeom>
        </p:spPr>
      </p:pic>
    </p:spTree>
    <p:extLst>
      <p:ext uri="{BB962C8B-B14F-4D97-AF65-F5344CB8AC3E}">
        <p14:creationId xmlns:p14="http://schemas.microsoft.com/office/powerpoint/2010/main" val="121442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guide id="5" pos="3000" userDrawn="1">
          <p15:clr>
            <a:srgbClr val="5ACBF0"/>
          </p15:clr>
        </p15:guide>
        <p15:guide id="6" pos="3360" userDrawn="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ech Sca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19B9D8-B411-3BC6-C1C8-1D6D457196E0}"/>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2002" cy="6858000"/>
          </a:xfrm>
          <a:prstGeom prst="rect">
            <a:avLst/>
          </a:prstGeom>
        </p:spPr>
      </p:pic>
      <p:sp>
        <p:nvSpPr>
          <p:cNvPr id="2" name="Title 1">
            <a:extLst>
              <a:ext uri="{FF2B5EF4-FFF2-40B4-BE49-F238E27FC236}">
                <a16:creationId xmlns:a16="http://schemas.microsoft.com/office/drawing/2014/main" id="{8E90BD01-3D97-785B-8320-C14AF7E1EF48}"/>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4" name="Text Placeholder 4">
            <a:extLst>
              <a:ext uri="{FF2B5EF4-FFF2-40B4-BE49-F238E27FC236}">
                <a16:creationId xmlns:a16="http://schemas.microsoft.com/office/drawing/2014/main" id="{9FFEAA53-3411-D917-E9C0-67CC0580651A}"/>
              </a:ext>
            </a:extLst>
          </p:cNvPr>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3" name="Graphic 2" descr="Microsoft Security">
            <a:extLst>
              <a:ext uri="{FF2B5EF4-FFF2-40B4-BE49-F238E27FC236}">
                <a16:creationId xmlns:a16="http://schemas.microsoft.com/office/drawing/2014/main" id="{1BE3155B-A4DB-435E-6E23-55C31BDA962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582164" y="583123"/>
            <a:ext cx="2291715" cy="290498"/>
          </a:xfrm>
          <a:prstGeom prst="rect">
            <a:avLst/>
          </a:prstGeom>
        </p:spPr>
      </p:pic>
    </p:spTree>
    <p:extLst>
      <p:ext uri="{BB962C8B-B14F-4D97-AF65-F5344CB8AC3E}">
        <p14:creationId xmlns:p14="http://schemas.microsoft.com/office/powerpoint/2010/main" val="217699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000" userDrawn="1">
          <p15:clr>
            <a:srgbClr val="5ACBF0"/>
          </p15:clr>
        </p15:guide>
        <p15:guide id="4" orient="horz" pos="2160">
          <p15:clr>
            <a:srgbClr val="FBAE40"/>
          </p15:clr>
        </p15:guide>
        <p15:guide id="5" pos="3360"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ch Scan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F47B18-3C9F-3945-4382-2ECB20DEB78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443777E1-4699-B986-EC57-1B6944F17DCC}"/>
              </a:ext>
              <a:ext uri="{C183D7F6-B498-43B3-948B-1728B52AA6E4}">
                <adec:decorative xmlns:adec="http://schemas.microsoft.com/office/drawing/2017/decorative" val="1"/>
              </a:ext>
            </a:extLst>
          </p:cNvPr>
          <p:cNvSpPr/>
          <p:nvPr userDrawn="1"/>
        </p:nvSpPr>
        <p:spPr bwMode="auto">
          <a:xfrm>
            <a:off x="-1" y="0"/>
            <a:ext cx="5334001" cy="6858000"/>
          </a:xfrm>
          <a:prstGeom prst="rect">
            <a:avLst/>
          </a:prstGeom>
          <a:gradFill flip="none" rotWithShape="1">
            <a:gsLst>
              <a:gs pos="0">
                <a:srgbClr val="FFFFFF">
                  <a:alpha val="50000"/>
                </a:srgbClr>
              </a:gs>
              <a:gs pos="100000">
                <a:srgbClr val="FFFFFF">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42372FB5-E859-F6AA-DD14-D4083B87ECDC}"/>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4" name="Text Placeholder 4">
            <a:extLst>
              <a:ext uri="{FF2B5EF4-FFF2-40B4-BE49-F238E27FC236}">
                <a16:creationId xmlns:a16="http://schemas.microsoft.com/office/drawing/2014/main" id="{FD837864-D70E-678B-2209-B7AE9D3C55CE}"/>
              </a:ext>
            </a:extLst>
          </p:cNvPr>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3" name="Graphic 2" descr="Microsoft Security">
            <a:extLst>
              <a:ext uri="{FF2B5EF4-FFF2-40B4-BE49-F238E27FC236}">
                <a16:creationId xmlns:a16="http://schemas.microsoft.com/office/drawing/2014/main" id="{6BA899B3-8491-96A9-FF00-284B3D4EC2C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582164" y="583123"/>
            <a:ext cx="2291715" cy="290498"/>
          </a:xfrm>
          <a:prstGeom prst="rect">
            <a:avLst/>
          </a:prstGeom>
        </p:spPr>
      </p:pic>
    </p:spTree>
    <p:extLst>
      <p:ext uri="{BB962C8B-B14F-4D97-AF65-F5344CB8AC3E}">
        <p14:creationId xmlns:p14="http://schemas.microsoft.com/office/powerpoint/2010/main" val="38316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000" userDrawn="1">
          <p15:clr>
            <a:srgbClr val="5ACBF0"/>
          </p15:clr>
        </p15:guide>
        <p15:guide id="4" orient="horz" pos="2160">
          <p15:clr>
            <a:srgbClr val="FBAE40"/>
          </p15:clr>
        </p15:guide>
        <p15:guide id="5" pos="3360"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Full Photo 2">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829336-D518-B358-7303-8178BC20AF2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0" y="1382"/>
            <a:ext cx="12192000" cy="6855236"/>
          </a:xfrm>
          <a:prstGeom prst="rect">
            <a:avLst/>
          </a:prstGeom>
        </p:spPr>
      </p:pic>
      <p:sp>
        <p:nvSpPr>
          <p:cNvPr id="3" name="Rectangle 2">
            <a:extLst>
              <a:ext uri="{FF2B5EF4-FFF2-40B4-BE49-F238E27FC236}">
                <a16:creationId xmlns:a16="http://schemas.microsoft.com/office/drawing/2014/main" id="{A37097AE-CB80-8F48-F10A-6DD048C0C675}"/>
              </a:ext>
              <a:ext uri="{C183D7F6-B498-43B3-948B-1728B52AA6E4}">
                <adec:decorative xmlns:adec="http://schemas.microsoft.com/office/drawing/2017/decorative" val="1"/>
              </a:ext>
            </a:extLst>
          </p:cNvPr>
          <p:cNvSpPr/>
          <p:nvPr userDrawn="1"/>
        </p:nvSpPr>
        <p:spPr bwMode="auto">
          <a:xfrm>
            <a:off x="0" y="0"/>
            <a:ext cx="8597245" cy="6858000"/>
          </a:xfrm>
          <a:prstGeom prst="rect">
            <a:avLst/>
          </a:prstGeom>
          <a:gradFill flip="none" rotWithShape="1">
            <a:gsLst>
              <a:gs pos="0">
                <a:srgbClr val="000000">
                  <a:alpha val="50000"/>
                </a:srgbClr>
              </a:gs>
              <a:gs pos="100000">
                <a:srgbClr val="000000">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10" name="Picture 9" descr="Microsoft Security">
            <a:extLst>
              <a:ext uri="{FF2B5EF4-FFF2-40B4-BE49-F238E27FC236}">
                <a16:creationId xmlns:a16="http://schemas.microsoft.com/office/drawing/2014/main" id="{D6A0ADE4-A89A-522A-4B0C-2B211CA4B71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bwMode="black">
          <a:xfrm>
            <a:off x="289702" y="296820"/>
            <a:ext cx="2876596" cy="868680"/>
          </a:xfrm>
          <a:prstGeom prst="rect">
            <a:avLst/>
          </a:prstGeom>
        </p:spPr>
      </p:pic>
    </p:spTree>
    <p:extLst>
      <p:ext uri="{BB962C8B-B14F-4D97-AF65-F5344CB8AC3E}">
        <p14:creationId xmlns:p14="http://schemas.microsoft.com/office/powerpoint/2010/main" val="31222621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ch Scan 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48BB96-7264-9530-CDE0-CFBAECEB0F30}"/>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ltGray">
          <a:xfrm>
            <a:off x="0" y="0"/>
            <a:ext cx="12192000" cy="6858000"/>
          </a:xfrm>
          <a:prstGeom prst="rect">
            <a:avLst/>
          </a:prstGeom>
        </p:spPr>
      </p:pic>
      <p:sp>
        <p:nvSpPr>
          <p:cNvPr id="5" name="Rectangle 4">
            <a:extLst>
              <a:ext uri="{FF2B5EF4-FFF2-40B4-BE49-F238E27FC236}">
                <a16:creationId xmlns:a16="http://schemas.microsoft.com/office/drawing/2014/main" id="{537C7AC9-1320-B560-2729-19A72498C24F}"/>
              </a:ext>
              <a:ext uri="{C183D7F6-B498-43B3-948B-1728B52AA6E4}">
                <adec:decorative xmlns:adec="http://schemas.microsoft.com/office/drawing/2017/decorative" val="1"/>
              </a:ext>
            </a:extLst>
          </p:cNvPr>
          <p:cNvSpPr/>
          <p:nvPr userDrawn="1"/>
        </p:nvSpPr>
        <p:spPr bwMode="auto">
          <a:xfrm>
            <a:off x="-1" y="0"/>
            <a:ext cx="5334001" cy="6858000"/>
          </a:xfrm>
          <a:prstGeom prst="rect">
            <a:avLst/>
          </a:prstGeom>
          <a:gradFill flip="none" rotWithShape="1">
            <a:gsLst>
              <a:gs pos="0">
                <a:srgbClr val="FFFFFF">
                  <a:alpha val="50000"/>
                </a:srgbClr>
              </a:gs>
              <a:gs pos="100000">
                <a:srgbClr val="FFFFFF">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5A7AC5C-D3D1-7CD0-058A-BF0F18A5CA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4" name="Text Placeholder 4">
            <a:extLst>
              <a:ext uri="{FF2B5EF4-FFF2-40B4-BE49-F238E27FC236}">
                <a16:creationId xmlns:a16="http://schemas.microsoft.com/office/drawing/2014/main" id="{248213E6-EE22-FC5F-7A29-7005DFDA6702}"/>
              </a:ext>
            </a:extLst>
          </p:cNvPr>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3" name="Graphic 2" descr="Microsoft Security">
            <a:extLst>
              <a:ext uri="{FF2B5EF4-FFF2-40B4-BE49-F238E27FC236}">
                <a16:creationId xmlns:a16="http://schemas.microsoft.com/office/drawing/2014/main" id="{72EC0010-45A7-C133-D28C-19A2C230732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582164" y="583123"/>
            <a:ext cx="2291715" cy="290498"/>
          </a:xfrm>
          <a:prstGeom prst="rect">
            <a:avLst/>
          </a:prstGeom>
        </p:spPr>
      </p:pic>
    </p:spTree>
    <p:extLst>
      <p:ext uri="{BB962C8B-B14F-4D97-AF65-F5344CB8AC3E}">
        <p14:creationId xmlns:p14="http://schemas.microsoft.com/office/powerpoint/2010/main" val="416695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000" userDrawn="1">
          <p15:clr>
            <a:srgbClr val="5ACBF0"/>
          </p15:clr>
        </p15:guide>
        <p15:guide id="4" orient="horz" pos="2160">
          <p15:clr>
            <a:srgbClr val="FBAE40"/>
          </p15:clr>
        </p15:guide>
        <p15:guide id="5" pos="3360" userDrawn="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Tech Scan 5">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A04DD2-8161-CEFE-E805-16FD5E2B5951}"/>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2" cy="6858000"/>
          </a:xfrm>
          <a:prstGeom prst="rect">
            <a:avLst/>
          </a:prstGeom>
        </p:spPr>
      </p:pic>
      <p:sp>
        <p:nvSpPr>
          <p:cNvPr id="5" name="Rectangle 4">
            <a:extLst>
              <a:ext uri="{FF2B5EF4-FFF2-40B4-BE49-F238E27FC236}">
                <a16:creationId xmlns:a16="http://schemas.microsoft.com/office/drawing/2014/main" id="{37758876-CBC5-2CC7-B64B-7A0BE54262C4}"/>
              </a:ext>
              <a:ext uri="{C183D7F6-B498-43B3-948B-1728B52AA6E4}">
                <adec:decorative xmlns:adec="http://schemas.microsoft.com/office/drawing/2017/decorative" val="1"/>
              </a:ext>
            </a:extLst>
          </p:cNvPr>
          <p:cNvSpPr/>
          <p:nvPr userDrawn="1"/>
        </p:nvSpPr>
        <p:spPr bwMode="auto">
          <a:xfrm>
            <a:off x="-1" y="0"/>
            <a:ext cx="5334001" cy="6858000"/>
          </a:xfrm>
          <a:prstGeom prst="rect">
            <a:avLst/>
          </a:prstGeom>
          <a:gradFill flip="none" rotWithShape="1">
            <a:gsLst>
              <a:gs pos="0">
                <a:srgbClr val="FFFFFF">
                  <a:alpha val="60000"/>
                </a:srgbClr>
              </a:gs>
              <a:gs pos="100000">
                <a:srgbClr val="FFFFFF">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9E493527-788F-A6FD-FF51-C35F691FCA9E}"/>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4" name="Text Placeholder 4">
            <a:extLst>
              <a:ext uri="{FF2B5EF4-FFF2-40B4-BE49-F238E27FC236}">
                <a16:creationId xmlns:a16="http://schemas.microsoft.com/office/drawing/2014/main" id="{67DE02AD-BF56-503B-C72F-C737C69FD2C8}"/>
              </a:ext>
            </a:extLst>
          </p:cNvPr>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3" name="Graphic 2" descr="Microsoft Security">
            <a:extLst>
              <a:ext uri="{FF2B5EF4-FFF2-40B4-BE49-F238E27FC236}">
                <a16:creationId xmlns:a16="http://schemas.microsoft.com/office/drawing/2014/main" id="{7CD92627-BCCD-EC35-AFDC-9C9A6010DB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582164" y="583123"/>
            <a:ext cx="2291715" cy="290498"/>
          </a:xfrm>
          <a:prstGeom prst="rect">
            <a:avLst/>
          </a:prstGeom>
        </p:spPr>
      </p:pic>
    </p:spTree>
    <p:extLst>
      <p:ext uri="{BB962C8B-B14F-4D97-AF65-F5344CB8AC3E}">
        <p14:creationId xmlns:p14="http://schemas.microsoft.com/office/powerpoint/2010/main" val="123540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000" userDrawn="1">
          <p15:clr>
            <a:srgbClr val="5ACBF0"/>
          </p15:clr>
        </p15:guide>
        <p15:guide id="4" orient="horz" pos="2160">
          <p15:clr>
            <a:srgbClr val="FBAE40"/>
          </p15:clr>
        </p15:guide>
        <p15:guide id="5" pos="3360" userDrawn="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Ligh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Sans Display" pitchFamily="2"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 text</a:t>
            </a:r>
          </a:p>
        </p:txBody>
      </p:sp>
      <p:pic>
        <p:nvPicPr>
          <p:cNvPr id="2" name="Graphic 1" descr="Microsoft Security">
            <a:extLst>
              <a:ext uri="{FF2B5EF4-FFF2-40B4-BE49-F238E27FC236}">
                <a16:creationId xmlns:a16="http://schemas.microsoft.com/office/drawing/2014/main" id="{C4A877E6-C868-9317-1559-B76DE5CD8C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582164" y="583123"/>
            <a:ext cx="2291715" cy="290498"/>
          </a:xfrm>
          <a:prstGeom prst="rect">
            <a:avLst/>
          </a:prstGeom>
        </p:spPr>
      </p:pic>
    </p:spTree>
    <p:extLst>
      <p:ext uri="{BB962C8B-B14F-4D97-AF65-F5344CB8AC3E}">
        <p14:creationId xmlns:p14="http://schemas.microsoft.com/office/powerpoint/2010/main" val="320753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Dark">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Sans Display" pitchFamily="2"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 text</a:t>
            </a:r>
          </a:p>
        </p:txBody>
      </p:sp>
      <p:pic>
        <p:nvPicPr>
          <p:cNvPr id="4" name="Picture 3" descr="Microsoft Security">
            <a:extLst>
              <a:ext uri="{FF2B5EF4-FFF2-40B4-BE49-F238E27FC236}">
                <a16:creationId xmlns:a16="http://schemas.microsoft.com/office/drawing/2014/main" id="{97141C24-5E27-2F3B-12B4-814CC0DA5D0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black">
          <a:xfrm>
            <a:off x="289702" y="296820"/>
            <a:ext cx="2876596" cy="868680"/>
          </a:xfrm>
          <a:prstGeom prst="rect">
            <a:avLst/>
          </a:prstGeom>
        </p:spPr>
      </p:pic>
    </p:spTree>
    <p:extLst>
      <p:ext uri="{BB962C8B-B14F-4D97-AF65-F5344CB8AC3E}">
        <p14:creationId xmlns:p14="http://schemas.microsoft.com/office/powerpoint/2010/main" val="383670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hoto Full Bleed">
    <p:bg>
      <p:bgRef idx="1001">
        <a:schemeClr val="bg2"/>
      </p:bgRef>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D72F4F47-D990-0696-0A43-94AD105A5EFE}"/>
              </a:ext>
              <a:ext uri="{C183D7F6-B498-43B3-948B-1728B52AA6E4}">
                <adec:decorative xmlns:adec="http://schemas.microsoft.com/office/drawing/2017/decorative" val="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Rectangle 2">
            <a:extLst>
              <a:ext uri="{FF2B5EF4-FFF2-40B4-BE49-F238E27FC236}">
                <a16:creationId xmlns:a16="http://schemas.microsoft.com/office/drawing/2014/main" id="{4A97C34D-6499-E383-F680-0F34EF3CBF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000000">
              <a:alpha val="3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Sans Display" pitchFamily="2"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 text</a:t>
            </a:r>
          </a:p>
        </p:txBody>
      </p:sp>
      <p:pic>
        <p:nvPicPr>
          <p:cNvPr id="4" name="Picture 3" descr="Microsoft Security">
            <a:extLst>
              <a:ext uri="{FF2B5EF4-FFF2-40B4-BE49-F238E27FC236}">
                <a16:creationId xmlns:a16="http://schemas.microsoft.com/office/drawing/2014/main" id="{97141C24-5E27-2F3B-12B4-814CC0DA5D0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bwMode="black">
          <a:xfrm>
            <a:off x="289702" y="296820"/>
            <a:ext cx="2876596" cy="868680"/>
          </a:xfrm>
          <a:prstGeom prst="rect">
            <a:avLst/>
          </a:prstGeom>
        </p:spPr>
      </p:pic>
    </p:spTree>
    <p:extLst>
      <p:ext uri="{BB962C8B-B14F-4D97-AF65-F5344CB8AC3E}">
        <p14:creationId xmlns:p14="http://schemas.microsoft.com/office/powerpoint/2010/main" val="34581067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32" userDrawn="1">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ne Column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489639"/>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482736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One Column Bulleted Tex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B635B1-6F51-4062-A3E0-951D54F37B28}"/>
              </a:ext>
            </a:extLst>
          </p:cNvPr>
          <p:cNvPicPr>
            <a:picLocks noChangeAspect="1"/>
          </p:cNvPicPr>
          <p:nvPr userDrawn="1"/>
        </p:nvPicPr>
        <p:blipFill rotWithShape="1">
          <a:blip r:embed="rId2"/>
          <a:srcRect l="27107" t="27107"/>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377228"/>
            <a:ext cx="11018838" cy="246221"/>
          </a:xfrm>
        </p:spPr>
        <p:txBody>
          <a:bodyPr/>
          <a:lstStyle>
            <a:lvl1pPr marL="0" indent="0">
              <a:buNone/>
              <a:defRPr sz="1600">
                <a:solidFill>
                  <a:schemeClr val="tx1"/>
                </a:solidFill>
              </a:defRPr>
            </a:lvl1pPr>
            <a:lvl2pPr marL="228600" indent="0">
              <a:buNone/>
              <a:defRPr>
                <a:solidFill>
                  <a:schemeClr val="tx1"/>
                </a:solidFill>
              </a:defRPr>
            </a:lvl2pPr>
            <a:lvl3pPr marL="457200" indent="0">
              <a:buNone/>
              <a:defRPr>
                <a:solidFill>
                  <a:schemeClr val="tx1"/>
                </a:solidFill>
              </a:defRPr>
            </a:lvl3pPr>
            <a:lvl4pPr marL="661988" indent="0">
              <a:buNone/>
              <a:defRPr>
                <a:solidFill>
                  <a:schemeClr val="tx1"/>
                </a:solidFill>
              </a:defRPr>
            </a:lvl4pPr>
            <a:lvl5pPr marL="855663" indent="0">
              <a:buNone/>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15117805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One Column Bulleted Text">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26E180-7F29-4901-A8A3-93F5F0FD9E03}"/>
              </a:ext>
            </a:extLst>
          </p:cNvPr>
          <p:cNvPicPr>
            <a:picLocks noChangeAspect="1"/>
          </p:cNvPicPr>
          <p:nvPr userDrawn="1"/>
        </p:nvPicPr>
        <p:blipFill rotWithShape="1">
          <a:blip r:embed="rId2"/>
          <a:srcRect l="10259" t="15129" r="15129" b="10259"/>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377228"/>
            <a:ext cx="11018838" cy="246221"/>
          </a:xfrm>
        </p:spPr>
        <p:txBody>
          <a:bodyPr/>
          <a:lstStyle>
            <a:lvl1pPr marL="0" indent="0">
              <a:buNone/>
              <a:defRPr sz="1600">
                <a:solidFill>
                  <a:schemeClr val="tx1"/>
                </a:solidFill>
              </a:defRPr>
            </a:lvl1pPr>
            <a:lvl2pPr marL="228600" indent="0">
              <a:buNone/>
              <a:defRPr>
                <a:solidFill>
                  <a:schemeClr val="tx1"/>
                </a:solidFill>
              </a:defRPr>
            </a:lvl2pPr>
            <a:lvl3pPr marL="457200" indent="0">
              <a:buNone/>
              <a:defRPr>
                <a:solidFill>
                  <a:schemeClr val="tx1"/>
                </a:solidFill>
              </a:defRPr>
            </a:lvl3pPr>
            <a:lvl4pPr marL="661988" indent="0">
              <a:buNone/>
              <a:defRPr>
                <a:solidFill>
                  <a:schemeClr val="tx1"/>
                </a:solidFill>
              </a:defRPr>
            </a:lvl4pPr>
            <a:lvl5pPr marL="855663" indent="0">
              <a:buNone/>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41110922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One Column Bulleted Text">
    <p:bg>
      <p:bgPr>
        <a:solidFill>
          <a:srgbClr val="F4F3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rgbClr val="091F2C"/>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377228"/>
            <a:ext cx="11018838" cy="246221"/>
          </a:xfrm>
        </p:spPr>
        <p:txBody>
          <a:bodyPr/>
          <a:lstStyle>
            <a:lvl1pPr marL="0" indent="0">
              <a:buNone/>
              <a:defRPr sz="1600">
                <a:solidFill>
                  <a:schemeClr val="tx1"/>
                </a:solidFill>
              </a:defRPr>
            </a:lvl1pPr>
            <a:lvl2pPr marL="228600" indent="0">
              <a:buNone/>
              <a:defRPr>
                <a:solidFill>
                  <a:schemeClr val="tx1"/>
                </a:solidFill>
              </a:defRPr>
            </a:lvl2pPr>
            <a:lvl3pPr marL="457200" indent="0">
              <a:buNone/>
              <a:defRPr>
                <a:solidFill>
                  <a:schemeClr val="tx1"/>
                </a:solidFill>
              </a:defRPr>
            </a:lvl3pPr>
            <a:lvl4pPr marL="661988" indent="0">
              <a:buNone/>
              <a:defRPr>
                <a:solidFill>
                  <a:schemeClr val="tx1"/>
                </a:solidFill>
              </a:defRPr>
            </a:lvl4pPr>
            <a:lvl5pPr marL="855663" indent="0">
              <a:buNone/>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4155960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ne Column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1489639"/>
          </a:xfrm>
        </p:spPr>
        <p:txBody>
          <a:bodyPr wrap="square">
            <a:spAutoFit/>
          </a:bodyPr>
          <a:lstStyle>
            <a:lvl1pPr marL="0" indent="0">
              <a:buNone/>
              <a:defRPr sz="2000"/>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65798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Full Photo 3">
    <p:bg>
      <p:bgRef idx="1001">
        <a:schemeClr val="bg2"/>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8B7FA5-5F12-7CD7-6D40-01EB073E58A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0" y="1566"/>
            <a:ext cx="12192000" cy="6854867"/>
          </a:xfrm>
          <a:prstGeom prst="rect">
            <a:avLst/>
          </a:prstGeom>
        </p:spPr>
      </p:pic>
      <p:sp>
        <p:nvSpPr>
          <p:cNvPr id="3" name="Rectangle 2">
            <a:extLst>
              <a:ext uri="{FF2B5EF4-FFF2-40B4-BE49-F238E27FC236}">
                <a16:creationId xmlns:a16="http://schemas.microsoft.com/office/drawing/2014/main" id="{F5659676-01B7-3FED-8149-6F194C468C33}"/>
              </a:ext>
              <a:ext uri="{C183D7F6-B498-43B3-948B-1728B52AA6E4}">
                <adec:decorative xmlns:adec="http://schemas.microsoft.com/office/drawing/2017/decorative" val="1"/>
              </a:ext>
            </a:extLst>
          </p:cNvPr>
          <p:cNvSpPr/>
          <p:nvPr userDrawn="1"/>
        </p:nvSpPr>
        <p:spPr bwMode="auto">
          <a:xfrm>
            <a:off x="0" y="0"/>
            <a:ext cx="5867400" cy="6858000"/>
          </a:xfrm>
          <a:prstGeom prst="rect">
            <a:avLst/>
          </a:prstGeom>
          <a:gradFill flip="none" rotWithShape="1">
            <a:gsLst>
              <a:gs pos="0">
                <a:srgbClr val="5C4738">
                  <a:alpha val="80000"/>
                </a:srgbClr>
              </a:gs>
              <a:gs pos="100000">
                <a:srgbClr val="BF9474">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898137" cy="1231106"/>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894254"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6" name="Picture 5" descr="Microsoft Security">
            <a:extLst>
              <a:ext uri="{FF2B5EF4-FFF2-40B4-BE49-F238E27FC236}">
                <a16:creationId xmlns:a16="http://schemas.microsoft.com/office/drawing/2014/main" id="{12A012A5-4EF7-CE94-0AFD-ACB048744F8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bwMode="black">
          <a:xfrm>
            <a:off x="289702" y="296820"/>
            <a:ext cx="2876596" cy="868680"/>
          </a:xfrm>
          <a:prstGeom prst="rect">
            <a:avLst/>
          </a:prstGeom>
        </p:spPr>
      </p:pic>
    </p:spTree>
    <p:extLst>
      <p:ext uri="{BB962C8B-B14F-4D97-AF65-F5344CB8AC3E}">
        <p14:creationId xmlns:p14="http://schemas.microsoft.com/office/powerpoint/2010/main" val="26732255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456" userDrawn="1">
          <p15:clr>
            <a:srgbClr val="5ACBF0"/>
          </p15:clr>
        </p15:guide>
        <p15:guide id="5" orient="horz" pos="2160">
          <p15:clr>
            <a:srgbClr val="FBAE40"/>
          </p15:clr>
        </p15:guide>
        <p15:guide id="6" orient="horz" pos="2208" userDrawn="1">
          <p15:clr>
            <a:srgbClr val="5ACBF0"/>
          </p15:clr>
        </p15:guide>
        <p15:guide id="7" pos="3840" userDrawn="1">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1489639"/>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1489639"/>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091465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489639"/>
          </a:xfrm>
        </p:spPr>
        <p:txBody>
          <a:bodyPr wrap="square">
            <a:spAutoFit/>
          </a:bodyPr>
          <a:lstStyle>
            <a:lvl1pPr marL="0" indent="0">
              <a:spcBef>
                <a:spcPts val="1224"/>
              </a:spcBef>
              <a:buClr>
                <a:schemeClr val="tx1"/>
              </a:buClr>
              <a:buFont typeface="Wingdings" panose="05000000000000000000" pitchFamily="2" charset="2"/>
              <a:buNone/>
              <a:defRPr sz="2000" b="0">
                <a:latin typeface="Segoe Sans Display" pitchFamily="2" charset="0"/>
                <a:cs typeface="Segoe Sans Display" pitchFamily="2"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489639"/>
          </a:xfrm>
        </p:spPr>
        <p:txBody>
          <a:bodyPr wrap="square">
            <a:spAutoFit/>
          </a:bodyPr>
          <a:lstStyle>
            <a:lvl1pPr marL="0" indent="0">
              <a:spcBef>
                <a:spcPts val="1224"/>
              </a:spcBef>
              <a:buClr>
                <a:schemeClr val="tx1"/>
              </a:buClr>
              <a:buFont typeface="Wingdings" panose="05000000000000000000" pitchFamily="2" charset="2"/>
              <a:buNone/>
              <a:defRPr sz="2000" b="0">
                <a:latin typeface="Segoe Sans Display" pitchFamily="2" charset="0"/>
                <a:cs typeface="Segoe Sans Display" pitchFamily="2"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624214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lumn Bulleted Tex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307777"/>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489639"/>
          </a:xfrm>
        </p:spPr>
        <p:txBody>
          <a:bodyPr>
            <a:spAutoFit/>
          </a:bodyPr>
          <a:lstStyle>
            <a:lvl1pPr marL="171450" indent="-171450">
              <a:defRPr lang="en-US" sz="20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307777"/>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489639"/>
          </a:xfrm>
        </p:spPr>
        <p:txBody>
          <a:bodyPr>
            <a:spAutoFit/>
          </a:bodyPr>
          <a:lstStyle>
            <a:lvl1pPr marL="171450" indent="-171450">
              <a:defRPr lang="en-US" sz="20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613108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lumn Non-Bulleted Tex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307777"/>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1489639"/>
          </a:xfrm>
        </p:spPr>
        <p:txBody>
          <a:bodyPr/>
          <a:lstStyle>
            <a:lvl1pPr marL="0" indent="0">
              <a:buNone/>
              <a:defRPr sz="2000"/>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307777"/>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1489639"/>
          </a:xfrm>
        </p:spPr>
        <p:txBody>
          <a:bodyPr/>
          <a:lstStyle>
            <a:lvl1pPr marL="0" indent="0">
              <a:buNone/>
              <a:defRPr sz="2000"/>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689722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hree Column Bulleted Tex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7113435"/>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our Column Bulleted Tex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26567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ive Column Bulleted Tex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32442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Header 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31725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Header Text Only">
    <p:bg>
      <p:bgPr>
        <a:solidFill>
          <a:srgbClr val="F4F3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515819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Header Text Only">
    <p:bg>
      <p:bgPr>
        <a:solidFill>
          <a:srgbClr val="F4F3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lvl1pPr>
              <a:defRPr>
                <a:solidFill>
                  <a:srgbClr val="091F2C"/>
                </a:solidFill>
              </a:defRPr>
            </a:lvl1pPr>
          </a:lstStyle>
          <a:p>
            <a:r>
              <a:rPr lang="en-US"/>
              <a:t>Click to edit Master title style</a:t>
            </a:r>
          </a:p>
        </p:txBody>
      </p:sp>
    </p:spTree>
    <p:extLst>
      <p:ext uri="{BB962C8B-B14F-4D97-AF65-F5344CB8AC3E}">
        <p14:creationId xmlns:p14="http://schemas.microsoft.com/office/powerpoint/2010/main" val="16005771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Half Photo 1">
    <p:bg>
      <p:bgPr>
        <a:solidFill>
          <a:srgbClr val="091F2C"/>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D850CE1-AF74-4560-8EA6-F464700D018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58000" y="0"/>
            <a:ext cx="5334000" cy="6858000"/>
          </a:xfrm>
          <a:custGeom>
            <a:avLst/>
            <a:gdLst>
              <a:gd name="connsiteX0" fmla="*/ 0 w 5334000"/>
              <a:gd name="connsiteY0" fmla="*/ 0 h 6858000"/>
              <a:gd name="connsiteX1" fmla="*/ 5334000 w 5334000"/>
              <a:gd name="connsiteY1" fmla="*/ 0 h 6858000"/>
              <a:gd name="connsiteX2" fmla="*/ 5334000 w 5334000"/>
              <a:gd name="connsiteY2" fmla="*/ 6858000 h 6858000"/>
              <a:gd name="connsiteX3" fmla="*/ 0 w 5334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34000" h="6858000">
                <a:moveTo>
                  <a:pt x="0" y="0"/>
                </a:moveTo>
                <a:lnTo>
                  <a:pt x="5334000" y="0"/>
                </a:lnTo>
                <a:lnTo>
                  <a:pt x="5334000" y="6858000"/>
                </a:lnTo>
                <a:lnTo>
                  <a:pt x="0" y="6858000"/>
                </a:lnTo>
                <a:close/>
              </a:path>
            </a:pathLst>
          </a:custGeom>
        </p:spPr>
      </p:pic>
      <p:sp>
        <p:nvSpPr>
          <p:cNvPr id="15" name="Picture Placeholder 14">
            <a:extLst>
              <a:ext uri="{FF2B5EF4-FFF2-40B4-BE49-F238E27FC236}">
                <a16:creationId xmlns:a16="http://schemas.microsoft.com/office/drawing/2014/main" id="{5068F81B-FCCF-42BE-8FD4-D1ABCB6D8064}"/>
              </a:ext>
            </a:extLst>
          </p:cNvPr>
          <p:cNvSpPr>
            <a:spLocks noGrp="1"/>
          </p:cNvSpPr>
          <p:nvPr>
            <p:ph type="pic" sz="quarter" idx="16" hasCustomPrompt="1"/>
          </p:nvPr>
        </p:nvSpPr>
        <p:spPr>
          <a:xfrm>
            <a:off x="582164" y="583123"/>
            <a:ext cx="1422000" cy="288000"/>
          </a:xfrm>
        </p:spPr>
        <p:txBody>
          <a:bodyPr anchor="ctr">
            <a:noAutofit/>
          </a:bodyPr>
          <a:lstStyle>
            <a:lvl1pPr marL="0" indent="0" algn="ctr">
              <a:buNone/>
              <a:defRPr sz="1000">
                <a:solidFill>
                  <a:schemeClr val="bg1"/>
                </a:solidFill>
              </a:defRPr>
            </a:lvl1pPr>
          </a:lstStyle>
          <a:p>
            <a:r>
              <a:rPr lang="en-US"/>
              <a:t>Partner logo</a:t>
            </a: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5507735" cy="1107996"/>
          </a:xfrm>
        </p:spPr>
        <p:txBody>
          <a:bodyPr wrap="square" anchor="t" anchorCtr="0">
            <a:spAutoFit/>
          </a:bodyPr>
          <a:lstStyle>
            <a:lvl1pPr>
              <a:defRPr sz="3600">
                <a:solidFill>
                  <a:schemeClr val="bg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1" y="3962400"/>
            <a:ext cx="5503369" cy="246221"/>
          </a:xfrm>
          <a:noFill/>
        </p:spPr>
        <p:txBody>
          <a:bodyPr wrap="square" lIns="0" tIns="0" rIns="0" bIns="0">
            <a:spAutoFit/>
          </a:bodyPr>
          <a:lstStyle>
            <a:lvl1pPr marL="0" indent="0">
              <a:spcBef>
                <a:spcPts val="0"/>
              </a:spcBef>
              <a:buNone/>
              <a:defRPr sz="1600" spc="0" baseline="0">
                <a:solidFill>
                  <a:schemeClr val="bg1"/>
                </a:solidFill>
                <a:latin typeface="+mn-lt"/>
                <a:cs typeface="Segoe Sans Display" pitchFamily="2" charset="0"/>
              </a:defRPr>
            </a:lvl1pPr>
          </a:lstStyle>
          <a:p>
            <a:pPr lvl="0"/>
            <a:r>
              <a:rPr lang="en-US"/>
              <a:t>Speaker name or subtitle</a:t>
            </a:r>
          </a:p>
        </p:txBody>
      </p:sp>
      <p:cxnSp>
        <p:nvCxnSpPr>
          <p:cNvPr id="8" name="Straight Connector 7">
            <a:extLst>
              <a:ext uri="{FF2B5EF4-FFF2-40B4-BE49-F238E27FC236}">
                <a16:creationId xmlns:a16="http://schemas.microsoft.com/office/drawing/2014/main" id="{BC8BCAA3-7E69-4F4D-A003-FE0601BF9AD5}"/>
              </a:ext>
            </a:extLst>
          </p:cNvPr>
          <p:cNvCxnSpPr>
            <a:cxnSpLocks/>
          </p:cNvCxnSpPr>
          <p:nvPr userDrawn="1"/>
        </p:nvCxnSpPr>
        <p:spPr>
          <a:xfrm>
            <a:off x="2196474" y="583123"/>
            <a:ext cx="0" cy="288000"/>
          </a:xfrm>
          <a:prstGeom prst="line">
            <a:avLst/>
          </a:prstGeom>
          <a:ln w="9525">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5CE4F6F6-E51C-4495-9F4E-563052817D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88783" y="583123"/>
            <a:ext cx="2272000" cy="288000"/>
          </a:xfrm>
          <a:prstGeom prst="rect">
            <a:avLst/>
          </a:prstGeom>
        </p:spPr>
      </p:pic>
    </p:spTree>
    <p:extLst>
      <p:ext uri="{BB962C8B-B14F-4D97-AF65-F5344CB8AC3E}">
        <p14:creationId xmlns:p14="http://schemas.microsoft.com/office/powerpoint/2010/main" val="12348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840">
          <p15:clr>
            <a:srgbClr val="5ACBF0"/>
          </p15:clr>
        </p15:guide>
        <p15:guide id="5" orient="horz" pos="2160">
          <p15:clr>
            <a:srgbClr val="FBAE40"/>
          </p15:clr>
        </p15:guide>
        <p15:guide id="6" orient="horz" pos="2229">
          <p15:clr>
            <a:srgbClr val="5ACBF0"/>
          </p15:clr>
        </p15:guide>
        <p15:guide id="7" pos="3456">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Header Text Only">
    <p:bg>
      <p:bgPr>
        <a:solidFill>
          <a:srgbClr val="F4F3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lvl1pPr>
              <a:defRPr>
                <a:solidFill>
                  <a:srgbClr val="091F2C"/>
                </a:solidFill>
              </a:defRPr>
            </a:lvl1pPr>
          </a:lstStyle>
          <a:p>
            <a:r>
              <a:rPr lang="en-US"/>
              <a:t>Click to edit Master title style</a:t>
            </a:r>
          </a:p>
        </p:txBody>
      </p:sp>
      <p:sp>
        <p:nvSpPr>
          <p:cNvPr id="3" name="Rectangle 2">
            <a:extLst>
              <a:ext uri="{FF2B5EF4-FFF2-40B4-BE49-F238E27FC236}">
                <a16:creationId xmlns:a16="http://schemas.microsoft.com/office/drawing/2014/main" id="{95FCF1DE-AA81-4726-A7E0-9DA2269E6C4A}"/>
              </a:ext>
            </a:extLst>
          </p:cNvPr>
          <p:cNvSpPr/>
          <p:nvPr userDrawn="1"/>
        </p:nvSpPr>
        <p:spPr bwMode="auto">
          <a:xfrm>
            <a:off x="0" y="4127500"/>
            <a:ext cx="12192000" cy="2730500"/>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142702373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_Header Text Only">
    <p:bg>
      <p:bgPr>
        <a:solidFill>
          <a:srgbClr val="F4F3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lvl1pPr>
              <a:defRPr>
                <a:solidFill>
                  <a:srgbClr val="091F2C"/>
                </a:solidFill>
              </a:defRPr>
            </a:lvl1pPr>
          </a:lstStyle>
          <a:p>
            <a:r>
              <a:rPr lang="en-US"/>
              <a:t>Click to edit Master title style</a:t>
            </a:r>
          </a:p>
        </p:txBody>
      </p:sp>
    </p:spTree>
    <p:extLst>
      <p:ext uri="{BB962C8B-B14F-4D97-AF65-F5344CB8AC3E}">
        <p14:creationId xmlns:p14="http://schemas.microsoft.com/office/powerpoint/2010/main" val="1464151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Header Text Only - left side ">
    <p:bg>
      <p:bgPr>
        <a:solidFill>
          <a:srgbClr val="F4F3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457200"/>
            <a:ext cx="4127692" cy="1107996"/>
          </a:xfrm>
        </p:spPr>
        <p:txBody>
          <a:bodyPr wrap="square" anchor="t">
            <a:spAutoFit/>
          </a:bodyPr>
          <a:lstStyle>
            <a:lvl1pPr>
              <a:defRPr>
                <a:solidFill>
                  <a:srgbClr val="091F2C"/>
                </a:solidFill>
              </a:defRPr>
            </a:lvl1pPr>
          </a:lstStyle>
          <a:p>
            <a:r>
              <a:rPr lang="en-US"/>
              <a:t>Click to edit Master title style</a:t>
            </a:r>
          </a:p>
        </p:txBody>
      </p:sp>
    </p:spTree>
    <p:extLst>
      <p:ext uri="{BB962C8B-B14F-4D97-AF65-F5344CB8AC3E}">
        <p14:creationId xmlns:p14="http://schemas.microsoft.com/office/powerpoint/2010/main" val="428162674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mall Header Text Ligh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Sans Display" pitchFamily="2" charset="0"/>
              </a:defRPr>
            </a:lvl1pPr>
          </a:lstStyle>
          <a:p>
            <a:r>
              <a:rPr lang="en-US"/>
              <a:t>Click to edit Master title style</a:t>
            </a:r>
          </a:p>
        </p:txBody>
      </p:sp>
    </p:spTree>
    <p:extLst>
      <p:ext uri="{BB962C8B-B14F-4D97-AF65-F5344CB8AC3E}">
        <p14:creationId xmlns:p14="http://schemas.microsoft.com/office/powerpoint/2010/main" val="3330333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mall Header Text Dark">
    <p:bg>
      <p:bgRef idx="1001">
        <a:schemeClr val="bg2"/>
      </p:bgRef>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Sans Display" pitchFamily="2" charset="0"/>
              </a:defRPr>
            </a:lvl1pPr>
          </a:lstStyle>
          <a:p>
            <a:r>
              <a:rPr lang="en-US"/>
              <a:t>Click to edit Master title style</a:t>
            </a:r>
          </a:p>
        </p:txBody>
      </p:sp>
    </p:spTree>
    <p:extLst>
      <p:ext uri="{BB962C8B-B14F-4D97-AF65-F5344CB8AC3E}">
        <p14:creationId xmlns:p14="http://schemas.microsoft.com/office/powerpoint/2010/main" val="304193982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Full Photo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DA7ED4F-056F-C53F-E2BF-EA4A8412DDD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white">
          <a:xfrm>
            <a:off x="3385" y="0"/>
            <a:ext cx="12185230" cy="6858000"/>
          </a:xfrm>
          <a:prstGeom prst="rect">
            <a:avLst/>
          </a:prstGeom>
        </p:spPr>
      </p:pic>
      <p:pic>
        <p:nvPicPr>
          <p:cNvPr id="12" name="Picture 11">
            <a:extLst>
              <a:ext uri="{FF2B5EF4-FFF2-40B4-BE49-F238E27FC236}">
                <a16:creationId xmlns:a16="http://schemas.microsoft.com/office/drawing/2014/main" id="{DAA83F9C-7592-411B-E1FE-6872AE779BD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74675" y="585788"/>
            <a:ext cx="7262813" cy="5683250"/>
          </a:xfrm>
          <a:prstGeom prst="roundRect">
            <a:avLst>
              <a:gd name="adj" fmla="val 1407"/>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1236663" y="1871327"/>
            <a:ext cx="5948362" cy="553998"/>
          </a:xfrm>
        </p:spPr>
        <p:txBody>
          <a:bodyPr wrap="square" anchor="t">
            <a:spAutoFit/>
          </a:bodyPr>
          <a:lstStyle>
            <a:lvl1pPr algn="l" defTabSz="932742" rtl="0" eaLnBrk="1" latinLnBrk="0" hangingPunct="1">
              <a:lnSpc>
                <a:spcPct val="100000"/>
              </a:lnSpc>
              <a:spcBef>
                <a:spcPct val="0"/>
              </a:spcBef>
              <a:buNone/>
              <a:defRPr lang="en-US" sz="3600" b="0" kern="1200" cap="none" spc="-50" baseline="0" dirty="0">
                <a:ln w="3175">
                  <a:noFill/>
                </a:ln>
                <a:solidFill>
                  <a:schemeClr val="tx1"/>
                </a:solidFill>
                <a:effectLst/>
                <a:latin typeface="+mn-lt"/>
                <a:ea typeface="+mn-ea"/>
                <a:cs typeface="Segoe Sans Display" pitchFamily="2" charset="0"/>
              </a:defRPr>
            </a:lvl1pPr>
          </a:lstStyle>
          <a:p>
            <a:r>
              <a:rPr lang="en-US"/>
              <a:t>Click to edit Master title style</a:t>
            </a:r>
          </a:p>
        </p:txBody>
      </p:sp>
      <p:grpSp>
        <p:nvGrpSpPr>
          <p:cNvPr id="3" name="Group 2">
            <a:extLst>
              <a:ext uri="{FF2B5EF4-FFF2-40B4-BE49-F238E27FC236}">
                <a16:creationId xmlns:a16="http://schemas.microsoft.com/office/drawing/2014/main" id="{A374D167-A877-DD4F-71B6-1B226D482EC6}"/>
              </a:ext>
              <a:ext uri="{C183D7F6-B498-43B3-948B-1728B52AA6E4}">
                <adec:decorative xmlns:adec="http://schemas.microsoft.com/office/drawing/2017/decorative" val="1"/>
              </a:ext>
            </a:extLst>
          </p:cNvPr>
          <p:cNvGrpSpPr>
            <a:grpSpLocks noChangeAspect="1"/>
          </p:cNvGrpSpPr>
          <p:nvPr userDrawn="1"/>
        </p:nvGrpSpPr>
        <p:grpSpPr bwMode="black">
          <a:xfrm>
            <a:off x="1236663" y="1053765"/>
            <a:ext cx="524538" cy="457200"/>
            <a:chOff x="4169763" y="585788"/>
            <a:chExt cx="713371" cy="622746"/>
          </a:xfrm>
          <a:solidFill>
            <a:schemeClr val="tx2"/>
          </a:solidFill>
        </p:grpSpPr>
        <p:sp>
          <p:nvSpPr>
            <p:cNvPr id="4" name="Graphic 9">
              <a:extLst>
                <a:ext uri="{FF2B5EF4-FFF2-40B4-BE49-F238E27FC236}">
                  <a16:creationId xmlns:a16="http://schemas.microsoft.com/office/drawing/2014/main" id="{7E30BC2E-C9E5-9640-484B-8757872AA340}"/>
                </a:ext>
              </a:extLst>
            </p:cNvPr>
            <p:cNvSpPr/>
            <p:nvPr/>
          </p:nvSpPr>
          <p:spPr bwMode="black">
            <a:xfrm>
              <a:off x="4565666" y="585788"/>
              <a:ext cx="317468" cy="622746"/>
            </a:xfrm>
            <a:custGeom>
              <a:avLst/>
              <a:gdLst>
                <a:gd name="connsiteX0" fmla="*/ 19526 w 317468"/>
                <a:gd name="connsiteY0" fmla="*/ 622746 h 622746"/>
                <a:gd name="connsiteX1" fmla="*/ 0 w 317468"/>
                <a:gd name="connsiteY1" fmla="*/ 603315 h 622746"/>
                <a:gd name="connsiteX2" fmla="*/ 0 w 317468"/>
                <a:gd name="connsiteY2" fmla="*/ 387955 h 622746"/>
                <a:gd name="connsiteX3" fmla="*/ 81915 w 317468"/>
                <a:gd name="connsiteY3" fmla="*/ 123160 h 622746"/>
                <a:gd name="connsiteX4" fmla="*/ 298037 w 317468"/>
                <a:gd name="connsiteY4" fmla="*/ 287 h 622746"/>
                <a:gd name="connsiteX5" fmla="*/ 311944 w 317468"/>
                <a:gd name="connsiteY5" fmla="*/ 11336 h 622746"/>
                <a:gd name="connsiteX6" fmla="*/ 311944 w 317468"/>
                <a:gd name="connsiteY6" fmla="*/ 104681 h 622746"/>
                <a:gd name="connsiteX7" fmla="*/ 304229 w 317468"/>
                <a:gd name="connsiteY7" fmla="*/ 115445 h 622746"/>
                <a:gd name="connsiteX8" fmla="*/ 160401 w 317468"/>
                <a:gd name="connsiteY8" fmla="*/ 237555 h 622746"/>
                <a:gd name="connsiteX9" fmla="*/ 142018 w 317468"/>
                <a:gd name="connsiteY9" fmla="*/ 322709 h 622746"/>
                <a:gd name="connsiteX10" fmla="*/ 149543 w 317468"/>
                <a:gd name="connsiteY10" fmla="*/ 329948 h 622746"/>
                <a:gd name="connsiteX11" fmla="*/ 297942 w 317468"/>
                <a:gd name="connsiteY11" fmla="*/ 329948 h 622746"/>
                <a:gd name="connsiteX12" fmla="*/ 317468 w 317468"/>
                <a:gd name="connsiteY12" fmla="*/ 349379 h 622746"/>
                <a:gd name="connsiteX13" fmla="*/ 317468 w 317468"/>
                <a:gd name="connsiteY13" fmla="*/ 560643 h 622746"/>
                <a:gd name="connsiteX14" fmla="*/ 255461 w 317468"/>
                <a:gd name="connsiteY14" fmla="*/ 622556 h 622746"/>
                <a:gd name="connsiteX15" fmla="*/ 19526 w 317468"/>
                <a:gd name="connsiteY15" fmla="*/ 622556 h 6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68" h="622746">
                  <a:moveTo>
                    <a:pt x="19526" y="622746"/>
                  </a:moveTo>
                  <a:cubicBezTo>
                    <a:pt x="8763" y="622746"/>
                    <a:pt x="0" y="613983"/>
                    <a:pt x="0" y="603315"/>
                  </a:cubicBezTo>
                  <a:lnTo>
                    <a:pt x="0" y="387955"/>
                  </a:lnTo>
                  <a:cubicBezTo>
                    <a:pt x="0" y="275274"/>
                    <a:pt x="27337" y="186977"/>
                    <a:pt x="81915" y="123160"/>
                  </a:cubicBezTo>
                  <a:cubicBezTo>
                    <a:pt x="133922" y="62295"/>
                    <a:pt x="205931" y="21338"/>
                    <a:pt x="298037" y="287"/>
                  </a:cubicBezTo>
                  <a:cubicBezTo>
                    <a:pt x="305181" y="-1332"/>
                    <a:pt x="311944" y="4097"/>
                    <a:pt x="311944" y="11336"/>
                  </a:cubicBezTo>
                  <a:lnTo>
                    <a:pt x="311944" y="104681"/>
                  </a:lnTo>
                  <a:cubicBezTo>
                    <a:pt x="311944" y="109539"/>
                    <a:pt x="308896" y="113921"/>
                    <a:pt x="304229" y="115445"/>
                  </a:cubicBezTo>
                  <a:cubicBezTo>
                    <a:pt x="233458" y="138876"/>
                    <a:pt x="185452" y="179643"/>
                    <a:pt x="160401" y="237555"/>
                  </a:cubicBezTo>
                  <a:cubicBezTo>
                    <a:pt x="146780" y="266892"/>
                    <a:pt x="140589" y="295277"/>
                    <a:pt x="142018" y="322709"/>
                  </a:cubicBezTo>
                  <a:cubicBezTo>
                    <a:pt x="142208" y="326805"/>
                    <a:pt x="145542" y="329948"/>
                    <a:pt x="149543" y="329948"/>
                  </a:cubicBezTo>
                  <a:lnTo>
                    <a:pt x="297942" y="329948"/>
                  </a:lnTo>
                  <a:cubicBezTo>
                    <a:pt x="308705" y="329948"/>
                    <a:pt x="317468" y="338711"/>
                    <a:pt x="317468" y="349379"/>
                  </a:cubicBezTo>
                  <a:lnTo>
                    <a:pt x="317468" y="560643"/>
                  </a:lnTo>
                  <a:cubicBezTo>
                    <a:pt x="317468" y="594838"/>
                    <a:pt x="289751" y="622556"/>
                    <a:pt x="255461" y="622556"/>
                  </a:cubicBezTo>
                  <a:lnTo>
                    <a:pt x="19526" y="622556"/>
                  </a:lnTo>
                </a:path>
              </a:pathLst>
            </a:custGeom>
            <a:grpFill/>
            <a:ln w="9525" cap="flat">
              <a:noFill/>
              <a:prstDash val="solid"/>
              <a:miter/>
            </a:ln>
          </p:spPr>
          <p:txBody>
            <a:bodyPr rtlCol="0" anchor="ctr"/>
            <a:lstStyle/>
            <a:p>
              <a:pPr lvl="0"/>
              <a:endParaRPr lang="en-US"/>
            </a:p>
          </p:txBody>
        </p:sp>
        <p:sp>
          <p:nvSpPr>
            <p:cNvPr id="5" name="Graphic 9">
              <a:extLst>
                <a:ext uri="{FF2B5EF4-FFF2-40B4-BE49-F238E27FC236}">
                  <a16:creationId xmlns:a16="http://schemas.microsoft.com/office/drawing/2014/main" id="{E3CA75AC-6E69-6F07-C66F-627EE593FCC1}"/>
                </a:ext>
              </a:extLst>
            </p:cNvPr>
            <p:cNvSpPr/>
            <p:nvPr userDrawn="1"/>
          </p:nvSpPr>
          <p:spPr bwMode="black">
            <a:xfrm>
              <a:off x="4169763" y="585788"/>
              <a:ext cx="317468" cy="622746"/>
            </a:xfrm>
            <a:custGeom>
              <a:avLst/>
              <a:gdLst>
                <a:gd name="connsiteX0" fmla="*/ 19526 w 317468"/>
                <a:gd name="connsiteY0" fmla="*/ 622746 h 622746"/>
                <a:gd name="connsiteX1" fmla="*/ 0 w 317468"/>
                <a:gd name="connsiteY1" fmla="*/ 603315 h 622746"/>
                <a:gd name="connsiteX2" fmla="*/ 0 w 317468"/>
                <a:gd name="connsiteY2" fmla="*/ 387955 h 622746"/>
                <a:gd name="connsiteX3" fmla="*/ 81915 w 317468"/>
                <a:gd name="connsiteY3" fmla="*/ 123160 h 622746"/>
                <a:gd name="connsiteX4" fmla="*/ 298037 w 317468"/>
                <a:gd name="connsiteY4" fmla="*/ 287 h 622746"/>
                <a:gd name="connsiteX5" fmla="*/ 311944 w 317468"/>
                <a:gd name="connsiteY5" fmla="*/ 11336 h 622746"/>
                <a:gd name="connsiteX6" fmla="*/ 311944 w 317468"/>
                <a:gd name="connsiteY6" fmla="*/ 104681 h 622746"/>
                <a:gd name="connsiteX7" fmla="*/ 304229 w 317468"/>
                <a:gd name="connsiteY7" fmla="*/ 115445 h 622746"/>
                <a:gd name="connsiteX8" fmla="*/ 160401 w 317468"/>
                <a:gd name="connsiteY8" fmla="*/ 237555 h 622746"/>
                <a:gd name="connsiteX9" fmla="*/ 142018 w 317468"/>
                <a:gd name="connsiteY9" fmla="*/ 322709 h 622746"/>
                <a:gd name="connsiteX10" fmla="*/ 149543 w 317468"/>
                <a:gd name="connsiteY10" fmla="*/ 329948 h 622746"/>
                <a:gd name="connsiteX11" fmla="*/ 297942 w 317468"/>
                <a:gd name="connsiteY11" fmla="*/ 329948 h 622746"/>
                <a:gd name="connsiteX12" fmla="*/ 317468 w 317468"/>
                <a:gd name="connsiteY12" fmla="*/ 349379 h 622746"/>
                <a:gd name="connsiteX13" fmla="*/ 317468 w 317468"/>
                <a:gd name="connsiteY13" fmla="*/ 560643 h 622746"/>
                <a:gd name="connsiteX14" fmla="*/ 255461 w 317468"/>
                <a:gd name="connsiteY14" fmla="*/ 622556 h 622746"/>
                <a:gd name="connsiteX15" fmla="*/ 19526 w 317468"/>
                <a:gd name="connsiteY15" fmla="*/ 622556 h 6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68" h="622746">
                  <a:moveTo>
                    <a:pt x="19526" y="622746"/>
                  </a:moveTo>
                  <a:cubicBezTo>
                    <a:pt x="8763" y="622746"/>
                    <a:pt x="0" y="613983"/>
                    <a:pt x="0" y="603315"/>
                  </a:cubicBezTo>
                  <a:lnTo>
                    <a:pt x="0" y="387955"/>
                  </a:lnTo>
                  <a:cubicBezTo>
                    <a:pt x="0" y="275274"/>
                    <a:pt x="27337" y="186977"/>
                    <a:pt x="81915" y="123160"/>
                  </a:cubicBezTo>
                  <a:cubicBezTo>
                    <a:pt x="133922" y="62295"/>
                    <a:pt x="205931" y="21338"/>
                    <a:pt x="298037" y="287"/>
                  </a:cubicBezTo>
                  <a:cubicBezTo>
                    <a:pt x="305181" y="-1332"/>
                    <a:pt x="311944" y="4097"/>
                    <a:pt x="311944" y="11336"/>
                  </a:cubicBezTo>
                  <a:lnTo>
                    <a:pt x="311944" y="104681"/>
                  </a:lnTo>
                  <a:cubicBezTo>
                    <a:pt x="311944" y="109539"/>
                    <a:pt x="308896" y="113921"/>
                    <a:pt x="304229" y="115445"/>
                  </a:cubicBezTo>
                  <a:cubicBezTo>
                    <a:pt x="233458" y="138876"/>
                    <a:pt x="185452" y="179643"/>
                    <a:pt x="160401" y="237555"/>
                  </a:cubicBezTo>
                  <a:cubicBezTo>
                    <a:pt x="146780" y="266892"/>
                    <a:pt x="140589" y="295277"/>
                    <a:pt x="142018" y="322709"/>
                  </a:cubicBezTo>
                  <a:cubicBezTo>
                    <a:pt x="142208" y="326805"/>
                    <a:pt x="145542" y="329948"/>
                    <a:pt x="149543" y="329948"/>
                  </a:cubicBezTo>
                  <a:lnTo>
                    <a:pt x="297942" y="329948"/>
                  </a:lnTo>
                  <a:cubicBezTo>
                    <a:pt x="308705" y="329948"/>
                    <a:pt x="317468" y="338711"/>
                    <a:pt x="317468" y="349379"/>
                  </a:cubicBezTo>
                  <a:lnTo>
                    <a:pt x="317468" y="560643"/>
                  </a:lnTo>
                  <a:cubicBezTo>
                    <a:pt x="317468" y="594838"/>
                    <a:pt x="289751" y="622556"/>
                    <a:pt x="255461" y="622556"/>
                  </a:cubicBezTo>
                  <a:lnTo>
                    <a:pt x="19526" y="622556"/>
                  </a:ln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grpSp>
    </p:spTree>
    <p:extLst>
      <p:ext uri="{BB962C8B-B14F-4D97-AF65-F5344CB8AC3E}">
        <p14:creationId xmlns:p14="http://schemas.microsoft.com/office/powerpoint/2010/main" val="42191058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4" userDrawn="1">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12" userDrawn="1">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Full Photo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3DC386-0D96-E22F-E2BE-804A581FD2D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white">
          <a:xfrm>
            <a:off x="0" y="1551"/>
            <a:ext cx="12192000" cy="6854897"/>
          </a:xfrm>
          <a:prstGeom prst="rect">
            <a:avLst/>
          </a:prstGeom>
        </p:spPr>
      </p:pic>
      <p:pic>
        <p:nvPicPr>
          <p:cNvPr id="12" name="Picture 11">
            <a:extLst>
              <a:ext uri="{FF2B5EF4-FFF2-40B4-BE49-F238E27FC236}">
                <a16:creationId xmlns:a16="http://schemas.microsoft.com/office/drawing/2014/main" id="{DAA83F9C-7592-411B-E1FE-6872AE779BD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74675" y="585788"/>
            <a:ext cx="7262813" cy="5683250"/>
          </a:xfrm>
          <a:prstGeom prst="roundRect">
            <a:avLst>
              <a:gd name="adj" fmla="val 1407"/>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1236663" y="1871327"/>
            <a:ext cx="5948362" cy="553998"/>
          </a:xfrm>
        </p:spPr>
        <p:txBody>
          <a:bodyPr wrap="square" anchor="t">
            <a:spAutoFit/>
          </a:bodyPr>
          <a:lstStyle>
            <a:lvl1pPr algn="l" defTabSz="932742" rtl="0" eaLnBrk="1" latinLnBrk="0" hangingPunct="1">
              <a:lnSpc>
                <a:spcPct val="100000"/>
              </a:lnSpc>
              <a:spcBef>
                <a:spcPct val="0"/>
              </a:spcBef>
              <a:buNone/>
              <a:defRPr lang="en-US" sz="3600" b="0" kern="1200" cap="none" spc="-50" baseline="0" dirty="0">
                <a:ln w="3175">
                  <a:noFill/>
                </a:ln>
                <a:solidFill>
                  <a:schemeClr val="tx1"/>
                </a:solidFill>
                <a:effectLst/>
                <a:latin typeface="+mn-lt"/>
                <a:ea typeface="+mn-ea"/>
                <a:cs typeface="Segoe Sans Display" pitchFamily="2" charset="0"/>
              </a:defRPr>
            </a:lvl1pPr>
          </a:lstStyle>
          <a:p>
            <a:r>
              <a:rPr lang="en-US"/>
              <a:t>Click to edit Master title style</a:t>
            </a:r>
          </a:p>
        </p:txBody>
      </p:sp>
      <p:grpSp>
        <p:nvGrpSpPr>
          <p:cNvPr id="3" name="Group 2">
            <a:extLst>
              <a:ext uri="{FF2B5EF4-FFF2-40B4-BE49-F238E27FC236}">
                <a16:creationId xmlns:a16="http://schemas.microsoft.com/office/drawing/2014/main" id="{A374D167-A877-DD4F-71B6-1B226D482EC6}"/>
              </a:ext>
              <a:ext uri="{C183D7F6-B498-43B3-948B-1728B52AA6E4}">
                <adec:decorative xmlns:adec="http://schemas.microsoft.com/office/drawing/2017/decorative" val="1"/>
              </a:ext>
            </a:extLst>
          </p:cNvPr>
          <p:cNvGrpSpPr>
            <a:grpSpLocks noChangeAspect="1"/>
          </p:cNvGrpSpPr>
          <p:nvPr userDrawn="1"/>
        </p:nvGrpSpPr>
        <p:grpSpPr bwMode="black">
          <a:xfrm>
            <a:off x="1236663" y="1053765"/>
            <a:ext cx="524538" cy="457200"/>
            <a:chOff x="4169763" y="585788"/>
            <a:chExt cx="713371" cy="622746"/>
          </a:xfrm>
          <a:solidFill>
            <a:schemeClr val="tx2"/>
          </a:solidFill>
        </p:grpSpPr>
        <p:sp>
          <p:nvSpPr>
            <p:cNvPr id="4" name="Graphic 9">
              <a:extLst>
                <a:ext uri="{FF2B5EF4-FFF2-40B4-BE49-F238E27FC236}">
                  <a16:creationId xmlns:a16="http://schemas.microsoft.com/office/drawing/2014/main" id="{7E30BC2E-C9E5-9640-484B-8757872AA340}"/>
                </a:ext>
              </a:extLst>
            </p:cNvPr>
            <p:cNvSpPr/>
            <p:nvPr/>
          </p:nvSpPr>
          <p:spPr bwMode="black">
            <a:xfrm>
              <a:off x="4565666" y="585788"/>
              <a:ext cx="317468" cy="622746"/>
            </a:xfrm>
            <a:custGeom>
              <a:avLst/>
              <a:gdLst>
                <a:gd name="connsiteX0" fmla="*/ 19526 w 317468"/>
                <a:gd name="connsiteY0" fmla="*/ 622746 h 622746"/>
                <a:gd name="connsiteX1" fmla="*/ 0 w 317468"/>
                <a:gd name="connsiteY1" fmla="*/ 603315 h 622746"/>
                <a:gd name="connsiteX2" fmla="*/ 0 w 317468"/>
                <a:gd name="connsiteY2" fmla="*/ 387955 h 622746"/>
                <a:gd name="connsiteX3" fmla="*/ 81915 w 317468"/>
                <a:gd name="connsiteY3" fmla="*/ 123160 h 622746"/>
                <a:gd name="connsiteX4" fmla="*/ 298037 w 317468"/>
                <a:gd name="connsiteY4" fmla="*/ 287 h 622746"/>
                <a:gd name="connsiteX5" fmla="*/ 311944 w 317468"/>
                <a:gd name="connsiteY5" fmla="*/ 11336 h 622746"/>
                <a:gd name="connsiteX6" fmla="*/ 311944 w 317468"/>
                <a:gd name="connsiteY6" fmla="*/ 104681 h 622746"/>
                <a:gd name="connsiteX7" fmla="*/ 304229 w 317468"/>
                <a:gd name="connsiteY7" fmla="*/ 115445 h 622746"/>
                <a:gd name="connsiteX8" fmla="*/ 160401 w 317468"/>
                <a:gd name="connsiteY8" fmla="*/ 237555 h 622746"/>
                <a:gd name="connsiteX9" fmla="*/ 142018 w 317468"/>
                <a:gd name="connsiteY9" fmla="*/ 322709 h 622746"/>
                <a:gd name="connsiteX10" fmla="*/ 149543 w 317468"/>
                <a:gd name="connsiteY10" fmla="*/ 329948 h 622746"/>
                <a:gd name="connsiteX11" fmla="*/ 297942 w 317468"/>
                <a:gd name="connsiteY11" fmla="*/ 329948 h 622746"/>
                <a:gd name="connsiteX12" fmla="*/ 317468 w 317468"/>
                <a:gd name="connsiteY12" fmla="*/ 349379 h 622746"/>
                <a:gd name="connsiteX13" fmla="*/ 317468 w 317468"/>
                <a:gd name="connsiteY13" fmla="*/ 560643 h 622746"/>
                <a:gd name="connsiteX14" fmla="*/ 255461 w 317468"/>
                <a:gd name="connsiteY14" fmla="*/ 622556 h 622746"/>
                <a:gd name="connsiteX15" fmla="*/ 19526 w 317468"/>
                <a:gd name="connsiteY15" fmla="*/ 622556 h 6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68" h="622746">
                  <a:moveTo>
                    <a:pt x="19526" y="622746"/>
                  </a:moveTo>
                  <a:cubicBezTo>
                    <a:pt x="8763" y="622746"/>
                    <a:pt x="0" y="613983"/>
                    <a:pt x="0" y="603315"/>
                  </a:cubicBezTo>
                  <a:lnTo>
                    <a:pt x="0" y="387955"/>
                  </a:lnTo>
                  <a:cubicBezTo>
                    <a:pt x="0" y="275274"/>
                    <a:pt x="27337" y="186977"/>
                    <a:pt x="81915" y="123160"/>
                  </a:cubicBezTo>
                  <a:cubicBezTo>
                    <a:pt x="133922" y="62295"/>
                    <a:pt x="205931" y="21338"/>
                    <a:pt x="298037" y="287"/>
                  </a:cubicBezTo>
                  <a:cubicBezTo>
                    <a:pt x="305181" y="-1332"/>
                    <a:pt x="311944" y="4097"/>
                    <a:pt x="311944" y="11336"/>
                  </a:cubicBezTo>
                  <a:lnTo>
                    <a:pt x="311944" y="104681"/>
                  </a:lnTo>
                  <a:cubicBezTo>
                    <a:pt x="311944" y="109539"/>
                    <a:pt x="308896" y="113921"/>
                    <a:pt x="304229" y="115445"/>
                  </a:cubicBezTo>
                  <a:cubicBezTo>
                    <a:pt x="233458" y="138876"/>
                    <a:pt x="185452" y="179643"/>
                    <a:pt x="160401" y="237555"/>
                  </a:cubicBezTo>
                  <a:cubicBezTo>
                    <a:pt x="146780" y="266892"/>
                    <a:pt x="140589" y="295277"/>
                    <a:pt x="142018" y="322709"/>
                  </a:cubicBezTo>
                  <a:cubicBezTo>
                    <a:pt x="142208" y="326805"/>
                    <a:pt x="145542" y="329948"/>
                    <a:pt x="149543" y="329948"/>
                  </a:cubicBezTo>
                  <a:lnTo>
                    <a:pt x="297942" y="329948"/>
                  </a:lnTo>
                  <a:cubicBezTo>
                    <a:pt x="308705" y="329948"/>
                    <a:pt x="317468" y="338711"/>
                    <a:pt x="317468" y="349379"/>
                  </a:cubicBezTo>
                  <a:lnTo>
                    <a:pt x="317468" y="560643"/>
                  </a:lnTo>
                  <a:cubicBezTo>
                    <a:pt x="317468" y="594838"/>
                    <a:pt x="289751" y="622556"/>
                    <a:pt x="255461" y="622556"/>
                  </a:cubicBezTo>
                  <a:lnTo>
                    <a:pt x="19526" y="622556"/>
                  </a:lnTo>
                </a:path>
              </a:pathLst>
            </a:custGeom>
            <a:grpFill/>
            <a:ln w="9525" cap="flat">
              <a:noFill/>
              <a:prstDash val="solid"/>
              <a:miter/>
            </a:ln>
          </p:spPr>
          <p:txBody>
            <a:bodyPr rtlCol="0" anchor="ctr"/>
            <a:lstStyle/>
            <a:p>
              <a:pPr lvl="0"/>
              <a:endParaRPr lang="en-US"/>
            </a:p>
          </p:txBody>
        </p:sp>
        <p:sp>
          <p:nvSpPr>
            <p:cNvPr id="5" name="Graphic 9">
              <a:extLst>
                <a:ext uri="{FF2B5EF4-FFF2-40B4-BE49-F238E27FC236}">
                  <a16:creationId xmlns:a16="http://schemas.microsoft.com/office/drawing/2014/main" id="{E3CA75AC-6E69-6F07-C66F-627EE593FCC1}"/>
                </a:ext>
              </a:extLst>
            </p:cNvPr>
            <p:cNvSpPr/>
            <p:nvPr userDrawn="1"/>
          </p:nvSpPr>
          <p:spPr bwMode="black">
            <a:xfrm>
              <a:off x="4169763" y="585788"/>
              <a:ext cx="317468" cy="622746"/>
            </a:xfrm>
            <a:custGeom>
              <a:avLst/>
              <a:gdLst>
                <a:gd name="connsiteX0" fmla="*/ 19526 w 317468"/>
                <a:gd name="connsiteY0" fmla="*/ 622746 h 622746"/>
                <a:gd name="connsiteX1" fmla="*/ 0 w 317468"/>
                <a:gd name="connsiteY1" fmla="*/ 603315 h 622746"/>
                <a:gd name="connsiteX2" fmla="*/ 0 w 317468"/>
                <a:gd name="connsiteY2" fmla="*/ 387955 h 622746"/>
                <a:gd name="connsiteX3" fmla="*/ 81915 w 317468"/>
                <a:gd name="connsiteY3" fmla="*/ 123160 h 622746"/>
                <a:gd name="connsiteX4" fmla="*/ 298037 w 317468"/>
                <a:gd name="connsiteY4" fmla="*/ 287 h 622746"/>
                <a:gd name="connsiteX5" fmla="*/ 311944 w 317468"/>
                <a:gd name="connsiteY5" fmla="*/ 11336 h 622746"/>
                <a:gd name="connsiteX6" fmla="*/ 311944 w 317468"/>
                <a:gd name="connsiteY6" fmla="*/ 104681 h 622746"/>
                <a:gd name="connsiteX7" fmla="*/ 304229 w 317468"/>
                <a:gd name="connsiteY7" fmla="*/ 115445 h 622746"/>
                <a:gd name="connsiteX8" fmla="*/ 160401 w 317468"/>
                <a:gd name="connsiteY8" fmla="*/ 237555 h 622746"/>
                <a:gd name="connsiteX9" fmla="*/ 142018 w 317468"/>
                <a:gd name="connsiteY9" fmla="*/ 322709 h 622746"/>
                <a:gd name="connsiteX10" fmla="*/ 149543 w 317468"/>
                <a:gd name="connsiteY10" fmla="*/ 329948 h 622746"/>
                <a:gd name="connsiteX11" fmla="*/ 297942 w 317468"/>
                <a:gd name="connsiteY11" fmla="*/ 329948 h 622746"/>
                <a:gd name="connsiteX12" fmla="*/ 317468 w 317468"/>
                <a:gd name="connsiteY12" fmla="*/ 349379 h 622746"/>
                <a:gd name="connsiteX13" fmla="*/ 317468 w 317468"/>
                <a:gd name="connsiteY13" fmla="*/ 560643 h 622746"/>
                <a:gd name="connsiteX14" fmla="*/ 255461 w 317468"/>
                <a:gd name="connsiteY14" fmla="*/ 622556 h 622746"/>
                <a:gd name="connsiteX15" fmla="*/ 19526 w 317468"/>
                <a:gd name="connsiteY15" fmla="*/ 622556 h 6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68" h="622746">
                  <a:moveTo>
                    <a:pt x="19526" y="622746"/>
                  </a:moveTo>
                  <a:cubicBezTo>
                    <a:pt x="8763" y="622746"/>
                    <a:pt x="0" y="613983"/>
                    <a:pt x="0" y="603315"/>
                  </a:cubicBezTo>
                  <a:lnTo>
                    <a:pt x="0" y="387955"/>
                  </a:lnTo>
                  <a:cubicBezTo>
                    <a:pt x="0" y="275274"/>
                    <a:pt x="27337" y="186977"/>
                    <a:pt x="81915" y="123160"/>
                  </a:cubicBezTo>
                  <a:cubicBezTo>
                    <a:pt x="133922" y="62295"/>
                    <a:pt x="205931" y="21338"/>
                    <a:pt x="298037" y="287"/>
                  </a:cubicBezTo>
                  <a:cubicBezTo>
                    <a:pt x="305181" y="-1332"/>
                    <a:pt x="311944" y="4097"/>
                    <a:pt x="311944" y="11336"/>
                  </a:cubicBezTo>
                  <a:lnTo>
                    <a:pt x="311944" y="104681"/>
                  </a:lnTo>
                  <a:cubicBezTo>
                    <a:pt x="311944" y="109539"/>
                    <a:pt x="308896" y="113921"/>
                    <a:pt x="304229" y="115445"/>
                  </a:cubicBezTo>
                  <a:cubicBezTo>
                    <a:pt x="233458" y="138876"/>
                    <a:pt x="185452" y="179643"/>
                    <a:pt x="160401" y="237555"/>
                  </a:cubicBezTo>
                  <a:cubicBezTo>
                    <a:pt x="146780" y="266892"/>
                    <a:pt x="140589" y="295277"/>
                    <a:pt x="142018" y="322709"/>
                  </a:cubicBezTo>
                  <a:cubicBezTo>
                    <a:pt x="142208" y="326805"/>
                    <a:pt x="145542" y="329948"/>
                    <a:pt x="149543" y="329948"/>
                  </a:cubicBezTo>
                  <a:lnTo>
                    <a:pt x="297942" y="329948"/>
                  </a:lnTo>
                  <a:cubicBezTo>
                    <a:pt x="308705" y="329948"/>
                    <a:pt x="317468" y="338711"/>
                    <a:pt x="317468" y="349379"/>
                  </a:cubicBezTo>
                  <a:lnTo>
                    <a:pt x="317468" y="560643"/>
                  </a:lnTo>
                  <a:cubicBezTo>
                    <a:pt x="317468" y="594838"/>
                    <a:pt x="289751" y="622556"/>
                    <a:pt x="255461" y="622556"/>
                  </a:cubicBezTo>
                  <a:lnTo>
                    <a:pt x="19526" y="622556"/>
                  </a:ln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grpSp>
    </p:spTree>
    <p:extLst>
      <p:ext uri="{BB962C8B-B14F-4D97-AF65-F5344CB8AC3E}">
        <p14:creationId xmlns:p14="http://schemas.microsoft.com/office/powerpoint/2010/main" val="69849144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4" userDrawn="1">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12" userDrawn="1">
          <p15:clr>
            <a:srgbClr val="A4A3A4"/>
          </p15:clr>
        </p15:guide>
        <p15:guide id="26" pos="6717">
          <p15:clr>
            <a:srgbClr val="A4A3A4"/>
          </p15:clr>
        </p15:guide>
        <p15:guide id="27" pos="6900">
          <p15:clr>
            <a:srgbClr val="A4A3A4"/>
          </p15:clr>
        </p15:guide>
        <p15:guide id="30" orient="horz" pos="288">
          <p15:clr>
            <a:srgbClr val="5ACBF0"/>
          </p15:clr>
        </p15:guide>
        <p15:guide id="33" pos="2976">
          <p15:clr>
            <a:srgbClr val="5ACBF0"/>
          </p15:clr>
        </p15:guide>
        <p15:guide id="34" pos="3336">
          <p15:clr>
            <a:srgbClr val="5ACBF0"/>
          </p15:clr>
        </p15:guide>
        <p15:guide id="35" orient="horz" pos="2160" userDrawn="1">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362200"/>
            <a:ext cx="7249224" cy="553998"/>
          </a:xfrm>
        </p:spPr>
        <p:txBody>
          <a:bodyPr wrap="square" anchor="t">
            <a:spAutoFit/>
          </a:bodyPr>
          <a:lstStyle>
            <a:lvl1pPr algn="l" defTabSz="932742" rtl="0" eaLnBrk="1" latinLnBrk="0" hangingPunct="1">
              <a:lnSpc>
                <a:spcPct val="100000"/>
              </a:lnSpc>
              <a:spcBef>
                <a:spcPct val="0"/>
              </a:spcBef>
              <a:buNone/>
              <a:defRPr lang="en-US" sz="3600" b="0" kern="1200" cap="none" spc="-50" baseline="0" dirty="0">
                <a:ln w="3175">
                  <a:noFill/>
                </a:ln>
                <a:solidFill>
                  <a:schemeClr val="tx1"/>
                </a:solidFill>
                <a:effectLst/>
                <a:latin typeface="+mn-lt"/>
                <a:ea typeface="+mn-ea"/>
                <a:cs typeface="Segoe Sans Display" pitchFamily="2" charset="0"/>
              </a:defRPr>
            </a:lvl1pPr>
          </a:lstStyle>
          <a:p>
            <a:r>
              <a:rPr lang="en-US"/>
              <a:t>Click to edit Master title style</a:t>
            </a:r>
          </a:p>
        </p:txBody>
      </p:sp>
      <p:grpSp>
        <p:nvGrpSpPr>
          <p:cNvPr id="4" name="Group 3">
            <a:extLst>
              <a:ext uri="{FF2B5EF4-FFF2-40B4-BE49-F238E27FC236}">
                <a16:creationId xmlns:a16="http://schemas.microsoft.com/office/drawing/2014/main" id="{A3F2B542-236C-FF9E-34DA-F674AC8C23DA}"/>
              </a:ext>
              <a:ext uri="{C183D7F6-B498-43B3-948B-1728B52AA6E4}">
                <adec:decorative xmlns:adec="http://schemas.microsoft.com/office/drawing/2017/decorative" val="1"/>
              </a:ext>
            </a:extLst>
          </p:cNvPr>
          <p:cNvGrpSpPr>
            <a:grpSpLocks noChangeAspect="1"/>
          </p:cNvGrpSpPr>
          <p:nvPr userDrawn="1"/>
        </p:nvGrpSpPr>
        <p:grpSpPr bwMode="black">
          <a:xfrm>
            <a:off x="582391" y="585788"/>
            <a:ext cx="1049075" cy="914400"/>
            <a:chOff x="4169763" y="585788"/>
            <a:chExt cx="713371" cy="622746"/>
          </a:xfrm>
          <a:solidFill>
            <a:schemeClr val="tx2"/>
          </a:solidFill>
        </p:grpSpPr>
        <p:sp>
          <p:nvSpPr>
            <p:cNvPr id="5" name="Graphic 9">
              <a:extLst>
                <a:ext uri="{FF2B5EF4-FFF2-40B4-BE49-F238E27FC236}">
                  <a16:creationId xmlns:a16="http://schemas.microsoft.com/office/drawing/2014/main" id="{8616100D-B493-F639-609A-59DC6A2B2945}"/>
                </a:ext>
              </a:extLst>
            </p:cNvPr>
            <p:cNvSpPr/>
            <p:nvPr/>
          </p:nvSpPr>
          <p:spPr bwMode="black">
            <a:xfrm>
              <a:off x="4565666" y="585788"/>
              <a:ext cx="317468" cy="622746"/>
            </a:xfrm>
            <a:custGeom>
              <a:avLst/>
              <a:gdLst>
                <a:gd name="connsiteX0" fmla="*/ 19526 w 317468"/>
                <a:gd name="connsiteY0" fmla="*/ 622746 h 622746"/>
                <a:gd name="connsiteX1" fmla="*/ 0 w 317468"/>
                <a:gd name="connsiteY1" fmla="*/ 603315 h 622746"/>
                <a:gd name="connsiteX2" fmla="*/ 0 w 317468"/>
                <a:gd name="connsiteY2" fmla="*/ 387955 h 622746"/>
                <a:gd name="connsiteX3" fmla="*/ 81915 w 317468"/>
                <a:gd name="connsiteY3" fmla="*/ 123160 h 622746"/>
                <a:gd name="connsiteX4" fmla="*/ 298037 w 317468"/>
                <a:gd name="connsiteY4" fmla="*/ 287 h 622746"/>
                <a:gd name="connsiteX5" fmla="*/ 311944 w 317468"/>
                <a:gd name="connsiteY5" fmla="*/ 11336 h 622746"/>
                <a:gd name="connsiteX6" fmla="*/ 311944 w 317468"/>
                <a:gd name="connsiteY6" fmla="*/ 104681 h 622746"/>
                <a:gd name="connsiteX7" fmla="*/ 304229 w 317468"/>
                <a:gd name="connsiteY7" fmla="*/ 115445 h 622746"/>
                <a:gd name="connsiteX8" fmla="*/ 160401 w 317468"/>
                <a:gd name="connsiteY8" fmla="*/ 237555 h 622746"/>
                <a:gd name="connsiteX9" fmla="*/ 142018 w 317468"/>
                <a:gd name="connsiteY9" fmla="*/ 322709 h 622746"/>
                <a:gd name="connsiteX10" fmla="*/ 149543 w 317468"/>
                <a:gd name="connsiteY10" fmla="*/ 329948 h 622746"/>
                <a:gd name="connsiteX11" fmla="*/ 297942 w 317468"/>
                <a:gd name="connsiteY11" fmla="*/ 329948 h 622746"/>
                <a:gd name="connsiteX12" fmla="*/ 317468 w 317468"/>
                <a:gd name="connsiteY12" fmla="*/ 349379 h 622746"/>
                <a:gd name="connsiteX13" fmla="*/ 317468 w 317468"/>
                <a:gd name="connsiteY13" fmla="*/ 560643 h 622746"/>
                <a:gd name="connsiteX14" fmla="*/ 255461 w 317468"/>
                <a:gd name="connsiteY14" fmla="*/ 622556 h 622746"/>
                <a:gd name="connsiteX15" fmla="*/ 19526 w 317468"/>
                <a:gd name="connsiteY15" fmla="*/ 622556 h 6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68" h="622746">
                  <a:moveTo>
                    <a:pt x="19526" y="622746"/>
                  </a:moveTo>
                  <a:cubicBezTo>
                    <a:pt x="8763" y="622746"/>
                    <a:pt x="0" y="613983"/>
                    <a:pt x="0" y="603315"/>
                  </a:cubicBezTo>
                  <a:lnTo>
                    <a:pt x="0" y="387955"/>
                  </a:lnTo>
                  <a:cubicBezTo>
                    <a:pt x="0" y="275274"/>
                    <a:pt x="27337" y="186977"/>
                    <a:pt x="81915" y="123160"/>
                  </a:cubicBezTo>
                  <a:cubicBezTo>
                    <a:pt x="133922" y="62295"/>
                    <a:pt x="205931" y="21338"/>
                    <a:pt x="298037" y="287"/>
                  </a:cubicBezTo>
                  <a:cubicBezTo>
                    <a:pt x="305181" y="-1332"/>
                    <a:pt x="311944" y="4097"/>
                    <a:pt x="311944" y="11336"/>
                  </a:cubicBezTo>
                  <a:lnTo>
                    <a:pt x="311944" y="104681"/>
                  </a:lnTo>
                  <a:cubicBezTo>
                    <a:pt x="311944" y="109539"/>
                    <a:pt x="308896" y="113921"/>
                    <a:pt x="304229" y="115445"/>
                  </a:cubicBezTo>
                  <a:cubicBezTo>
                    <a:pt x="233458" y="138876"/>
                    <a:pt x="185452" y="179643"/>
                    <a:pt x="160401" y="237555"/>
                  </a:cubicBezTo>
                  <a:cubicBezTo>
                    <a:pt x="146780" y="266892"/>
                    <a:pt x="140589" y="295277"/>
                    <a:pt x="142018" y="322709"/>
                  </a:cubicBezTo>
                  <a:cubicBezTo>
                    <a:pt x="142208" y="326805"/>
                    <a:pt x="145542" y="329948"/>
                    <a:pt x="149543" y="329948"/>
                  </a:cubicBezTo>
                  <a:lnTo>
                    <a:pt x="297942" y="329948"/>
                  </a:lnTo>
                  <a:cubicBezTo>
                    <a:pt x="308705" y="329948"/>
                    <a:pt x="317468" y="338711"/>
                    <a:pt x="317468" y="349379"/>
                  </a:cubicBezTo>
                  <a:lnTo>
                    <a:pt x="317468" y="560643"/>
                  </a:lnTo>
                  <a:cubicBezTo>
                    <a:pt x="317468" y="594838"/>
                    <a:pt x="289751" y="622556"/>
                    <a:pt x="255461" y="622556"/>
                  </a:cubicBezTo>
                  <a:lnTo>
                    <a:pt x="19526" y="622556"/>
                  </a:lnTo>
                </a:path>
              </a:pathLst>
            </a:custGeom>
            <a:grpFill/>
            <a:ln w="9525" cap="flat">
              <a:noFill/>
              <a:prstDash val="solid"/>
              <a:miter/>
            </a:ln>
          </p:spPr>
          <p:txBody>
            <a:bodyPr rtlCol="0" anchor="ctr"/>
            <a:lstStyle/>
            <a:p>
              <a:pPr lvl="0"/>
              <a:endParaRPr lang="en-US"/>
            </a:p>
          </p:txBody>
        </p:sp>
        <p:sp>
          <p:nvSpPr>
            <p:cNvPr id="6" name="Graphic 9">
              <a:extLst>
                <a:ext uri="{FF2B5EF4-FFF2-40B4-BE49-F238E27FC236}">
                  <a16:creationId xmlns:a16="http://schemas.microsoft.com/office/drawing/2014/main" id="{254D7E75-4226-8293-E429-5E73E9130D6B}"/>
                </a:ext>
              </a:extLst>
            </p:cNvPr>
            <p:cNvSpPr/>
            <p:nvPr userDrawn="1"/>
          </p:nvSpPr>
          <p:spPr bwMode="black">
            <a:xfrm>
              <a:off x="4169763" y="585788"/>
              <a:ext cx="317468" cy="622746"/>
            </a:xfrm>
            <a:custGeom>
              <a:avLst/>
              <a:gdLst>
                <a:gd name="connsiteX0" fmla="*/ 19526 w 317468"/>
                <a:gd name="connsiteY0" fmla="*/ 622746 h 622746"/>
                <a:gd name="connsiteX1" fmla="*/ 0 w 317468"/>
                <a:gd name="connsiteY1" fmla="*/ 603315 h 622746"/>
                <a:gd name="connsiteX2" fmla="*/ 0 w 317468"/>
                <a:gd name="connsiteY2" fmla="*/ 387955 h 622746"/>
                <a:gd name="connsiteX3" fmla="*/ 81915 w 317468"/>
                <a:gd name="connsiteY3" fmla="*/ 123160 h 622746"/>
                <a:gd name="connsiteX4" fmla="*/ 298037 w 317468"/>
                <a:gd name="connsiteY4" fmla="*/ 287 h 622746"/>
                <a:gd name="connsiteX5" fmla="*/ 311944 w 317468"/>
                <a:gd name="connsiteY5" fmla="*/ 11336 h 622746"/>
                <a:gd name="connsiteX6" fmla="*/ 311944 w 317468"/>
                <a:gd name="connsiteY6" fmla="*/ 104681 h 622746"/>
                <a:gd name="connsiteX7" fmla="*/ 304229 w 317468"/>
                <a:gd name="connsiteY7" fmla="*/ 115445 h 622746"/>
                <a:gd name="connsiteX8" fmla="*/ 160401 w 317468"/>
                <a:gd name="connsiteY8" fmla="*/ 237555 h 622746"/>
                <a:gd name="connsiteX9" fmla="*/ 142018 w 317468"/>
                <a:gd name="connsiteY9" fmla="*/ 322709 h 622746"/>
                <a:gd name="connsiteX10" fmla="*/ 149543 w 317468"/>
                <a:gd name="connsiteY10" fmla="*/ 329948 h 622746"/>
                <a:gd name="connsiteX11" fmla="*/ 297942 w 317468"/>
                <a:gd name="connsiteY11" fmla="*/ 329948 h 622746"/>
                <a:gd name="connsiteX12" fmla="*/ 317468 w 317468"/>
                <a:gd name="connsiteY12" fmla="*/ 349379 h 622746"/>
                <a:gd name="connsiteX13" fmla="*/ 317468 w 317468"/>
                <a:gd name="connsiteY13" fmla="*/ 560643 h 622746"/>
                <a:gd name="connsiteX14" fmla="*/ 255461 w 317468"/>
                <a:gd name="connsiteY14" fmla="*/ 622556 h 622746"/>
                <a:gd name="connsiteX15" fmla="*/ 19526 w 317468"/>
                <a:gd name="connsiteY15" fmla="*/ 622556 h 6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68" h="622746">
                  <a:moveTo>
                    <a:pt x="19526" y="622746"/>
                  </a:moveTo>
                  <a:cubicBezTo>
                    <a:pt x="8763" y="622746"/>
                    <a:pt x="0" y="613983"/>
                    <a:pt x="0" y="603315"/>
                  </a:cubicBezTo>
                  <a:lnTo>
                    <a:pt x="0" y="387955"/>
                  </a:lnTo>
                  <a:cubicBezTo>
                    <a:pt x="0" y="275274"/>
                    <a:pt x="27337" y="186977"/>
                    <a:pt x="81915" y="123160"/>
                  </a:cubicBezTo>
                  <a:cubicBezTo>
                    <a:pt x="133922" y="62295"/>
                    <a:pt x="205931" y="21338"/>
                    <a:pt x="298037" y="287"/>
                  </a:cubicBezTo>
                  <a:cubicBezTo>
                    <a:pt x="305181" y="-1332"/>
                    <a:pt x="311944" y="4097"/>
                    <a:pt x="311944" y="11336"/>
                  </a:cubicBezTo>
                  <a:lnTo>
                    <a:pt x="311944" y="104681"/>
                  </a:lnTo>
                  <a:cubicBezTo>
                    <a:pt x="311944" y="109539"/>
                    <a:pt x="308896" y="113921"/>
                    <a:pt x="304229" y="115445"/>
                  </a:cubicBezTo>
                  <a:cubicBezTo>
                    <a:pt x="233458" y="138876"/>
                    <a:pt x="185452" y="179643"/>
                    <a:pt x="160401" y="237555"/>
                  </a:cubicBezTo>
                  <a:cubicBezTo>
                    <a:pt x="146780" y="266892"/>
                    <a:pt x="140589" y="295277"/>
                    <a:pt x="142018" y="322709"/>
                  </a:cubicBezTo>
                  <a:cubicBezTo>
                    <a:pt x="142208" y="326805"/>
                    <a:pt x="145542" y="329948"/>
                    <a:pt x="149543" y="329948"/>
                  </a:cubicBezTo>
                  <a:lnTo>
                    <a:pt x="297942" y="329948"/>
                  </a:lnTo>
                  <a:cubicBezTo>
                    <a:pt x="308705" y="329948"/>
                    <a:pt x="317468" y="338711"/>
                    <a:pt x="317468" y="349379"/>
                  </a:cubicBezTo>
                  <a:lnTo>
                    <a:pt x="317468" y="560643"/>
                  </a:lnTo>
                  <a:cubicBezTo>
                    <a:pt x="317468" y="594838"/>
                    <a:pt x="289751" y="622556"/>
                    <a:pt x="255461" y="622556"/>
                  </a:cubicBezTo>
                  <a:lnTo>
                    <a:pt x="19526" y="622556"/>
                  </a:ln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grpSp>
    </p:spTree>
    <p:extLst>
      <p:ext uri="{BB962C8B-B14F-4D97-AF65-F5344CB8AC3E}">
        <p14:creationId xmlns:p14="http://schemas.microsoft.com/office/powerpoint/2010/main" val="272284992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4" userDrawn="1">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12" userDrawn="1">
          <p15:clr>
            <a:srgbClr val="A4A3A4"/>
          </p15:clr>
        </p15:guide>
        <p15:guide id="26" pos="6717">
          <p15:clr>
            <a:srgbClr val="A4A3A4"/>
          </p15:clr>
        </p15:guide>
        <p15:guide id="27" pos="6900">
          <p15:clr>
            <a:srgbClr val="A4A3A4"/>
          </p15:clr>
        </p15:guide>
        <p15:guide id="30" orient="horz" pos="288">
          <p15:clr>
            <a:srgbClr val="5ACBF0"/>
          </p15:clr>
        </p15:guide>
        <p15:guide id="32" orient="horz" pos="1488" userDrawn="1">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2390" y="2362200"/>
            <a:ext cx="7255097" cy="553998"/>
          </a:xfrm>
        </p:spPr>
        <p:txBody>
          <a:bodyPr wrap="square" anchor="t">
            <a:spAutoFit/>
          </a:bodyPr>
          <a:lstStyle>
            <a:lvl1pPr>
              <a:defRPr lang="en-US" sz="3600" b="0" kern="1200" cap="none" spc="-50" baseline="0" dirty="0">
                <a:ln w="3175">
                  <a:noFill/>
                </a:ln>
                <a:solidFill>
                  <a:schemeClr val="tx1"/>
                </a:solidFill>
                <a:effectLst/>
                <a:latin typeface="+mn-lt"/>
                <a:ea typeface="+mn-ea"/>
                <a:cs typeface="Segoe Sans Display" pitchFamily="2" charset="0"/>
              </a:defRPr>
            </a:lvl1pPr>
          </a:lstStyle>
          <a:p>
            <a:r>
              <a:rPr lang="en-US"/>
              <a:t>Click to edit Master title style</a:t>
            </a:r>
          </a:p>
        </p:txBody>
      </p:sp>
      <p:grpSp>
        <p:nvGrpSpPr>
          <p:cNvPr id="3" name="Group 2">
            <a:extLst>
              <a:ext uri="{FF2B5EF4-FFF2-40B4-BE49-F238E27FC236}">
                <a16:creationId xmlns:a16="http://schemas.microsoft.com/office/drawing/2014/main" id="{9DAA9347-2B91-81A1-D35B-C367CA321C46}"/>
              </a:ext>
              <a:ext uri="{C183D7F6-B498-43B3-948B-1728B52AA6E4}">
                <adec:decorative xmlns:adec="http://schemas.microsoft.com/office/drawing/2017/decorative" val="1"/>
              </a:ext>
            </a:extLst>
          </p:cNvPr>
          <p:cNvGrpSpPr>
            <a:grpSpLocks noChangeAspect="1"/>
          </p:cNvGrpSpPr>
          <p:nvPr userDrawn="1"/>
        </p:nvGrpSpPr>
        <p:grpSpPr bwMode="black">
          <a:xfrm>
            <a:off x="582391" y="585788"/>
            <a:ext cx="1049075" cy="914400"/>
            <a:chOff x="4169763" y="585788"/>
            <a:chExt cx="713371" cy="622746"/>
          </a:xfrm>
          <a:solidFill>
            <a:schemeClr val="tx2"/>
          </a:solidFill>
        </p:grpSpPr>
        <p:sp>
          <p:nvSpPr>
            <p:cNvPr id="7" name="Graphic 9">
              <a:extLst>
                <a:ext uri="{FF2B5EF4-FFF2-40B4-BE49-F238E27FC236}">
                  <a16:creationId xmlns:a16="http://schemas.microsoft.com/office/drawing/2014/main" id="{1955151A-4300-7EE0-BD6F-1D9D68052193}"/>
                </a:ext>
              </a:extLst>
            </p:cNvPr>
            <p:cNvSpPr/>
            <p:nvPr/>
          </p:nvSpPr>
          <p:spPr bwMode="black">
            <a:xfrm>
              <a:off x="4565666" y="585788"/>
              <a:ext cx="317468" cy="622746"/>
            </a:xfrm>
            <a:custGeom>
              <a:avLst/>
              <a:gdLst>
                <a:gd name="connsiteX0" fmla="*/ 19526 w 317468"/>
                <a:gd name="connsiteY0" fmla="*/ 622746 h 622746"/>
                <a:gd name="connsiteX1" fmla="*/ 0 w 317468"/>
                <a:gd name="connsiteY1" fmla="*/ 603315 h 622746"/>
                <a:gd name="connsiteX2" fmla="*/ 0 w 317468"/>
                <a:gd name="connsiteY2" fmla="*/ 387955 h 622746"/>
                <a:gd name="connsiteX3" fmla="*/ 81915 w 317468"/>
                <a:gd name="connsiteY3" fmla="*/ 123160 h 622746"/>
                <a:gd name="connsiteX4" fmla="*/ 298037 w 317468"/>
                <a:gd name="connsiteY4" fmla="*/ 287 h 622746"/>
                <a:gd name="connsiteX5" fmla="*/ 311944 w 317468"/>
                <a:gd name="connsiteY5" fmla="*/ 11336 h 622746"/>
                <a:gd name="connsiteX6" fmla="*/ 311944 w 317468"/>
                <a:gd name="connsiteY6" fmla="*/ 104681 h 622746"/>
                <a:gd name="connsiteX7" fmla="*/ 304229 w 317468"/>
                <a:gd name="connsiteY7" fmla="*/ 115445 h 622746"/>
                <a:gd name="connsiteX8" fmla="*/ 160401 w 317468"/>
                <a:gd name="connsiteY8" fmla="*/ 237555 h 622746"/>
                <a:gd name="connsiteX9" fmla="*/ 142018 w 317468"/>
                <a:gd name="connsiteY9" fmla="*/ 322709 h 622746"/>
                <a:gd name="connsiteX10" fmla="*/ 149543 w 317468"/>
                <a:gd name="connsiteY10" fmla="*/ 329948 h 622746"/>
                <a:gd name="connsiteX11" fmla="*/ 297942 w 317468"/>
                <a:gd name="connsiteY11" fmla="*/ 329948 h 622746"/>
                <a:gd name="connsiteX12" fmla="*/ 317468 w 317468"/>
                <a:gd name="connsiteY12" fmla="*/ 349379 h 622746"/>
                <a:gd name="connsiteX13" fmla="*/ 317468 w 317468"/>
                <a:gd name="connsiteY13" fmla="*/ 560643 h 622746"/>
                <a:gd name="connsiteX14" fmla="*/ 255461 w 317468"/>
                <a:gd name="connsiteY14" fmla="*/ 622556 h 622746"/>
                <a:gd name="connsiteX15" fmla="*/ 19526 w 317468"/>
                <a:gd name="connsiteY15" fmla="*/ 622556 h 6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68" h="622746">
                  <a:moveTo>
                    <a:pt x="19526" y="622746"/>
                  </a:moveTo>
                  <a:cubicBezTo>
                    <a:pt x="8763" y="622746"/>
                    <a:pt x="0" y="613983"/>
                    <a:pt x="0" y="603315"/>
                  </a:cubicBezTo>
                  <a:lnTo>
                    <a:pt x="0" y="387955"/>
                  </a:lnTo>
                  <a:cubicBezTo>
                    <a:pt x="0" y="275274"/>
                    <a:pt x="27337" y="186977"/>
                    <a:pt x="81915" y="123160"/>
                  </a:cubicBezTo>
                  <a:cubicBezTo>
                    <a:pt x="133922" y="62295"/>
                    <a:pt x="205931" y="21338"/>
                    <a:pt x="298037" y="287"/>
                  </a:cubicBezTo>
                  <a:cubicBezTo>
                    <a:pt x="305181" y="-1332"/>
                    <a:pt x="311944" y="4097"/>
                    <a:pt x="311944" y="11336"/>
                  </a:cubicBezTo>
                  <a:lnTo>
                    <a:pt x="311944" y="104681"/>
                  </a:lnTo>
                  <a:cubicBezTo>
                    <a:pt x="311944" y="109539"/>
                    <a:pt x="308896" y="113921"/>
                    <a:pt x="304229" y="115445"/>
                  </a:cubicBezTo>
                  <a:cubicBezTo>
                    <a:pt x="233458" y="138876"/>
                    <a:pt x="185452" y="179643"/>
                    <a:pt x="160401" y="237555"/>
                  </a:cubicBezTo>
                  <a:cubicBezTo>
                    <a:pt x="146780" y="266892"/>
                    <a:pt x="140589" y="295277"/>
                    <a:pt x="142018" y="322709"/>
                  </a:cubicBezTo>
                  <a:cubicBezTo>
                    <a:pt x="142208" y="326805"/>
                    <a:pt x="145542" y="329948"/>
                    <a:pt x="149543" y="329948"/>
                  </a:cubicBezTo>
                  <a:lnTo>
                    <a:pt x="297942" y="329948"/>
                  </a:lnTo>
                  <a:cubicBezTo>
                    <a:pt x="308705" y="329948"/>
                    <a:pt x="317468" y="338711"/>
                    <a:pt x="317468" y="349379"/>
                  </a:cubicBezTo>
                  <a:lnTo>
                    <a:pt x="317468" y="560643"/>
                  </a:lnTo>
                  <a:cubicBezTo>
                    <a:pt x="317468" y="594838"/>
                    <a:pt x="289751" y="622556"/>
                    <a:pt x="255461" y="622556"/>
                  </a:cubicBezTo>
                  <a:lnTo>
                    <a:pt x="19526" y="622556"/>
                  </a:lnTo>
                </a:path>
              </a:pathLst>
            </a:custGeom>
            <a:grpFill/>
            <a:ln w="9525" cap="flat">
              <a:noFill/>
              <a:prstDash val="solid"/>
              <a:miter/>
            </a:ln>
          </p:spPr>
          <p:txBody>
            <a:bodyPr rtlCol="0" anchor="ctr"/>
            <a:lstStyle/>
            <a:p>
              <a:pPr lvl="0"/>
              <a:endParaRPr lang="en-US"/>
            </a:p>
          </p:txBody>
        </p:sp>
        <p:sp>
          <p:nvSpPr>
            <p:cNvPr id="8" name="Graphic 9">
              <a:extLst>
                <a:ext uri="{FF2B5EF4-FFF2-40B4-BE49-F238E27FC236}">
                  <a16:creationId xmlns:a16="http://schemas.microsoft.com/office/drawing/2014/main" id="{CE786B1F-884A-07DB-5A7A-8634C2585C33}"/>
                </a:ext>
              </a:extLst>
            </p:cNvPr>
            <p:cNvSpPr/>
            <p:nvPr userDrawn="1"/>
          </p:nvSpPr>
          <p:spPr bwMode="black">
            <a:xfrm>
              <a:off x="4169763" y="585788"/>
              <a:ext cx="317468" cy="622746"/>
            </a:xfrm>
            <a:custGeom>
              <a:avLst/>
              <a:gdLst>
                <a:gd name="connsiteX0" fmla="*/ 19526 w 317468"/>
                <a:gd name="connsiteY0" fmla="*/ 622746 h 622746"/>
                <a:gd name="connsiteX1" fmla="*/ 0 w 317468"/>
                <a:gd name="connsiteY1" fmla="*/ 603315 h 622746"/>
                <a:gd name="connsiteX2" fmla="*/ 0 w 317468"/>
                <a:gd name="connsiteY2" fmla="*/ 387955 h 622746"/>
                <a:gd name="connsiteX3" fmla="*/ 81915 w 317468"/>
                <a:gd name="connsiteY3" fmla="*/ 123160 h 622746"/>
                <a:gd name="connsiteX4" fmla="*/ 298037 w 317468"/>
                <a:gd name="connsiteY4" fmla="*/ 287 h 622746"/>
                <a:gd name="connsiteX5" fmla="*/ 311944 w 317468"/>
                <a:gd name="connsiteY5" fmla="*/ 11336 h 622746"/>
                <a:gd name="connsiteX6" fmla="*/ 311944 w 317468"/>
                <a:gd name="connsiteY6" fmla="*/ 104681 h 622746"/>
                <a:gd name="connsiteX7" fmla="*/ 304229 w 317468"/>
                <a:gd name="connsiteY7" fmla="*/ 115445 h 622746"/>
                <a:gd name="connsiteX8" fmla="*/ 160401 w 317468"/>
                <a:gd name="connsiteY8" fmla="*/ 237555 h 622746"/>
                <a:gd name="connsiteX9" fmla="*/ 142018 w 317468"/>
                <a:gd name="connsiteY9" fmla="*/ 322709 h 622746"/>
                <a:gd name="connsiteX10" fmla="*/ 149543 w 317468"/>
                <a:gd name="connsiteY10" fmla="*/ 329948 h 622746"/>
                <a:gd name="connsiteX11" fmla="*/ 297942 w 317468"/>
                <a:gd name="connsiteY11" fmla="*/ 329948 h 622746"/>
                <a:gd name="connsiteX12" fmla="*/ 317468 w 317468"/>
                <a:gd name="connsiteY12" fmla="*/ 349379 h 622746"/>
                <a:gd name="connsiteX13" fmla="*/ 317468 w 317468"/>
                <a:gd name="connsiteY13" fmla="*/ 560643 h 622746"/>
                <a:gd name="connsiteX14" fmla="*/ 255461 w 317468"/>
                <a:gd name="connsiteY14" fmla="*/ 622556 h 622746"/>
                <a:gd name="connsiteX15" fmla="*/ 19526 w 317468"/>
                <a:gd name="connsiteY15" fmla="*/ 622556 h 6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68" h="622746">
                  <a:moveTo>
                    <a:pt x="19526" y="622746"/>
                  </a:moveTo>
                  <a:cubicBezTo>
                    <a:pt x="8763" y="622746"/>
                    <a:pt x="0" y="613983"/>
                    <a:pt x="0" y="603315"/>
                  </a:cubicBezTo>
                  <a:lnTo>
                    <a:pt x="0" y="387955"/>
                  </a:lnTo>
                  <a:cubicBezTo>
                    <a:pt x="0" y="275274"/>
                    <a:pt x="27337" y="186977"/>
                    <a:pt x="81915" y="123160"/>
                  </a:cubicBezTo>
                  <a:cubicBezTo>
                    <a:pt x="133922" y="62295"/>
                    <a:pt x="205931" y="21338"/>
                    <a:pt x="298037" y="287"/>
                  </a:cubicBezTo>
                  <a:cubicBezTo>
                    <a:pt x="305181" y="-1332"/>
                    <a:pt x="311944" y="4097"/>
                    <a:pt x="311944" y="11336"/>
                  </a:cubicBezTo>
                  <a:lnTo>
                    <a:pt x="311944" y="104681"/>
                  </a:lnTo>
                  <a:cubicBezTo>
                    <a:pt x="311944" y="109539"/>
                    <a:pt x="308896" y="113921"/>
                    <a:pt x="304229" y="115445"/>
                  </a:cubicBezTo>
                  <a:cubicBezTo>
                    <a:pt x="233458" y="138876"/>
                    <a:pt x="185452" y="179643"/>
                    <a:pt x="160401" y="237555"/>
                  </a:cubicBezTo>
                  <a:cubicBezTo>
                    <a:pt x="146780" y="266892"/>
                    <a:pt x="140589" y="295277"/>
                    <a:pt x="142018" y="322709"/>
                  </a:cubicBezTo>
                  <a:cubicBezTo>
                    <a:pt x="142208" y="326805"/>
                    <a:pt x="145542" y="329948"/>
                    <a:pt x="149543" y="329948"/>
                  </a:cubicBezTo>
                  <a:lnTo>
                    <a:pt x="297942" y="329948"/>
                  </a:lnTo>
                  <a:cubicBezTo>
                    <a:pt x="308705" y="329948"/>
                    <a:pt x="317468" y="338711"/>
                    <a:pt x="317468" y="349379"/>
                  </a:cubicBezTo>
                  <a:lnTo>
                    <a:pt x="317468" y="560643"/>
                  </a:lnTo>
                  <a:cubicBezTo>
                    <a:pt x="317468" y="594838"/>
                    <a:pt x="289751" y="622556"/>
                    <a:pt x="255461" y="622556"/>
                  </a:cubicBezTo>
                  <a:lnTo>
                    <a:pt x="19526" y="622556"/>
                  </a:ln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grpSp>
    </p:spTree>
    <p:extLst>
      <p:ext uri="{BB962C8B-B14F-4D97-AF65-F5344CB8AC3E}">
        <p14:creationId xmlns:p14="http://schemas.microsoft.com/office/powerpoint/2010/main" val="5403173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44" userDrawn="1">
          <p15:clr>
            <a:srgbClr val="A4A3A4"/>
          </p15:clr>
        </p15:guide>
        <p15:guide id="16" pos="3749">
          <p15:clr>
            <a:srgbClr val="A4A3A4"/>
          </p15:clr>
        </p15:guide>
        <p15:guide id="17" pos="3932">
          <p15:clr>
            <a:srgbClr val="A4A3A4"/>
          </p15:clr>
        </p15:guide>
        <p15:guide id="18" pos="4344" userDrawn="1">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12" userDrawn="1">
          <p15:clr>
            <a:srgbClr val="A4A3A4"/>
          </p15:clr>
        </p15:guide>
        <p15:guide id="26" pos="6717">
          <p15:clr>
            <a:srgbClr val="A4A3A4"/>
          </p15:clr>
        </p15:guide>
        <p15:guide id="27" pos="6900">
          <p15:clr>
            <a:srgbClr val="A4A3A4"/>
          </p15:clr>
        </p15:guide>
        <p15:guide id="30" orient="horz" pos="288">
          <p15:clr>
            <a:srgbClr val="5ACBF0"/>
          </p15:clr>
        </p15:guide>
        <p15:guide id="32" orient="horz" pos="1488" userDrawn="1">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amp; Photo Ligh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C13A1B1-3A31-817C-8E25-E88AD8A3474B}"/>
              </a:ext>
            </a:extLst>
          </p:cNvPr>
          <p:cNvSpPr>
            <a:spLocks noGrp="1"/>
          </p:cNvSpPr>
          <p:nvPr>
            <p:ph type="title"/>
          </p:nvPr>
        </p:nvSpPr>
        <p:spPr>
          <a:xfrm>
            <a:off x="588264" y="2362200"/>
            <a:ext cx="5363274" cy="1107996"/>
          </a:xfrm>
        </p:spPr>
        <p:txBody>
          <a:bodyPr wrap="square" anchor="t">
            <a:spAutoFit/>
          </a:bodyPr>
          <a:lstStyle>
            <a:lvl1pPr>
              <a:defRPr lang="en-US" sz="3600" b="0" kern="1200" cap="none" spc="-50" baseline="0" dirty="0">
                <a:ln w="3175">
                  <a:noFill/>
                </a:ln>
                <a:solidFill>
                  <a:schemeClr val="tx1"/>
                </a:solidFill>
                <a:effectLst/>
                <a:latin typeface="+mn-lt"/>
                <a:ea typeface="+mn-ea"/>
                <a:cs typeface="Segoe Sans Display" pitchFamily="2" charset="0"/>
              </a:defRPr>
            </a:lvl1pPr>
          </a:lstStyle>
          <a:p>
            <a:r>
              <a:rPr lang="en-US"/>
              <a:t>Click to edit Master title style</a:t>
            </a:r>
          </a:p>
        </p:txBody>
      </p:sp>
      <p:grpSp>
        <p:nvGrpSpPr>
          <p:cNvPr id="8" name="Group 7">
            <a:extLst>
              <a:ext uri="{FF2B5EF4-FFF2-40B4-BE49-F238E27FC236}">
                <a16:creationId xmlns:a16="http://schemas.microsoft.com/office/drawing/2014/main" id="{EA4970E2-4100-E5B0-8BBF-0C578DCB4547}"/>
              </a:ext>
              <a:ext uri="{C183D7F6-B498-43B3-948B-1728B52AA6E4}">
                <adec:decorative xmlns:adec="http://schemas.microsoft.com/office/drawing/2017/decorative" val="1"/>
              </a:ext>
            </a:extLst>
          </p:cNvPr>
          <p:cNvGrpSpPr>
            <a:grpSpLocks noChangeAspect="1"/>
          </p:cNvGrpSpPr>
          <p:nvPr userDrawn="1"/>
        </p:nvGrpSpPr>
        <p:grpSpPr bwMode="black">
          <a:xfrm>
            <a:off x="582391" y="585788"/>
            <a:ext cx="1049075" cy="914400"/>
            <a:chOff x="4169763" y="585788"/>
            <a:chExt cx="713371" cy="622746"/>
          </a:xfrm>
          <a:solidFill>
            <a:schemeClr val="tx2"/>
          </a:solidFill>
        </p:grpSpPr>
        <p:sp>
          <p:nvSpPr>
            <p:cNvPr id="9" name="Graphic 9">
              <a:extLst>
                <a:ext uri="{FF2B5EF4-FFF2-40B4-BE49-F238E27FC236}">
                  <a16:creationId xmlns:a16="http://schemas.microsoft.com/office/drawing/2014/main" id="{5A418B6C-90EA-A6F6-53A8-E205BD8DE8CB}"/>
                </a:ext>
              </a:extLst>
            </p:cNvPr>
            <p:cNvSpPr/>
            <p:nvPr/>
          </p:nvSpPr>
          <p:spPr bwMode="black">
            <a:xfrm>
              <a:off x="4565666" y="585788"/>
              <a:ext cx="317468" cy="622746"/>
            </a:xfrm>
            <a:custGeom>
              <a:avLst/>
              <a:gdLst>
                <a:gd name="connsiteX0" fmla="*/ 19526 w 317468"/>
                <a:gd name="connsiteY0" fmla="*/ 622746 h 622746"/>
                <a:gd name="connsiteX1" fmla="*/ 0 w 317468"/>
                <a:gd name="connsiteY1" fmla="*/ 603315 h 622746"/>
                <a:gd name="connsiteX2" fmla="*/ 0 w 317468"/>
                <a:gd name="connsiteY2" fmla="*/ 387955 h 622746"/>
                <a:gd name="connsiteX3" fmla="*/ 81915 w 317468"/>
                <a:gd name="connsiteY3" fmla="*/ 123160 h 622746"/>
                <a:gd name="connsiteX4" fmla="*/ 298037 w 317468"/>
                <a:gd name="connsiteY4" fmla="*/ 287 h 622746"/>
                <a:gd name="connsiteX5" fmla="*/ 311944 w 317468"/>
                <a:gd name="connsiteY5" fmla="*/ 11336 h 622746"/>
                <a:gd name="connsiteX6" fmla="*/ 311944 w 317468"/>
                <a:gd name="connsiteY6" fmla="*/ 104681 h 622746"/>
                <a:gd name="connsiteX7" fmla="*/ 304229 w 317468"/>
                <a:gd name="connsiteY7" fmla="*/ 115445 h 622746"/>
                <a:gd name="connsiteX8" fmla="*/ 160401 w 317468"/>
                <a:gd name="connsiteY8" fmla="*/ 237555 h 622746"/>
                <a:gd name="connsiteX9" fmla="*/ 142018 w 317468"/>
                <a:gd name="connsiteY9" fmla="*/ 322709 h 622746"/>
                <a:gd name="connsiteX10" fmla="*/ 149543 w 317468"/>
                <a:gd name="connsiteY10" fmla="*/ 329948 h 622746"/>
                <a:gd name="connsiteX11" fmla="*/ 297942 w 317468"/>
                <a:gd name="connsiteY11" fmla="*/ 329948 h 622746"/>
                <a:gd name="connsiteX12" fmla="*/ 317468 w 317468"/>
                <a:gd name="connsiteY12" fmla="*/ 349379 h 622746"/>
                <a:gd name="connsiteX13" fmla="*/ 317468 w 317468"/>
                <a:gd name="connsiteY13" fmla="*/ 560643 h 622746"/>
                <a:gd name="connsiteX14" fmla="*/ 255461 w 317468"/>
                <a:gd name="connsiteY14" fmla="*/ 622556 h 622746"/>
                <a:gd name="connsiteX15" fmla="*/ 19526 w 317468"/>
                <a:gd name="connsiteY15" fmla="*/ 622556 h 6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68" h="622746">
                  <a:moveTo>
                    <a:pt x="19526" y="622746"/>
                  </a:moveTo>
                  <a:cubicBezTo>
                    <a:pt x="8763" y="622746"/>
                    <a:pt x="0" y="613983"/>
                    <a:pt x="0" y="603315"/>
                  </a:cubicBezTo>
                  <a:lnTo>
                    <a:pt x="0" y="387955"/>
                  </a:lnTo>
                  <a:cubicBezTo>
                    <a:pt x="0" y="275274"/>
                    <a:pt x="27337" y="186977"/>
                    <a:pt x="81915" y="123160"/>
                  </a:cubicBezTo>
                  <a:cubicBezTo>
                    <a:pt x="133922" y="62295"/>
                    <a:pt x="205931" y="21338"/>
                    <a:pt x="298037" y="287"/>
                  </a:cubicBezTo>
                  <a:cubicBezTo>
                    <a:pt x="305181" y="-1332"/>
                    <a:pt x="311944" y="4097"/>
                    <a:pt x="311944" y="11336"/>
                  </a:cubicBezTo>
                  <a:lnTo>
                    <a:pt x="311944" y="104681"/>
                  </a:lnTo>
                  <a:cubicBezTo>
                    <a:pt x="311944" y="109539"/>
                    <a:pt x="308896" y="113921"/>
                    <a:pt x="304229" y="115445"/>
                  </a:cubicBezTo>
                  <a:cubicBezTo>
                    <a:pt x="233458" y="138876"/>
                    <a:pt x="185452" y="179643"/>
                    <a:pt x="160401" y="237555"/>
                  </a:cubicBezTo>
                  <a:cubicBezTo>
                    <a:pt x="146780" y="266892"/>
                    <a:pt x="140589" y="295277"/>
                    <a:pt x="142018" y="322709"/>
                  </a:cubicBezTo>
                  <a:cubicBezTo>
                    <a:pt x="142208" y="326805"/>
                    <a:pt x="145542" y="329948"/>
                    <a:pt x="149543" y="329948"/>
                  </a:cubicBezTo>
                  <a:lnTo>
                    <a:pt x="297942" y="329948"/>
                  </a:lnTo>
                  <a:cubicBezTo>
                    <a:pt x="308705" y="329948"/>
                    <a:pt x="317468" y="338711"/>
                    <a:pt x="317468" y="349379"/>
                  </a:cubicBezTo>
                  <a:lnTo>
                    <a:pt x="317468" y="560643"/>
                  </a:lnTo>
                  <a:cubicBezTo>
                    <a:pt x="317468" y="594838"/>
                    <a:pt x="289751" y="622556"/>
                    <a:pt x="255461" y="622556"/>
                  </a:cubicBezTo>
                  <a:lnTo>
                    <a:pt x="19526" y="622556"/>
                  </a:lnTo>
                </a:path>
              </a:pathLst>
            </a:custGeom>
            <a:grpFill/>
            <a:ln w="9525" cap="flat">
              <a:noFill/>
              <a:prstDash val="solid"/>
              <a:miter/>
            </a:ln>
          </p:spPr>
          <p:txBody>
            <a:bodyPr rtlCol="0" anchor="ctr"/>
            <a:lstStyle/>
            <a:p>
              <a:pPr lvl="0"/>
              <a:endParaRPr lang="en-US">
                <a:solidFill>
                  <a:schemeClr val="tx1"/>
                </a:solidFill>
              </a:endParaRPr>
            </a:p>
          </p:txBody>
        </p:sp>
        <p:sp>
          <p:nvSpPr>
            <p:cNvPr id="10" name="Graphic 9">
              <a:extLst>
                <a:ext uri="{FF2B5EF4-FFF2-40B4-BE49-F238E27FC236}">
                  <a16:creationId xmlns:a16="http://schemas.microsoft.com/office/drawing/2014/main" id="{514C0156-92FD-636D-EE62-515C7E197032}"/>
                </a:ext>
              </a:extLst>
            </p:cNvPr>
            <p:cNvSpPr/>
            <p:nvPr userDrawn="1"/>
          </p:nvSpPr>
          <p:spPr bwMode="black">
            <a:xfrm>
              <a:off x="4169763" y="585788"/>
              <a:ext cx="317468" cy="622746"/>
            </a:xfrm>
            <a:custGeom>
              <a:avLst/>
              <a:gdLst>
                <a:gd name="connsiteX0" fmla="*/ 19526 w 317468"/>
                <a:gd name="connsiteY0" fmla="*/ 622746 h 622746"/>
                <a:gd name="connsiteX1" fmla="*/ 0 w 317468"/>
                <a:gd name="connsiteY1" fmla="*/ 603315 h 622746"/>
                <a:gd name="connsiteX2" fmla="*/ 0 w 317468"/>
                <a:gd name="connsiteY2" fmla="*/ 387955 h 622746"/>
                <a:gd name="connsiteX3" fmla="*/ 81915 w 317468"/>
                <a:gd name="connsiteY3" fmla="*/ 123160 h 622746"/>
                <a:gd name="connsiteX4" fmla="*/ 298037 w 317468"/>
                <a:gd name="connsiteY4" fmla="*/ 287 h 622746"/>
                <a:gd name="connsiteX5" fmla="*/ 311944 w 317468"/>
                <a:gd name="connsiteY5" fmla="*/ 11336 h 622746"/>
                <a:gd name="connsiteX6" fmla="*/ 311944 w 317468"/>
                <a:gd name="connsiteY6" fmla="*/ 104681 h 622746"/>
                <a:gd name="connsiteX7" fmla="*/ 304229 w 317468"/>
                <a:gd name="connsiteY7" fmla="*/ 115445 h 622746"/>
                <a:gd name="connsiteX8" fmla="*/ 160401 w 317468"/>
                <a:gd name="connsiteY8" fmla="*/ 237555 h 622746"/>
                <a:gd name="connsiteX9" fmla="*/ 142018 w 317468"/>
                <a:gd name="connsiteY9" fmla="*/ 322709 h 622746"/>
                <a:gd name="connsiteX10" fmla="*/ 149543 w 317468"/>
                <a:gd name="connsiteY10" fmla="*/ 329948 h 622746"/>
                <a:gd name="connsiteX11" fmla="*/ 297942 w 317468"/>
                <a:gd name="connsiteY11" fmla="*/ 329948 h 622746"/>
                <a:gd name="connsiteX12" fmla="*/ 317468 w 317468"/>
                <a:gd name="connsiteY12" fmla="*/ 349379 h 622746"/>
                <a:gd name="connsiteX13" fmla="*/ 317468 w 317468"/>
                <a:gd name="connsiteY13" fmla="*/ 560643 h 622746"/>
                <a:gd name="connsiteX14" fmla="*/ 255461 w 317468"/>
                <a:gd name="connsiteY14" fmla="*/ 622556 h 622746"/>
                <a:gd name="connsiteX15" fmla="*/ 19526 w 317468"/>
                <a:gd name="connsiteY15" fmla="*/ 622556 h 6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68" h="622746">
                  <a:moveTo>
                    <a:pt x="19526" y="622746"/>
                  </a:moveTo>
                  <a:cubicBezTo>
                    <a:pt x="8763" y="622746"/>
                    <a:pt x="0" y="613983"/>
                    <a:pt x="0" y="603315"/>
                  </a:cubicBezTo>
                  <a:lnTo>
                    <a:pt x="0" y="387955"/>
                  </a:lnTo>
                  <a:cubicBezTo>
                    <a:pt x="0" y="275274"/>
                    <a:pt x="27337" y="186977"/>
                    <a:pt x="81915" y="123160"/>
                  </a:cubicBezTo>
                  <a:cubicBezTo>
                    <a:pt x="133922" y="62295"/>
                    <a:pt x="205931" y="21338"/>
                    <a:pt x="298037" y="287"/>
                  </a:cubicBezTo>
                  <a:cubicBezTo>
                    <a:pt x="305181" y="-1332"/>
                    <a:pt x="311944" y="4097"/>
                    <a:pt x="311944" y="11336"/>
                  </a:cubicBezTo>
                  <a:lnTo>
                    <a:pt x="311944" y="104681"/>
                  </a:lnTo>
                  <a:cubicBezTo>
                    <a:pt x="311944" y="109539"/>
                    <a:pt x="308896" y="113921"/>
                    <a:pt x="304229" y="115445"/>
                  </a:cubicBezTo>
                  <a:cubicBezTo>
                    <a:pt x="233458" y="138876"/>
                    <a:pt x="185452" y="179643"/>
                    <a:pt x="160401" y="237555"/>
                  </a:cubicBezTo>
                  <a:cubicBezTo>
                    <a:pt x="146780" y="266892"/>
                    <a:pt x="140589" y="295277"/>
                    <a:pt x="142018" y="322709"/>
                  </a:cubicBezTo>
                  <a:cubicBezTo>
                    <a:pt x="142208" y="326805"/>
                    <a:pt x="145542" y="329948"/>
                    <a:pt x="149543" y="329948"/>
                  </a:cubicBezTo>
                  <a:lnTo>
                    <a:pt x="297942" y="329948"/>
                  </a:lnTo>
                  <a:cubicBezTo>
                    <a:pt x="308705" y="329948"/>
                    <a:pt x="317468" y="338711"/>
                    <a:pt x="317468" y="349379"/>
                  </a:cubicBezTo>
                  <a:lnTo>
                    <a:pt x="317468" y="560643"/>
                  </a:lnTo>
                  <a:cubicBezTo>
                    <a:pt x="317468" y="594838"/>
                    <a:pt x="289751" y="622556"/>
                    <a:pt x="255461" y="622556"/>
                  </a:cubicBezTo>
                  <a:lnTo>
                    <a:pt x="19526" y="622556"/>
                  </a:ln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gr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B709A26E-BED0-3294-69A4-0DDAAE9C2CCB}"/>
              </a:ext>
              <a:ext uri="{C183D7F6-B498-43B3-948B-1728B52AA6E4}">
                <adec:decorative xmlns:adec="http://schemas.microsoft.com/office/drawing/2017/decorative" val="0"/>
              </a:ext>
            </a:extLst>
          </p:cNvPr>
          <p:cNvSpPr>
            <a:spLocks noGrp="1"/>
          </p:cNvSpPr>
          <p:nvPr>
            <p:ph type="pic" sz="quarter" idx="13" hasCustomPrompt="1"/>
          </p:nvPr>
        </p:nvSpPr>
        <p:spPr bwMode="ltGray">
          <a:xfrm>
            <a:off x="7185025" y="1211263"/>
            <a:ext cx="4435475" cy="4435475"/>
          </a:xfrm>
          <a:prstGeom prst="ellipse">
            <a:avLst/>
          </a:prstGeom>
          <a:blipFill>
            <a:blip r:embed="rId2"/>
            <a:stretch>
              <a:fillRect/>
            </a:stretch>
          </a:blipFill>
          <a:effectLst/>
        </p:spPr>
        <p:txBody>
          <a:bodyPr lIns="0" tIns="0" rIns="0" bIns="1005840" anchor="ctr" anchorCtr="0">
            <a:noAutofit/>
          </a:bodyPr>
          <a:lstStyle>
            <a:lvl1pPr marL="0" indent="0" algn="ctr">
              <a:lnSpc>
                <a:spcPct val="100000"/>
              </a:lnSpc>
              <a:buNone/>
              <a:defRPr sz="10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45949563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68" userDrawn="1">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44" userDrawn="1">
          <p15:clr>
            <a:srgbClr val="A4A3A4"/>
          </p15:clr>
        </p15:guide>
        <p15:guide id="16" pos="3749">
          <p15:clr>
            <a:srgbClr val="A4A3A4"/>
          </p15:clr>
        </p15:guide>
        <p15:guide id="17" pos="3932">
          <p15:clr>
            <a:srgbClr val="A4A3A4"/>
          </p15:clr>
        </p15:guide>
        <p15:guide id="18" pos="4344" userDrawn="1">
          <p15:clr>
            <a:srgbClr val="A4A3A4"/>
          </p15:clr>
        </p15:guide>
        <p15:guide id="19" pos="4536" userDrawn="1">
          <p15:clr>
            <a:srgbClr val="A4A3A4"/>
          </p15:clr>
        </p15:guide>
        <p15:guide id="20" pos="4937">
          <p15:clr>
            <a:srgbClr val="A4A3A4"/>
          </p15:clr>
        </p15:guide>
        <p15:guide id="21" pos="5120">
          <p15:clr>
            <a:srgbClr val="A4A3A4"/>
          </p15:clr>
        </p15:guide>
        <p15:guide id="22" pos="5520" userDrawn="1">
          <p15:clr>
            <a:srgbClr val="A4A3A4"/>
          </p15:clr>
        </p15:guide>
        <p15:guide id="23" pos="5714">
          <p15:clr>
            <a:srgbClr val="A4A3A4"/>
          </p15:clr>
        </p15:guide>
        <p15:guide id="24" pos="6123">
          <p15:clr>
            <a:srgbClr val="A4A3A4"/>
          </p15:clr>
        </p15:guide>
        <p15:guide id="25" pos="6312" userDrawn="1">
          <p15:clr>
            <a:srgbClr val="A4A3A4"/>
          </p15:clr>
        </p15:guide>
        <p15:guide id="26" pos="6717">
          <p15:clr>
            <a:srgbClr val="A4A3A4"/>
          </p15:clr>
        </p15:guide>
        <p15:guide id="27" pos="6900">
          <p15:clr>
            <a:srgbClr val="A4A3A4"/>
          </p15:clr>
        </p15:guide>
        <p15:guide id="30" orient="horz" pos="288">
          <p15:clr>
            <a:srgbClr val="5ACBF0"/>
          </p15:clr>
        </p15:guide>
        <p15:guide id="32" orient="horz" pos="1488" userDrawn="1">
          <p15:clr>
            <a:srgbClr val="5ACBF0"/>
          </p15:clr>
        </p15:guide>
        <p15:guide id="33" pos="3336"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Half Photo 1">
    <p:bg>
      <p:bgPr>
        <a:solidFill>
          <a:srgbClr val="F4F3F5"/>
        </a:solidFill>
        <a:effectLst/>
      </p:bgPr>
    </p:bg>
    <p:spTree>
      <p:nvGrpSpPr>
        <p:cNvPr id="1" name=""/>
        <p:cNvGrpSpPr/>
        <p:nvPr/>
      </p:nvGrpSpPr>
      <p:grpSpPr>
        <a:xfrm>
          <a:off x="0" y="0"/>
          <a:ext cx="0" cy="0"/>
          <a:chOff x="0" y="0"/>
          <a:chExt cx="0" cy="0"/>
        </a:xfrm>
      </p:grpSpPr>
      <p:pic>
        <p:nvPicPr>
          <p:cNvPr id="9" name="Graphic 8" descr="Microsoft Security">
            <a:extLst>
              <a:ext uri="{FF2B5EF4-FFF2-40B4-BE49-F238E27FC236}">
                <a16:creationId xmlns:a16="http://schemas.microsoft.com/office/drawing/2014/main" id="{BFC4886C-BC4B-4C1A-BF8E-D5B7F81E03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2388783" y="583123"/>
            <a:ext cx="2291715" cy="290498"/>
          </a:xfrm>
          <a:prstGeom prst="rect">
            <a:avLst/>
          </a:prstGeom>
        </p:spPr>
      </p:pic>
      <p:sp>
        <p:nvSpPr>
          <p:cNvPr id="15" name="Picture Placeholder 14">
            <a:extLst>
              <a:ext uri="{FF2B5EF4-FFF2-40B4-BE49-F238E27FC236}">
                <a16:creationId xmlns:a16="http://schemas.microsoft.com/office/drawing/2014/main" id="{5068F81B-FCCF-42BE-8FD4-D1ABCB6D8064}"/>
              </a:ext>
            </a:extLst>
          </p:cNvPr>
          <p:cNvSpPr>
            <a:spLocks noGrp="1"/>
          </p:cNvSpPr>
          <p:nvPr>
            <p:ph type="pic" sz="quarter" idx="16" hasCustomPrompt="1"/>
          </p:nvPr>
        </p:nvSpPr>
        <p:spPr>
          <a:xfrm>
            <a:off x="582164" y="583123"/>
            <a:ext cx="1422000" cy="288000"/>
          </a:xfrm>
        </p:spPr>
        <p:txBody>
          <a:bodyPr anchor="ctr">
            <a:noAutofit/>
          </a:bodyPr>
          <a:lstStyle>
            <a:lvl1pPr marL="0" indent="0" algn="ctr">
              <a:buNone/>
              <a:defRPr sz="1000">
                <a:solidFill>
                  <a:schemeClr val="tx1"/>
                </a:solidFill>
              </a:defRPr>
            </a:lvl1pPr>
          </a:lstStyle>
          <a:p>
            <a:r>
              <a:rPr lang="en-US"/>
              <a:t>Partner logo</a:t>
            </a:r>
          </a:p>
        </p:txBody>
      </p:sp>
      <p:cxnSp>
        <p:nvCxnSpPr>
          <p:cNvPr id="8" name="Straight Connector 7">
            <a:extLst>
              <a:ext uri="{FF2B5EF4-FFF2-40B4-BE49-F238E27FC236}">
                <a16:creationId xmlns:a16="http://schemas.microsoft.com/office/drawing/2014/main" id="{BC8BCAA3-7E69-4F4D-A003-FE0601BF9AD5}"/>
              </a:ext>
            </a:extLst>
          </p:cNvPr>
          <p:cNvCxnSpPr>
            <a:cxnSpLocks/>
          </p:cNvCxnSpPr>
          <p:nvPr userDrawn="1"/>
        </p:nvCxnSpPr>
        <p:spPr>
          <a:xfrm>
            <a:off x="2196474" y="583123"/>
            <a:ext cx="0" cy="288000"/>
          </a:xfrm>
          <a:prstGeom prst="line">
            <a:avLst/>
          </a:prstGeom>
          <a:ln w="9525">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1F4E8BC-84C3-47D1-9748-473116E5FC1F}"/>
              </a:ext>
            </a:extLst>
          </p:cNvPr>
          <p:cNvSpPr>
            <a:spLocks noGrp="1"/>
          </p:cNvSpPr>
          <p:nvPr>
            <p:ph type="body" sz="quarter" idx="17" hasCustomPrompt="1"/>
          </p:nvPr>
        </p:nvSpPr>
        <p:spPr>
          <a:xfrm>
            <a:off x="582164" y="1434370"/>
            <a:ext cx="5511168" cy="307777"/>
          </a:xfrm>
        </p:spPr>
        <p:txBody>
          <a:bodyPr/>
          <a:lstStyle>
            <a:lvl1pPr marL="0" indent="0">
              <a:buNone/>
              <a:defRPr sz="2000">
                <a:solidFill>
                  <a:srgbClr val="091F2C"/>
                </a:solidFill>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[Partner Name] is here to support your security journey from foundations to maturity</a:t>
            </a:r>
          </a:p>
        </p:txBody>
      </p:sp>
      <p:sp>
        <p:nvSpPr>
          <p:cNvPr id="12" name="Text Placeholder 11">
            <a:extLst>
              <a:ext uri="{FF2B5EF4-FFF2-40B4-BE49-F238E27FC236}">
                <a16:creationId xmlns:a16="http://schemas.microsoft.com/office/drawing/2014/main" id="{6FA75351-7AC1-43FE-8CD8-2BAD6B74422E}"/>
              </a:ext>
            </a:extLst>
          </p:cNvPr>
          <p:cNvSpPr>
            <a:spLocks noGrp="1"/>
          </p:cNvSpPr>
          <p:nvPr>
            <p:ph type="body" sz="quarter" idx="18" hasCustomPrompt="1"/>
          </p:nvPr>
        </p:nvSpPr>
        <p:spPr>
          <a:xfrm>
            <a:off x="6093334" y="3481020"/>
            <a:ext cx="4648200" cy="1077218"/>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Collaborating as your strategic partner, [Partner Name] offers expertise, advice and co-managed security solutions from setting up strong security foundations to deploying end-to-end proactive protection that is aligned with your business and industry.</a:t>
            </a:r>
          </a:p>
        </p:txBody>
      </p:sp>
      <p:sp>
        <p:nvSpPr>
          <p:cNvPr id="17" name="Text Placeholder 16">
            <a:extLst>
              <a:ext uri="{FF2B5EF4-FFF2-40B4-BE49-F238E27FC236}">
                <a16:creationId xmlns:a16="http://schemas.microsoft.com/office/drawing/2014/main" id="{A3769B3F-A174-4B61-907D-ECA19FCD2C7F}"/>
              </a:ext>
            </a:extLst>
          </p:cNvPr>
          <p:cNvSpPr>
            <a:spLocks noGrp="1"/>
          </p:cNvSpPr>
          <p:nvPr>
            <p:ph type="body" sz="quarter" idx="19" hasCustomPrompt="1"/>
          </p:nvPr>
        </p:nvSpPr>
        <p:spPr>
          <a:xfrm>
            <a:off x="6093334" y="5472380"/>
            <a:ext cx="4648200" cy="646331"/>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[Insert brief description of partner's security services, capabilities, experience, industry </a:t>
            </a:r>
            <a:r>
              <a:rPr lang="en-US" err="1"/>
              <a:t>specialisations</a:t>
            </a:r>
            <a:r>
              <a:rPr lang="en-US"/>
              <a:t>, accreditations, etc. Lorem ipsum sed </a:t>
            </a:r>
            <a:r>
              <a:rPr lang="en-US" err="1"/>
              <a:t>erat</a:t>
            </a:r>
            <a:r>
              <a:rPr lang="en-US"/>
              <a:t> </a:t>
            </a:r>
            <a:r>
              <a:rPr lang="en-US" err="1"/>
              <a:t>igiture</a:t>
            </a:r>
            <a:r>
              <a:rPr lang="en-US"/>
              <a:t>.]</a:t>
            </a:r>
          </a:p>
        </p:txBody>
      </p:sp>
      <p:sp>
        <p:nvSpPr>
          <p:cNvPr id="19" name="Text Placeholder 11">
            <a:extLst>
              <a:ext uri="{FF2B5EF4-FFF2-40B4-BE49-F238E27FC236}">
                <a16:creationId xmlns:a16="http://schemas.microsoft.com/office/drawing/2014/main" id="{43D67694-56E6-481B-AEFD-A3B5B968757D}"/>
              </a:ext>
            </a:extLst>
          </p:cNvPr>
          <p:cNvSpPr>
            <a:spLocks noGrp="1"/>
          </p:cNvSpPr>
          <p:nvPr>
            <p:ph type="body" sz="quarter" idx="20" hasCustomPrompt="1"/>
          </p:nvPr>
        </p:nvSpPr>
        <p:spPr>
          <a:xfrm>
            <a:off x="6093334" y="3079845"/>
            <a:ext cx="4648200" cy="246221"/>
          </a:xfrm>
        </p:spPr>
        <p:txBody>
          <a:bodyPr/>
          <a:lstStyle>
            <a:lvl1pPr marL="0" indent="0">
              <a:buNone/>
              <a:defRPr sz="1600">
                <a:latin typeface="+mj-lt"/>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Your essential cyber security partner</a:t>
            </a:r>
          </a:p>
        </p:txBody>
      </p:sp>
      <p:sp>
        <p:nvSpPr>
          <p:cNvPr id="21" name="Text Placeholder 11">
            <a:extLst>
              <a:ext uri="{FF2B5EF4-FFF2-40B4-BE49-F238E27FC236}">
                <a16:creationId xmlns:a16="http://schemas.microsoft.com/office/drawing/2014/main" id="{4BCE5D97-DC1D-45B6-80B2-16A81D76D832}"/>
              </a:ext>
            </a:extLst>
          </p:cNvPr>
          <p:cNvSpPr>
            <a:spLocks noGrp="1"/>
          </p:cNvSpPr>
          <p:nvPr>
            <p:ph type="body" sz="quarter" idx="21" hasCustomPrompt="1"/>
          </p:nvPr>
        </p:nvSpPr>
        <p:spPr>
          <a:xfrm>
            <a:off x="6093334" y="5067605"/>
            <a:ext cx="4648200" cy="246221"/>
          </a:xfrm>
        </p:spPr>
        <p:txBody>
          <a:bodyPr/>
          <a:lstStyle>
            <a:lvl1pPr marL="0" indent="0">
              <a:buNone/>
              <a:defRPr sz="1600">
                <a:latin typeface="+mj-lt"/>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Proven security specialists</a:t>
            </a:r>
          </a:p>
        </p:txBody>
      </p:sp>
    </p:spTree>
    <p:extLst>
      <p:ext uri="{BB962C8B-B14F-4D97-AF65-F5344CB8AC3E}">
        <p14:creationId xmlns:p14="http://schemas.microsoft.com/office/powerpoint/2010/main" val="261402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840">
          <p15:clr>
            <a:srgbClr val="5ACBF0"/>
          </p15:clr>
        </p15:guide>
        <p15:guide id="5" orient="horz" pos="2160">
          <p15:clr>
            <a:srgbClr val="FBAE40"/>
          </p15:clr>
        </p15:guide>
        <p15:guide id="6" orient="horz" pos="2229">
          <p15:clr>
            <a:srgbClr val="5ACBF0"/>
          </p15:clr>
        </p15:guide>
        <p15:guide id="7" pos="3456">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amp; Photo Dark">
    <p:bg>
      <p:bgRef idx="1001">
        <a:schemeClr val="bg2"/>
      </p:bgRef>
    </p:bg>
    <p:spTree>
      <p:nvGrpSpPr>
        <p:cNvPr id="1" name=""/>
        <p:cNvGrpSpPr/>
        <p:nvPr/>
      </p:nvGrpSpPr>
      <p:grpSpPr>
        <a:xfrm>
          <a:off x="0" y="0"/>
          <a:ext cx="0" cy="0"/>
          <a:chOff x="0" y="0"/>
          <a:chExt cx="0" cy="0"/>
        </a:xfrm>
      </p:grpSpPr>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6D6EE357-5FBE-EF45-EDC4-EB022C75B1A6}"/>
              </a:ext>
              <a:ext uri="{C183D7F6-B498-43B3-948B-1728B52AA6E4}">
                <adec:decorative xmlns:adec="http://schemas.microsoft.com/office/drawing/2017/decorative" val="0"/>
              </a:ext>
            </a:extLst>
          </p:cNvPr>
          <p:cNvSpPr>
            <a:spLocks noGrp="1"/>
          </p:cNvSpPr>
          <p:nvPr>
            <p:ph type="pic" sz="quarter" idx="13" hasCustomPrompt="1"/>
          </p:nvPr>
        </p:nvSpPr>
        <p:spPr bwMode="ltGray">
          <a:xfrm>
            <a:off x="7185025" y="1211262"/>
            <a:ext cx="4435475" cy="4435475"/>
          </a:xfrm>
          <a:prstGeom prst="ellipse">
            <a:avLst/>
          </a:prstGeom>
          <a:blipFill>
            <a:blip r:embed="rId2"/>
            <a:stretch>
              <a:fillRect/>
            </a:stretch>
          </a:blipFill>
          <a:effectLst/>
        </p:spPr>
        <p:txBody>
          <a:bodyPr lIns="0" tIns="0" rIns="0" bIns="1005840" anchor="ctr" anchorCtr="0">
            <a:noAutofit/>
          </a:bodyPr>
          <a:lstStyle>
            <a:lvl1pPr marL="0" indent="0" algn="ctr">
              <a:lnSpc>
                <a:spcPct val="100000"/>
              </a:lnSpc>
              <a:buNone/>
              <a:defRPr sz="10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1" name="Title 1">
            <a:extLst>
              <a:ext uri="{FF2B5EF4-FFF2-40B4-BE49-F238E27FC236}">
                <a16:creationId xmlns:a16="http://schemas.microsoft.com/office/drawing/2014/main" id="{9B16CA86-851F-5A66-72F8-611E57EE996E}"/>
              </a:ext>
            </a:extLst>
          </p:cNvPr>
          <p:cNvSpPr>
            <a:spLocks noGrp="1"/>
          </p:cNvSpPr>
          <p:nvPr>
            <p:ph type="title"/>
          </p:nvPr>
        </p:nvSpPr>
        <p:spPr>
          <a:xfrm>
            <a:off x="588264" y="2362200"/>
            <a:ext cx="5363274" cy="1107996"/>
          </a:xfrm>
        </p:spPr>
        <p:txBody>
          <a:bodyPr wrap="square" anchor="t">
            <a:spAutoFit/>
          </a:bodyPr>
          <a:lstStyle>
            <a:lvl1pPr>
              <a:defRPr lang="en-US" sz="3600" b="0" kern="1200" cap="none" spc="-50" baseline="0" dirty="0">
                <a:ln w="3175">
                  <a:noFill/>
                </a:ln>
                <a:solidFill>
                  <a:schemeClr val="tx1"/>
                </a:solidFill>
                <a:effectLst/>
                <a:latin typeface="+mn-lt"/>
                <a:ea typeface="+mn-ea"/>
                <a:cs typeface="Segoe Sans Display" pitchFamily="2" charset="0"/>
              </a:defRPr>
            </a:lvl1pPr>
          </a:lstStyle>
          <a:p>
            <a:r>
              <a:rPr lang="en-US"/>
              <a:t>Click to edit Master title style</a:t>
            </a:r>
          </a:p>
        </p:txBody>
      </p:sp>
      <p:grpSp>
        <p:nvGrpSpPr>
          <p:cNvPr id="12" name="Group 11">
            <a:extLst>
              <a:ext uri="{FF2B5EF4-FFF2-40B4-BE49-F238E27FC236}">
                <a16:creationId xmlns:a16="http://schemas.microsoft.com/office/drawing/2014/main" id="{E0A80FC4-BF13-32EC-AC2C-CCF799F915D8}"/>
              </a:ext>
              <a:ext uri="{C183D7F6-B498-43B3-948B-1728B52AA6E4}">
                <adec:decorative xmlns:adec="http://schemas.microsoft.com/office/drawing/2017/decorative" val="1"/>
              </a:ext>
            </a:extLst>
          </p:cNvPr>
          <p:cNvGrpSpPr>
            <a:grpSpLocks noChangeAspect="1"/>
          </p:cNvGrpSpPr>
          <p:nvPr userDrawn="1"/>
        </p:nvGrpSpPr>
        <p:grpSpPr bwMode="black">
          <a:xfrm>
            <a:off x="582391" y="585788"/>
            <a:ext cx="1049075" cy="914400"/>
            <a:chOff x="4169763" y="585788"/>
            <a:chExt cx="713371" cy="622746"/>
          </a:xfrm>
          <a:solidFill>
            <a:schemeClr val="tx2"/>
          </a:solidFill>
        </p:grpSpPr>
        <p:sp>
          <p:nvSpPr>
            <p:cNvPr id="13" name="Graphic 9">
              <a:extLst>
                <a:ext uri="{FF2B5EF4-FFF2-40B4-BE49-F238E27FC236}">
                  <a16:creationId xmlns:a16="http://schemas.microsoft.com/office/drawing/2014/main" id="{ACB80D2C-8BBC-86B2-4F0A-E84BC66B3773}"/>
                </a:ext>
              </a:extLst>
            </p:cNvPr>
            <p:cNvSpPr/>
            <p:nvPr/>
          </p:nvSpPr>
          <p:spPr bwMode="black">
            <a:xfrm>
              <a:off x="4565666" y="585788"/>
              <a:ext cx="317468" cy="622746"/>
            </a:xfrm>
            <a:custGeom>
              <a:avLst/>
              <a:gdLst>
                <a:gd name="connsiteX0" fmla="*/ 19526 w 317468"/>
                <a:gd name="connsiteY0" fmla="*/ 622746 h 622746"/>
                <a:gd name="connsiteX1" fmla="*/ 0 w 317468"/>
                <a:gd name="connsiteY1" fmla="*/ 603315 h 622746"/>
                <a:gd name="connsiteX2" fmla="*/ 0 w 317468"/>
                <a:gd name="connsiteY2" fmla="*/ 387955 h 622746"/>
                <a:gd name="connsiteX3" fmla="*/ 81915 w 317468"/>
                <a:gd name="connsiteY3" fmla="*/ 123160 h 622746"/>
                <a:gd name="connsiteX4" fmla="*/ 298037 w 317468"/>
                <a:gd name="connsiteY4" fmla="*/ 287 h 622746"/>
                <a:gd name="connsiteX5" fmla="*/ 311944 w 317468"/>
                <a:gd name="connsiteY5" fmla="*/ 11336 h 622746"/>
                <a:gd name="connsiteX6" fmla="*/ 311944 w 317468"/>
                <a:gd name="connsiteY6" fmla="*/ 104681 h 622746"/>
                <a:gd name="connsiteX7" fmla="*/ 304229 w 317468"/>
                <a:gd name="connsiteY7" fmla="*/ 115445 h 622746"/>
                <a:gd name="connsiteX8" fmla="*/ 160401 w 317468"/>
                <a:gd name="connsiteY8" fmla="*/ 237555 h 622746"/>
                <a:gd name="connsiteX9" fmla="*/ 142018 w 317468"/>
                <a:gd name="connsiteY9" fmla="*/ 322709 h 622746"/>
                <a:gd name="connsiteX10" fmla="*/ 149543 w 317468"/>
                <a:gd name="connsiteY10" fmla="*/ 329948 h 622746"/>
                <a:gd name="connsiteX11" fmla="*/ 297942 w 317468"/>
                <a:gd name="connsiteY11" fmla="*/ 329948 h 622746"/>
                <a:gd name="connsiteX12" fmla="*/ 317468 w 317468"/>
                <a:gd name="connsiteY12" fmla="*/ 349379 h 622746"/>
                <a:gd name="connsiteX13" fmla="*/ 317468 w 317468"/>
                <a:gd name="connsiteY13" fmla="*/ 560643 h 622746"/>
                <a:gd name="connsiteX14" fmla="*/ 255461 w 317468"/>
                <a:gd name="connsiteY14" fmla="*/ 622556 h 622746"/>
                <a:gd name="connsiteX15" fmla="*/ 19526 w 317468"/>
                <a:gd name="connsiteY15" fmla="*/ 622556 h 6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68" h="622746">
                  <a:moveTo>
                    <a:pt x="19526" y="622746"/>
                  </a:moveTo>
                  <a:cubicBezTo>
                    <a:pt x="8763" y="622746"/>
                    <a:pt x="0" y="613983"/>
                    <a:pt x="0" y="603315"/>
                  </a:cubicBezTo>
                  <a:lnTo>
                    <a:pt x="0" y="387955"/>
                  </a:lnTo>
                  <a:cubicBezTo>
                    <a:pt x="0" y="275274"/>
                    <a:pt x="27337" y="186977"/>
                    <a:pt x="81915" y="123160"/>
                  </a:cubicBezTo>
                  <a:cubicBezTo>
                    <a:pt x="133922" y="62295"/>
                    <a:pt x="205931" y="21338"/>
                    <a:pt x="298037" y="287"/>
                  </a:cubicBezTo>
                  <a:cubicBezTo>
                    <a:pt x="305181" y="-1332"/>
                    <a:pt x="311944" y="4097"/>
                    <a:pt x="311944" y="11336"/>
                  </a:cubicBezTo>
                  <a:lnTo>
                    <a:pt x="311944" y="104681"/>
                  </a:lnTo>
                  <a:cubicBezTo>
                    <a:pt x="311944" y="109539"/>
                    <a:pt x="308896" y="113921"/>
                    <a:pt x="304229" y="115445"/>
                  </a:cubicBezTo>
                  <a:cubicBezTo>
                    <a:pt x="233458" y="138876"/>
                    <a:pt x="185452" y="179643"/>
                    <a:pt x="160401" y="237555"/>
                  </a:cubicBezTo>
                  <a:cubicBezTo>
                    <a:pt x="146780" y="266892"/>
                    <a:pt x="140589" y="295277"/>
                    <a:pt x="142018" y="322709"/>
                  </a:cubicBezTo>
                  <a:cubicBezTo>
                    <a:pt x="142208" y="326805"/>
                    <a:pt x="145542" y="329948"/>
                    <a:pt x="149543" y="329948"/>
                  </a:cubicBezTo>
                  <a:lnTo>
                    <a:pt x="297942" y="329948"/>
                  </a:lnTo>
                  <a:cubicBezTo>
                    <a:pt x="308705" y="329948"/>
                    <a:pt x="317468" y="338711"/>
                    <a:pt x="317468" y="349379"/>
                  </a:cubicBezTo>
                  <a:lnTo>
                    <a:pt x="317468" y="560643"/>
                  </a:lnTo>
                  <a:cubicBezTo>
                    <a:pt x="317468" y="594838"/>
                    <a:pt x="289751" y="622556"/>
                    <a:pt x="255461" y="622556"/>
                  </a:cubicBezTo>
                  <a:lnTo>
                    <a:pt x="19526" y="622556"/>
                  </a:lnTo>
                </a:path>
              </a:pathLst>
            </a:custGeom>
            <a:grpFill/>
            <a:ln w="9525" cap="flat">
              <a:noFill/>
              <a:prstDash val="solid"/>
              <a:miter/>
            </a:ln>
          </p:spPr>
          <p:txBody>
            <a:bodyPr rtlCol="0" anchor="ctr"/>
            <a:lstStyle/>
            <a:p>
              <a:pPr lvl="0"/>
              <a:endParaRPr lang="en-US"/>
            </a:p>
          </p:txBody>
        </p:sp>
        <p:sp>
          <p:nvSpPr>
            <p:cNvPr id="14" name="Graphic 9">
              <a:extLst>
                <a:ext uri="{FF2B5EF4-FFF2-40B4-BE49-F238E27FC236}">
                  <a16:creationId xmlns:a16="http://schemas.microsoft.com/office/drawing/2014/main" id="{730E620F-1CE6-FC30-06F9-60DE40676085}"/>
                </a:ext>
              </a:extLst>
            </p:cNvPr>
            <p:cNvSpPr/>
            <p:nvPr userDrawn="1"/>
          </p:nvSpPr>
          <p:spPr bwMode="black">
            <a:xfrm>
              <a:off x="4169763" y="585788"/>
              <a:ext cx="317468" cy="622746"/>
            </a:xfrm>
            <a:custGeom>
              <a:avLst/>
              <a:gdLst>
                <a:gd name="connsiteX0" fmla="*/ 19526 w 317468"/>
                <a:gd name="connsiteY0" fmla="*/ 622746 h 622746"/>
                <a:gd name="connsiteX1" fmla="*/ 0 w 317468"/>
                <a:gd name="connsiteY1" fmla="*/ 603315 h 622746"/>
                <a:gd name="connsiteX2" fmla="*/ 0 w 317468"/>
                <a:gd name="connsiteY2" fmla="*/ 387955 h 622746"/>
                <a:gd name="connsiteX3" fmla="*/ 81915 w 317468"/>
                <a:gd name="connsiteY3" fmla="*/ 123160 h 622746"/>
                <a:gd name="connsiteX4" fmla="*/ 298037 w 317468"/>
                <a:gd name="connsiteY4" fmla="*/ 287 h 622746"/>
                <a:gd name="connsiteX5" fmla="*/ 311944 w 317468"/>
                <a:gd name="connsiteY5" fmla="*/ 11336 h 622746"/>
                <a:gd name="connsiteX6" fmla="*/ 311944 w 317468"/>
                <a:gd name="connsiteY6" fmla="*/ 104681 h 622746"/>
                <a:gd name="connsiteX7" fmla="*/ 304229 w 317468"/>
                <a:gd name="connsiteY7" fmla="*/ 115445 h 622746"/>
                <a:gd name="connsiteX8" fmla="*/ 160401 w 317468"/>
                <a:gd name="connsiteY8" fmla="*/ 237555 h 622746"/>
                <a:gd name="connsiteX9" fmla="*/ 142018 w 317468"/>
                <a:gd name="connsiteY9" fmla="*/ 322709 h 622746"/>
                <a:gd name="connsiteX10" fmla="*/ 149543 w 317468"/>
                <a:gd name="connsiteY10" fmla="*/ 329948 h 622746"/>
                <a:gd name="connsiteX11" fmla="*/ 297942 w 317468"/>
                <a:gd name="connsiteY11" fmla="*/ 329948 h 622746"/>
                <a:gd name="connsiteX12" fmla="*/ 317468 w 317468"/>
                <a:gd name="connsiteY12" fmla="*/ 349379 h 622746"/>
                <a:gd name="connsiteX13" fmla="*/ 317468 w 317468"/>
                <a:gd name="connsiteY13" fmla="*/ 560643 h 622746"/>
                <a:gd name="connsiteX14" fmla="*/ 255461 w 317468"/>
                <a:gd name="connsiteY14" fmla="*/ 622556 h 622746"/>
                <a:gd name="connsiteX15" fmla="*/ 19526 w 317468"/>
                <a:gd name="connsiteY15" fmla="*/ 622556 h 6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68" h="622746">
                  <a:moveTo>
                    <a:pt x="19526" y="622746"/>
                  </a:moveTo>
                  <a:cubicBezTo>
                    <a:pt x="8763" y="622746"/>
                    <a:pt x="0" y="613983"/>
                    <a:pt x="0" y="603315"/>
                  </a:cubicBezTo>
                  <a:lnTo>
                    <a:pt x="0" y="387955"/>
                  </a:lnTo>
                  <a:cubicBezTo>
                    <a:pt x="0" y="275274"/>
                    <a:pt x="27337" y="186977"/>
                    <a:pt x="81915" y="123160"/>
                  </a:cubicBezTo>
                  <a:cubicBezTo>
                    <a:pt x="133922" y="62295"/>
                    <a:pt x="205931" y="21338"/>
                    <a:pt x="298037" y="287"/>
                  </a:cubicBezTo>
                  <a:cubicBezTo>
                    <a:pt x="305181" y="-1332"/>
                    <a:pt x="311944" y="4097"/>
                    <a:pt x="311944" y="11336"/>
                  </a:cubicBezTo>
                  <a:lnTo>
                    <a:pt x="311944" y="104681"/>
                  </a:lnTo>
                  <a:cubicBezTo>
                    <a:pt x="311944" y="109539"/>
                    <a:pt x="308896" y="113921"/>
                    <a:pt x="304229" y="115445"/>
                  </a:cubicBezTo>
                  <a:cubicBezTo>
                    <a:pt x="233458" y="138876"/>
                    <a:pt x="185452" y="179643"/>
                    <a:pt x="160401" y="237555"/>
                  </a:cubicBezTo>
                  <a:cubicBezTo>
                    <a:pt x="146780" y="266892"/>
                    <a:pt x="140589" y="295277"/>
                    <a:pt x="142018" y="322709"/>
                  </a:cubicBezTo>
                  <a:cubicBezTo>
                    <a:pt x="142208" y="326805"/>
                    <a:pt x="145542" y="329948"/>
                    <a:pt x="149543" y="329948"/>
                  </a:cubicBezTo>
                  <a:lnTo>
                    <a:pt x="297942" y="329948"/>
                  </a:lnTo>
                  <a:cubicBezTo>
                    <a:pt x="308705" y="329948"/>
                    <a:pt x="317468" y="338711"/>
                    <a:pt x="317468" y="349379"/>
                  </a:cubicBezTo>
                  <a:lnTo>
                    <a:pt x="317468" y="560643"/>
                  </a:lnTo>
                  <a:cubicBezTo>
                    <a:pt x="317468" y="594838"/>
                    <a:pt x="289751" y="622556"/>
                    <a:pt x="255461" y="622556"/>
                  </a:cubicBezTo>
                  <a:lnTo>
                    <a:pt x="19526" y="622556"/>
                  </a:ln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grpSp>
    </p:spTree>
    <p:extLst>
      <p:ext uri="{BB962C8B-B14F-4D97-AF65-F5344CB8AC3E}">
        <p14:creationId xmlns:p14="http://schemas.microsoft.com/office/powerpoint/2010/main" val="276015519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44" userDrawn="1">
          <p15:clr>
            <a:srgbClr val="A4A3A4"/>
          </p15:clr>
        </p15:guide>
        <p15:guide id="16" pos="3749">
          <p15:clr>
            <a:srgbClr val="A4A3A4"/>
          </p15:clr>
        </p15:guide>
        <p15:guide id="17" pos="3932">
          <p15:clr>
            <a:srgbClr val="A4A3A4"/>
          </p15:clr>
        </p15:guide>
        <p15:guide id="18" pos="4344" userDrawn="1">
          <p15:clr>
            <a:srgbClr val="A4A3A4"/>
          </p15:clr>
        </p15:guide>
        <p15:guide id="19" pos="4536"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12" userDrawn="1">
          <p15:clr>
            <a:srgbClr val="A4A3A4"/>
          </p15:clr>
        </p15:guide>
        <p15:guide id="26" pos="6717">
          <p15:clr>
            <a:srgbClr val="A4A3A4"/>
          </p15:clr>
        </p15:guide>
        <p15:guide id="27" pos="6900">
          <p15:clr>
            <a:srgbClr val="A4A3A4"/>
          </p15:clr>
        </p15:guide>
        <p15:guide id="30" orient="horz" pos="288">
          <p15:clr>
            <a:srgbClr val="5ACBF0"/>
          </p15:clr>
        </p15:guide>
        <p15:guide id="32" orient="horz" pos="1488" userDrawn="1">
          <p15:clr>
            <a:srgbClr val="5ACBF0"/>
          </p15:clr>
        </p15:guide>
        <p15:guide id="33" pos="3336" userDrawn="1">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amp; Square Photo 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8"/>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 uri="{C183D7F6-B498-43B3-948B-1728B52AA6E4}">
                <adec:decorative xmlns:adec="http://schemas.microsoft.com/office/drawing/2017/decorative" val="0"/>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32744721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amp; 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 uri="{C183D7F6-B498-43B3-948B-1728B52AA6E4}">
                <adec:decorative xmlns:adec="http://schemas.microsoft.com/office/drawing/2017/decorative" val="0"/>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92596816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 &amp; Square Photo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 uri="{C183D7F6-B498-43B3-948B-1728B52AA6E4}">
                <adec:decorative xmlns:adec="http://schemas.microsoft.com/office/drawing/2017/decorative" val="0"/>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36388858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hoto Full Bleed Lower Text">
    <p:bg>
      <p:bgRef idx="1001">
        <a:schemeClr val="bg2"/>
      </p:bgRef>
    </p:bg>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 uri="{C183D7F6-B498-43B3-948B-1728B52AA6E4}">
                <adec:decorative xmlns:adec="http://schemas.microsoft.com/office/drawing/2017/decorative" val="0"/>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 uri="{C183D7F6-B498-43B3-948B-1728B52AA6E4}">
                <adec:decorative xmlns:adec="http://schemas.microsoft.com/office/drawing/2017/decorative" val="0"/>
              </a:ext>
            </a:extLst>
          </p:cNvPr>
          <p:cNvSpPr>
            <a:spLocks noGrp="1"/>
          </p:cNvSpPr>
          <p:nvPr>
            <p:ph type="title"/>
          </p:nvPr>
        </p:nvSpPr>
        <p:spPr bwMode="blackWhite">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chemeClr val="tx1"/>
                </a:solidFill>
              </a:defRPr>
            </a:lvl1pPr>
          </a:lstStyle>
          <a:p>
            <a:r>
              <a:rPr lang="en-US"/>
              <a:t>Click to edit Master title style</a:t>
            </a:r>
          </a:p>
        </p:txBody>
      </p:sp>
    </p:spTree>
    <p:extLst>
      <p:ext uri="{BB962C8B-B14F-4D97-AF65-F5344CB8AC3E}">
        <p14:creationId xmlns:p14="http://schemas.microsoft.com/office/powerpoint/2010/main" val="24461739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hoto Full Bleed Left Text">
    <p:bg>
      <p:bgRef idx="1001">
        <a:schemeClr val="bg2"/>
      </p:bgRef>
    </p:bg>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 uri="{C183D7F6-B498-43B3-948B-1728B52AA6E4}">
                <adec:decorative xmlns:adec="http://schemas.microsoft.com/office/drawing/2017/decorative" val="0"/>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 uri="{C183D7F6-B498-43B3-948B-1728B52AA6E4}">
                <adec:decorative xmlns:adec="http://schemas.microsoft.com/office/drawing/2017/decorative" val="0"/>
              </a:ext>
            </a:extLst>
          </p:cNvPr>
          <p:cNvSpPr>
            <a:spLocks noGrp="1"/>
          </p:cNvSpPr>
          <p:nvPr>
            <p:ph type="title" hasCustomPrompt="1"/>
          </p:nvPr>
        </p:nvSpPr>
        <p:spPr bwMode="blackWhite">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chemeClr val="tx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34060561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hoto Full Bleed Right Text">
    <p:bg>
      <p:bgRef idx="1001">
        <a:schemeClr val="bg2"/>
      </p:bgRef>
    </p:bg>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 uri="{C183D7F6-B498-43B3-948B-1728B52AA6E4}">
                <adec:decorative xmlns:adec="http://schemas.microsoft.com/office/drawing/2017/decorative" val="0"/>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 uri="{C183D7F6-B498-43B3-948B-1728B52AA6E4}">
                <adec:decorative xmlns:adec="http://schemas.microsoft.com/office/drawing/2017/decorative" val="0"/>
              </a:ext>
            </a:extLst>
          </p:cNvPr>
          <p:cNvSpPr>
            <a:spLocks noGrp="1"/>
          </p:cNvSpPr>
          <p:nvPr>
            <p:ph type="title" hasCustomPrompt="1"/>
          </p:nvPr>
        </p:nvSpPr>
        <p:spPr bwMode="blackWhite">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chemeClr val="tx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32848057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op Horizontal Photo Low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 uri="{C183D7F6-B498-43B3-948B-1728B52AA6E4}">
                <adec:decorative xmlns:adec="http://schemas.microsoft.com/office/drawing/2017/decorative" val="0"/>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654328601"/>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ottom Horizontal Photo Upp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 uri="{C183D7F6-B498-43B3-948B-1728B52AA6E4}">
                <adec:decorative xmlns:adec="http://schemas.microsoft.com/office/drawing/2017/decorative" val="0"/>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1229000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 uri="{C183D7F6-B498-43B3-948B-1728B52AA6E4}">
                <adec:decorative xmlns:adec="http://schemas.microsoft.com/office/drawing/2017/decorative" val="0"/>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 uri="{C183D7F6-B498-43B3-948B-1728B52AA6E4}">
                <adec:decorative xmlns:adec="http://schemas.microsoft.com/office/drawing/2017/decorative" val="0"/>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85682386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Half Photo 1">
    <p:bg>
      <p:bgPr>
        <a:solidFill>
          <a:srgbClr val="F4F3F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5CC657-13EF-495C-AE10-E510F5BBD445}"/>
              </a:ext>
            </a:extLst>
          </p:cNvPr>
          <p:cNvPicPr>
            <a:picLocks noChangeAspect="1"/>
          </p:cNvPicPr>
          <p:nvPr userDrawn="1"/>
        </p:nvPicPr>
        <p:blipFill>
          <a:blip r:embed="rId2"/>
          <a:src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9" name="Graphic 8" descr="Microsoft Security">
            <a:extLst>
              <a:ext uri="{FF2B5EF4-FFF2-40B4-BE49-F238E27FC236}">
                <a16:creationId xmlns:a16="http://schemas.microsoft.com/office/drawing/2014/main" id="{BFC4886C-BC4B-4C1A-BF8E-D5B7F81E039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2388783" y="583123"/>
            <a:ext cx="2291715" cy="290498"/>
          </a:xfrm>
          <a:prstGeom prst="rect">
            <a:avLst/>
          </a:prstGeom>
        </p:spPr>
      </p:pic>
      <p:sp>
        <p:nvSpPr>
          <p:cNvPr id="15" name="Picture Placeholder 14">
            <a:extLst>
              <a:ext uri="{FF2B5EF4-FFF2-40B4-BE49-F238E27FC236}">
                <a16:creationId xmlns:a16="http://schemas.microsoft.com/office/drawing/2014/main" id="{5068F81B-FCCF-42BE-8FD4-D1ABCB6D8064}"/>
              </a:ext>
            </a:extLst>
          </p:cNvPr>
          <p:cNvSpPr>
            <a:spLocks noGrp="1"/>
          </p:cNvSpPr>
          <p:nvPr>
            <p:ph type="pic" sz="quarter" idx="16" hasCustomPrompt="1"/>
          </p:nvPr>
        </p:nvSpPr>
        <p:spPr>
          <a:xfrm>
            <a:off x="582164" y="583123"/>
            <a:ext cx="1422000" cy="288000"/>
          </a:xfrm>
        </p:spPr>
        <p:txBody>
          <a:bodyPr anchor="ctr">
            <a:noAutofit/>
          </a:bodyPr>
          <a:lstStyle>
            <a:lvl1pPr marL="0" indent="0" algn="ctr">
              <a:buNone/>
              <a:defRPr sz="1000">
                <a:solidFill>
                  <a:schemeClr val="tx1"/>
                </a:solidFill>
              </a:defRPr>
            </a:lvl1pPr>
          </a:lstStyle>
          <a:p>
            <a:r>
              <a:rPr lang="en-US"/>
              <a:t>Partner logo</a:t>
            </a:r>
          </a:p>
        </p:txBody>
      </p:sp>
      <p:cxnSp>
        <p:nvCxnSpPr>
          <p:cNvPr id="8" name="Straight Connector 7">
            <a:extLst>
              <a:ext uri="{FF2B5EF4-FFF2-40B4-BE49-F238E27FC236}">
                <a16:creationId xmlns:a16="http://schemas.microsoft.com/office/drawing/2014/main" id="{BC8BCAA3-7E69-4F4D-A003-FE0601BF9AD5}"/>
              </a:ext>
            </a:extLst>
          </p:cNvPr>
          <p:cNvCxnSpPr>
            <a:cxnSpLocks/>
          </p:cNvCxnSpPr>
          <p:nvPr userDrawn="1"/>
        </p:nvCxnSpPr>
        <p:spPr>
          <a:xfrm>
            <a:off x="2196474" y="583123"/>
            <a:ext cx="0" cy="288000"/>
          </a:xfrm>
          <a:prstGeom prst="line">
            <a:avLst/>
          </a:prstGeom>
          <a:ln w="9525">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1F4E8BC-84C3-47D1-9748-473116E5FC1F}"/>
              </a:ext>
            </a:extLst>
          </p:cNvPr>
          <p:cNvSpPr>
            <a:spLocks noGrp="1"/>
          </p:cNvSpPr>
          <p:nvPr>
            <p:ph type="body" sz="quarter" idx="17" hasCustomPrompt="1"/>
          </p:nvPr>
        </p:nvSpPr>
        <p:spPr>
          <a:xfrm>
            <a:off x="582164" y="1434370"/>
            <a:ext cx="5511168" cy="1107996"/>
          </a:xfrm>
        </p:spPr>
        <p:txBody>
          <a:bodyPr/>
          <a:lstStyle>
            <a:lvl1pPr marL="0" indent="0">
              <a:buNone/>
              <a:defRPr sz="2400">
                <a:solidFill>
                  <a:srgbClr val="091F2C"/>
                </a:solidFill>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[Partner Name] is here to support your security journey from foundations to maturity</a:t>
            </a:r>
          </a:p>
        </p:txBody>
      </p:sp>
      <p:sp>
        <p:nvSpPr>
          <p:cNvPr id="12" name="Text Placeholder 11">
            <a:extLst>
              <a:ext uri="{FF2B5EF4-FFF2-40B4-BE49-F238E27FC236}">
                <a16:creationId xmlns:a16="http://schemas.microsoft.com/office/drawing/2014/main" id="{6FA75351-7AC1-43FE-8CD8-2BAD6B74422E}"/>
              </a:ext>
            </a:extLst>
          </p:cNvPr>
          <p:cNvSpPr>
            <a:spLocks noGrp="1"/>
          </p:cNvSpPr>
          <p:nvPr>
            <p:ph type="body" sz="quarter" idx="18" hasCustomPrompt="1"/>
          </p:nvPr>
        </p:nvSpPr>
        <p:spPr>
          <a:xfrm>
            <a:off x="6958578" y="3481020"/>
            <a:ext cx="4648200" cy="1077218"/>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Collaborating as your strategic partner, [Partner Name] offers expertise, advice and co-managed security solutions from setting up strong security foundations to deploying end-to-end proactive protection that is aligned with your business and industry.</a:t>
            </a:r>
          </a:p>
        </p:txBody>
      </p:sp>
      <p:sp>
        <p:nvSpPr>
          <p:cNvPr id="17" name="Text Placeholder 16">
            <a:extLst>
              <a:ext uri="{FF2B5EF4-FFF2-40B4-BE49-F238E27FC236}">
                <a16:creationId xmlns:a16="http://schemas.microsoft.com/office/drawing/2014/main" id="{A3769B3F-A174-4B61-907D-ECA19FCD2C7F}"/>
              </a:ext>
            </a:extLst>
          </p:cNvPr>
          <p:cNvSpPr>
            <a:spLocks noGrp="1"/>
          </p:cNvSpPr>
          <p:nvPr>
            <p:ph type="body" sz="quarter" idx="19" hasCustomPrompt="1"/>
          </p:nvPr>
        </p:nvSpPr>
        <p:spPr>
          <a:xfrm>
            <a:off x="6958578" y="5472380"/>
            <a:ext cx="4648200" cy="646331"/>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[Insert brief description of partner's security services, capabilities, experience, industry </a:t>
            </a:r>
            <a:r>
              <a:rPr lang="en-US" err="1"/>
              <a:t>specialisations</a:t>
            </a:r>
            <a:r>
              <a:rPr lang="en-US"/>
              <a:t>, accreditations, etc. Lorem ipsum sed </a:t>
            </a:r>
            <a:r>
              <a:rPr lang="en-US" err="1"/>
              <a:t>erat</a:t>
            </a:r>
            <a:r>
              <a:rPr lang="en-US"/>
              <a:t> </a:t>
            </a:r>
            <a:r>
              <a:rPr lang="en-US" err="1"/>
              <a:t>igiture</a:t>
            </a:r>
            <a:r>
              <a:rPr lang="en-US"/>
              <a:t>.]</a:t>
            </a:r>
          </a:p>
        </p:txBody>
      </p:sp>
      <p:sp>
        <p:nvSpPr>
          <p:cNvPr id="19" name="Text Placeholder 11">
            <a:extLst>
              <a:ext uri="{FF2B5EF4-FFF2-40B4-BE49-F238E27FC236}">
                <a16:creationId xmlns:a16="http://schemas.microsoft.com/office/drawing/2014/main" id="{43D67694-56E6-481B-AEFD-A3B5B968757D}"/>
              </a:ext>
            </a:extLst>
          </p:cNvPr>
          <p:cNvSpPr>
            <a:spLocks noGrp="1"/>
          </p:cNvSpPr>
          <p:nvPr>
            <p:ph type="body" sz="quarter" idx="20" hasCustomPrompt="1"/>
          </p:nvPr>
        </p:nvSpPr>
        <p:spPr>
          <a:xfrm>
            <a:off x="6958578" y="3079845"/>
            <a:ext cx="4648200" cy="246221"/>
          </a:xfrm>
        </p:spPr>
        <p:txBody>
          <a:bodyPr/>
          <a:lstStyle>
            <a:lvl1pPr marL="0" indent="0">
              <a:buNone/>
              <a:defRPr sz="1600">
                <a:latin typeface="+mj-lt"/>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Your essential cyber security partner</a:t>
            </a:r>
          </a:p>
        </p:txBody>
      </p:sp>
      <p:sp>
        <p:nvSpPr>
          <p:cNvPr id="21" name="Text Placeholder 11">
            <a:extLst>
              <a:ext uri="{FF2B5EF4-FFF2-40B4-BE49-F238E27FC236}">
                <a16:creationId xmlns:a16="http://schemas.microsoft.com/office/drawing/2014/main" id="{4BCE5D97-DC1D-45B6-80B2-16A81D76D832}"/>
              </a:ext>
            </a:extLst>
          </p:cNvPr>
          <p:cNvSpPr>
            <a:spLocks noGrp="1"/>
          </p:cNvSpPr>
          <p:nvPr>
            <p:ph type="body" sz="quarter" idx="21" hasCustomPrompt="1"/>
          </p:nvPr>
        </p:nvSpPr>
        <p:spPr>
          <a:xfrm>
            <a:off x="6958578" y="5067605"/>
            <a:ext cx="4648200" cy="246221"/>
          </a:xfrm>
        </p:spPr>
        <p:txBody>
          <a:bodyPr/>
          <a:lstStyle>
            <a:lvl1pPr marL="0" indent="0">
              <a:buNone/>
              <a:defRPr sz="1600">
                <a:latin typeface="+mj-lt"/>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Proven security specialists</a:t>
            </a:r>
          </a:p>
        </p:txBody>
      </p:sp>
    </p:spTree>
    <p:extLst>
      <p:ext uri="{BB962C8B-B14F-4D97-AF65-F5344CB8AC3E}">
        <p14:creationId xmlns:p14="http://schemas.microsoft.com/office/powerpoint/2010/main" val="345630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840">
          <p15:clr>
            <a:srgbClr val="5ACBF0"/>
          </p15:clr>
        </p15:guide>
        <p15:guide id="5" orient="horz" pos="2160">
          <p15:clr>
            <a:srgbClr val="FBAE40"/>
          </p15:clr>
        </p15:guide>
        <p15:guide id="6" orient="horz" pos="2229">
          <p15:clr>
            <a:srgbClr val="5ACBF0"/>
          </p15:clr>
        </p15:guide>
        <p15:guide id="7" pos="3456">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 uri="{C183D7F6-B498-43B3-948B-1728B52AA6E4}">
                <adec:decorative xmlns:adec="http://schemas.microsoft.com/office/drawing/2017/decorative" val="0"/>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 uri="{C183D7F6-B498-43B3-948B-1728B52AA6E4}">
                <adec:decorative xmlns:adec="http://schemas.microsoft.com/office/drawing/2017/decorative" val="0"/>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 uri="{C183D7F6-B498-43B3-948B-1728B52AA6E4}">
                <adec:decorative xmlns:adec="http://schemas.microsoft.com/office/drawing/2017/decorative" val="0"/>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3135711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991869532"/>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wo Filmstrip Photo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16613830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hree Filmstrip Photo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73682457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Four Filmstrip Photo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801018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Five Filmstrip Photo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83674216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hree Round Photo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Tree>
    <p:extLst>
      <p:ext uri="{BB962C8B-B14F-4D97-AF65-F5344CB8AC3E}">
        <p14:creationId xmlns:p14="http://schemas.microsoft.com/office/powerpoint/2010/main" val="61236213"/>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Four Round Photo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Tree>
    <p:extLst>
      <p:ext uri="{BB962C8B-B14F-4D97-AF65-F5344CB8AC3E}">
        <p14:creationId xmlns:p14="http://schemas.microsoft.com/office/powerpoint/2010/main" val="178389390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Five Round Photo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Sans Display" pitchFamily="2"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Sans Display" pitchFamily="2"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Sans Display" pitchFamily="2"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Sans Display" pitchFamily="2"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Sans Display" pitchFamily="2"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Tree>
    <p:extLst>
      <p:ext uri="{BB962C8B-B14F-4D97-AF65-F5344CB8AC3E}">
        <p14:creationId xmlns:p14="http://schemas.microsoft.com/office/powerpoint/2010/main" val="657282263"/>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genda and Text Side by S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sz="2000"/>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bwMode="auto">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21736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Half Photo 1">
    <p:bg>
      <p:bgPr>
        <a:solidFill>
          <a:srgbClr val="F4F3F5"/>
        </a:solidFill>
        <a:effectLst/>
      </p:bgPr>
    </p:bg>
    <p:spTree>
      <p:nvGrpSpPr>
        <p:cNvPr id="1" name=""/>
        <p:cNvGrpSpPr/>
        <p:nvPr/>
      </p:nvGrpSpPr>
      <p:grpSpPr>
        <a:xfrm>
          <a:off x="0" y="0"/>
          <a:ext cx="0" cy="0"/>
          <a:chOff x="0" y="0"/>
          <a:chExt cx="0" cy="0"/>
        </a:xfrm>
      </p:grpSpPr>
      <p:pic>
        <p:nvPicPr>
          <p:cNvPr id="9" name="Graphic 8" descr="Microsoft Security">
            <a:extLst>
              <a:ext uri="{FF2B5EF4-FFF2-40B4-BE49-F238E27FC236}">
                <a16:creationId xmlns:a16="http://schemas.microsoft.com/office/drawing/2014/main" id="{BFC4886C-BC4B-4C1A-BF8E-D5B7F81E03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2388783" y="583123"/>
            <a:ext cx="2291715" cy="290498"/>
          </a:xfrm>
          <a:prstGeom prst="rect">
            <a:avLst/>
          </a:prstGeom>
        </p:spPr>
      </p:pic>
      <p:sp>
        <p:nvSpPr>
          <p:cNvPr id="15" name="Picture Placeholder 14">
            <a:extLst>
              <a:ext uri="{FF2B5EF4-FFF2-40B4-BE49-F238E27FC236}">
                <a16:creationId xmlns:a16="http://schemas.microsoft.com/office/drawing/2014/main" id="{5068F81B-FCCF-42BE-8FD4-D1ABCB6D8064}"/>
              </a:ext>
            </a:extLst>
          </p:cNvPr>
          <p:cNvSpPr>
            <a:spLocks noGrp="1"/>
          </p:cNvSpPr>
          <p:nvPr>
            <p:ph type="pic" sz="quarter" idx="16" hasCustomPrompt="1"/>
          </p:nvPr>
        </p:nvSpPr>
        <p:spPr>
          <a:xfrm>
            <a:off x="582164" y="583123"/>
            <a:ext cx="1422000" cy="288000"/>
          </a:xfrm>
        </p:spPr>
        <p:txBody>
          <a:bodyPr anchor="ctr">
            <a:noAutofit/>
          </a:bodyPr>
          <a:lstStyle>
            <a:lvl1pPr marL="0" indent="0" algn="ctr">
              <a:buNone/>
              <a:defRPr sz="1000">
                <a:solidFill>
                  <a:schemeClr val="tx1"/>
                </a:solidFill>
              </a:defRPr>
            </a:lvl1pPr>
          </a:lstStyle>
          <a:p>
            <a:r>
              <a:rPr lang="en-US"/>
              <a:t>Partner logo</a:t>
            </a:r>
          </a:p>
        </p:txBody>
      </p:sp>
      <p:cxnSp>
        <p:nvCxnSpPr>
          <p:cNvPr id="8" name="Straight Connector 7">
            <a:extLst>
              <a:ext uri="{FF2B5EF4-FFF2-40B4-BE49-F238E27FC236}">
                <a16:creationId xmlns:a16="http://schemas.microsoft.com/office/drawing/2014/main" id="{BC8BCAA3-7E69-4F4D-A003-FE0601BF9AD5}"/>
              </a:ext>
            </a:extLst>
          </p:cNvPr>
          <p:cNvCxnSpPr>
            <a:cxnSpLocks/>
          </p:cNvCxnSpPr>
          <p:nvPr userDrawn="1"/>
        </p:nvCxnSpPr>
        <p:spPr>
          <a:xfrm>
            <a:off x="2196474" y="583123"/>
            <a:ext cx="0" cy="288000"/>
          </a:xfrm>
          <a:prstGeom prst="line">
            <a:avLst/>
          </a:prstGeom>
          <a:ln w="9525">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1F4E8BC-84C3-47D1-9748-473116E5FC1F}"/>
              </a:ext>
            </a:extLst>
          </p:cNvPr>
          <p:cNvSpPr>
            <a:spLocks noGrp="1"/>
          </p:cNvSpPr>
          <p:nvPr>
            <p:ph type="body" sz="quarter" idx="17" hasCustomPrompt="1"/>
          </p:nvPr>
        </p:nvSpPr>
        <p:spPr>
          <a:xfrm>
            <a:off x="582164" y="1434370"/>
            <a:ext cx="5511168" cy="1107996"/>
          </a:xfrm>
        </p:spPr>
        <p:txBody>
          <a:bodyPr/>
          <a:lstStyle>
            <a:lvl1pPr marL="0" indent="0">
              <a:buNone/>
              <a:defRPr sz="2400">
                <a:solidFill>
                  <a:srgbClr val="091F2C"/>
                </a:solidFill>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[Partner Name] is here to support your security journey from foundations to maturity</a:t>
            </a:r>
          </a:p>
        </p:txBody>
      </p:sp>
      <p:sp>
        <p:nvSpPr>
          <p:cNvPr id="12" name="Text Placeholder 11">
            <a:extLst>
              <a:ext uri="{FF2B5EF4-FFF2-40B4-BE49-F238E27FC236}">
                <a16:creationId xmlns:a16="http://schemas.microsoft.com/office/drawing/2014/main" id="{6FA75351-7AC1-43FE-8CD8-2BAD6B74422E}"/>
              </a:ext>
            </a:extLst>
          </p:cNvPr>
          <p:cNvSpPr>
            <a:spLocks noGrp="1"/>
          </p:cNvSpPr>
          <p:nvPr>
            <p:ph type="body" sz="quarter" idx="18" hasCustomPrompt="1"/>
          </p:nvPr>
        </p:nvSpPr>
        <p:spPr>
          <a:xfrm>
            <a:off x="582163" y="3782840"/>
            <a:ext cx="2520000" cy="1938992"/>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Collaborating as your strategic partner, [Partner Name] offers expertise, advice and co-managed security solutions from setting up strong security foundations to deploying end-to-end proactive protection that is aligned with your business and industry.</a:t>
            </a:r>
          </a:p>
        </p:txBody>
      </p:sp>
      <p:sp>
        <p:nvSpPr>
          <p:cNvPr id="17" name="Text Placeholder 16">
            <a:extLst>
              <a:ext uri="{FF2B5EF4-FFF2-40B4-BE49-F238E27FC236}">
                <a16:creationId xmlns:a16="http://schemas.microsoft.com/office/drawing/2014/main" id="{A3769B3F-A174-4B61-907D-ECA19FCD2C7F}"/>
              </a:ext>
            </a:extLst>
          </p:cNvPr>
          <p:cNvSpPr>
            <a:spLocks noGrp="1"/>
          </p:cNvSpPr>
          <p:nvPr>
            <p:ph type="body" sz="quarter" idx="19" hasCustomPrompt="1"/>
          </p:nvPr>
        </p:nvSpPr>
        <p:spPr>
          <a:xfrm>
            <a:off x="3573332" y="3786440"/>
            <a:ext cx="2520000" cy="1292662"/>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[Insert brief description of partner's security services, capabilities, experience, industry </a:t>
            </a:r>
            <a:r>
              <a:rPr lang="en-US" err="1"/>
              <a:t>specialisations</a:t>
            </a:r>
            <a:r>
              <a:rPr lang="en-US"/>
              <a:t>, accreditations, etc. Lorem ipsum sed </a:t>
            </a:r>
            <a:r>
              <a:rPr lang="en-US" err="1"/>
              <a:t>erat</a:t>
            </a:r>
            <a:r>
              <a:rPr lang="en-US"/>
              <a:t> </a:t>
            </a:r>
            <a:r>
              <a:rPr lang="en-US" err="1"/>
              <a:t>igiture</a:t>
            </a:r>
            <a:r>
              <a:rPr lang="en-US"/>
              <a:t>.]</a:t>
            </a:r>
          </a:p>
        </p:txBody>
      </p:sp>
      <p:sp>
        <p:nvSpPr>
          <p:cNvPr id="19" name="Text Placeholder 11">
            <a:extLst>
              <a:ext uri="{FF2B5EF4-FFF2-40B4-BE49-F238E27FC236}">
                <a16:creationId xmlns:a16="http://schemas.microsoft.com/office/drawing/2014/main" id="{43D67694-56E6-481B-AEFD-A3B5B968757D}"/>
              </a:ext>
            </a:extLst>
          </p:cNvPr>
          <p:cNvSpPr>
            <a:spLocks noGrp="1"/>
          </p:cNvSpPr>
          <p:nvPr>
            <p:ph type="body" sz="quarter" idx="20" hasCustomPrompt="1"/>
          </p:nvPr>
        </p:nvSpPr>
        <p:spPr>
          <a:xfrm>
            <a:off x="582163" y="3103115"/>
            <a:ext cx="2520000" cy="492443"/>
          </a:xfrm>
        </p:spPr>
        <p:txBody>
          <a:bodyPr/>
          <a:lstStyle>
            <a:lvl1pPr marL="0" indent="0">
              <a:buNone/>
              <a:defRPr sz="1600">
                <a:latin typeface="+mj-lt"/>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Your essential cyber </a:t>
            </a:r>
            <a:br>
              <a:rPr lang="en-US"/>
            </a:br>
            <a:r>
              <a:rPr lang="en-US"/>
              <a:t>security partner</a:t>
            </a:r>
          </a:p>
        </p:txBody>
      </p:sp>
      <p:sp>
        <p:nvSpPr>
          <p:cNvPr id="21" name="Text Placeholder 11">
            <a:extLst>
              <a:ext uri="{FF2B5EF4-FFF2-40B4-BE49-F238E27FC236}">
                <a16:creationId xmlns:a16="http://schemas.microsoft.com/office/drawing/2014/main" id="{4BCE5D97-DC1D-45B6-80B2-16A81D76D832}"/>
              </a:ext>
            </a:extLst>
          </p:cNvPr>
          <p:cNvSpPr>
            <a:spLocks noGrp="1"/>
          </p:cNvSpPr>
          <p:nvPr>
            <p:ph type="body" sz="quarter" idx="21" hasCustomPrompt="1"/>
          </p:nvPr>
        </p:nvSpPr>
        <p:spPr>
          <a:xfrm>
            <a:off x="3573332" y="3103115"/>
            <a:ext cx="2520000" cy="492443"/>
          </a:xfrm>
        </p:spPr>
        <p:txBody>
          <a:bodyPr/>
          <a:lstStyle>
            <a:lvl1pPr marL="0" indent="0">
              <a:buNone/>
              <a:defRPr sz="1600">
                <a:latin typeface="+mj-lt"/>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Proven </a:t>
            </a:r>
            <a:br>
              <a:rPr lang="en-US"/>
            </a:br>
            <a:r>
              <a:rPr lang="en-US"/>
              <a:t>security specialists</a:t>
            </a:r>
          </a:p>
        </p:txBody>
      </p:sp>
      <p:sp>
        <p:nvSpPr>
          <p:cNvPr id="3" name="Picture Placeholder 2">
            <a:extLst>
              <a:ext uri="{FF2B5EF4-FFF2-40B4-BE49-F238E27FC236}">
                <a16:creationId xmlns:a16="http://schemas.microsoft.com/office/drawing/2014/main" id="{930B8246-3BD8-4D6A-BBA8-290EA45D2821}"/>
              </a:ext>
            </a:extLst>
          </p:cNvPr>
          <p:cNvSpPr>
            <a:spLocks noGrp="1"/>
          </p:cNvSpPr>
          <p:nvPr>
            <p:ph type="pic" sz="quarter" idx="22"/>
          </p:nvPr>
        </p:nvSpPr>
        <p:spPr>
          <a:xfrm>
            <a:off x="6858000" y="1"/>
            <a:ext cx="5334000" cy="6857999"/>
          </a:xfrm>
          <a:blipFill>
            <a:blip r:embed="rId4"/>
            <a:srcRect/>
            <a:stretch>
              <a:fillRect l="-105477" r="-64284" b="-18021"/>
            </a:stretch>
          </a:blipFill>
        </p:spPr>
        <p:txBody>
          <a:bodyPr tIns="864000">
            <a:noAutofit/>
          </a:bodyPr>
          <a:lstStyle>
            <a:lvl1pPr marL="0" indent="0" algn="ctr">
              <a:spcBef>
                <a:spcPts val="0"/>
              </a:spcBef>
              <a:buNone/>
              <a:defRPr>
                <a:solidFill>
                  <a:schemeClr val="bg1"/>
                </a:solidFill>
              </a:defRPr>
            </a:lvl1pPr>
          </a:lstStyle>
          <a:p>
            <a:endParaRPr lang="en-US" dirty="0"/>
          </a:p>
        </p:txBody>
      </p:sp>
    </p:spTree>
    <p:extLst>
      <p:ext uri="{BB962C8B-B14F-4D97-AF65-F5344CB8AC3E}">
        <p14:creationId xmlns:p14="http://schemas.microsoft.com/office/powerpoint/2010/main" val="73977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840">
          <p15:clr>
            <a:srgbClr val="5ACBF0"/>
          </p15:clr>
        </p15:guide>
        <p15:guide id="5" orient="horz" pos="2160">
          <p15:clr>
            <a:srgbClr val="FBAE40"/>
          </p15:clr>
        </p15:guide>
        <p15:guide id="6" orient="horz" pos="2229">
          <p15:clr>
            <a:srgbClr val="5ACBF0"/>
          </p15:clr>
        </p15:guide>
        <p15:guide id="7" pos="3456">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Agenda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5"/>
            <a:ext cx="6667500" cy="5683254"/>
          </a:xfrm>
        </p:spPr>
        <p:txBody>
          <a:bodyPr anchor="ctr"/>
          <a:lstStyle>
            <a:lvl1pPr marL="231775" indent="-231775">
              <a:spcAft>
                <a:spcPts val="600"/>
              </a:spcAft>
              <a:buFont typeface="Wingdings" panose="05000000000000000000" pitchFamily="2" charset="2"/>
              <a:buChar char=""/>
              <a:defRPr sz="2000"/>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42284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Sans Display" pitchFamily="2"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568486163"/>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Sans Display" pitchFamily="2"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Sans Display" pitchFamily="2"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36576392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Sans Display" pitchFamily="2"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Sans Display" pitchFamily="2"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69285922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d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Sans Display" pitchFamily="2" charset="0"/>
                <a:cs typeface="Segoe Sans Display" pitchFamily="2"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Sans Display" pitchFamily="2"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85784024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ode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Sans Display" pitchFamily="2"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Sans Display" pitchFamily="2" charset="0"/>
                <a:cs typeface="Segoe Sans Display" pitchFamily="2"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98641691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Demo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81276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Demo Dark">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5560318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ection Tech Sca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F55AF-07A0-E53A-0789-86E0BA8D665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0" y="1730"/>
            <a:ext cx="12192000" cy="6854540"/>
          </a:xfrm>
          <a:prstGeom prst="rect">
            <a:avLst/>
          </a:prstGeom>
        </p:spPr>
      </p:pic>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97555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Section Tech Scan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A91C97-0F4B-CB0B-3806-07BEEA5F727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319"/>
            <a:ext cx="12192000" cy="6857361"/>
          </a:xfrm>
          <a:prstGeom prst="rect">
            <a:avLst/>
          </a:prstGeom>
        </p:spPr>
      </p:pic>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418058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Half Photo 1">
    <p:bg>
      <p:bgPr>
        <a:solidFill>
          <a:schemeClr val="bg1"/>
        </a:solidFill>
        <a:effectLst/>
      </p:bgPr>
    </p:bg>
    <p:spTree>
      <p:nvGrpSpPr>
        <p:cNvPr id="1" name=""/>
        <p:cNvGrpSpPr/>
        <p:nvPr/>
      </p:nvGrpSpPr>
      <p:grpSpPr>
        <a:xfrm>
          <a:off x="0" y="0"/>
          <a:ext cx="0" cy="0"/>
          <a:chOff x="0" y="0"/>
          <a:chExt cx="0" cy="0"/>
        </a:xfrm>
      </p:grpSpPr>
      <p:pic>
        <p:nvPicPr>
          <p:cNvPr id="9" name="Graphic 8" descr="Microsoft Security">
            <a:extLst>
              <a:ext uri="{FF2B5EF4-FFF2-40B4-BE49-F238E27FC236}">
                <a16:creationId xmlns:a16="http://schemas.microsoft.com/office/drawing/2014/main" id="{BFC4886C-BC4B-4C1A-BF8E-D5B7F81E03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2388783" y="583123"/>
            <a:ext cx="2291715" cy="290498"/>
          </a:xfrm>
          <a:prstGeom prst="rect">
            <a:avLst/>
          </a:prstGeom>
        </p:spPr>
      </p:pic>
      <p:sp>
        <p:nvSpPr>
          <p:cNvPr id="15" name="Picture Placeholder 14">
            <a:extLst>
              <a:ext uri="{FF2B5EF4-FFF2-40B4-BE49-F238E27FC236}">
                <a16:creationId xmlns:a16="http://schemas.microsoft.com/office/drawing/2014/main" id="{5068F81B-FCCF-42BE-8FD4-D1ABCB6D8064}"/>
              </a:ext>
            </a:extLst>
          </p:cNvPr>
          <p:cNvSpPr>
            <a:spLocks noGrp="1"/>
          </p:cNvSpPr>
          <p:nvPr>
            <p:ph type="pic" sz="quarter" idx="16" hasCustomPrompt="1"/>
          </p:nvPr>
        </p:nvSpPr>
        <p:spPr>
          <a:xfrm>
            <a:off x="582164" y="583123"/>
            <a:ext cx="1422000" cy="288000"/>
          </a:xfrm>
        </p:spPr>
        <p:txBody>
          <a:bodyPr anchor="ctr">
            <a:noAutofit/>
          </a:bodyPr>
          <a:lstStyle>
            <a:lvl1pPr marL="0" indent="0" algn="ctr">
              <a:buNone/>
              <a:defRPr sz="1000">
                <a:solidFill>
                  <a:schemeClr val="tx1"/>
                </a:solidFill>
              </a:defRPr>
            </a:lvl1pPr>
          </a:lstStyle>
          <a:p>
            <a:r>
              <a:rPr lang="en-US"/>
              <a:t>Partner logo</a:t>
            </a:r>
          </a:p>
        </p:txBody>
      </p:sp>
      <p:cxnSp>
        <p:nvCxnSpPr>
          <p:cNvPr id="8" name="Straight Connector 7">
            <a:extLst>
              <a:ext uri="{FF2B5EF4-FFF2-40B4-BE49-F238E27FC236}">
                <a16:creationId xmlns:a16="http://schemas.microsoft.com/office/drawing/2014/main" id="{BC8BCAA3-7E69-4F4D-A003-FE0601BF9AD5}"/>
              </a:ext>
            </a:extLst>
          </p:cNvPr>
          <p:cNvCxnSpPr>
            <a:cxnSpLocks/>
          </p:cNvCxnSpPr>
          <p:nvPr userDrawn="1"/>
        </p:nvCxnSpPr>
        <p:spPr>
          <a:xfrm>
            <a:off x="2196474" y="583123"/>
            <a:ext cx="0" cy="288000"/>
          </a:xfrm>
          <a:prstGeom prst="line">
            <a:avLst/>
          </a:prstGeom>
          <a:ln w="9525">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1F4E8BC-84C3-47D1-9748-473116E5FC1F}"/>
              </a:ext>
            </a:extLst>
          </p:cNvPr>
          <p:cNvSpPr>
            <a:spLocks noGrp="1"/>
          </p:cNvSpPr>
          <p:nvPr>
            <p:ph type="body" sz="quarter" idx="17" hasCustomPrompt="1"/>
          </p:nvPr>
        </p:nvSpPr>
        <p:spPr>
          <a:xfrm>
            <a:off x="582164" y="1434370"/>
            <a:ext cx="5511168" cy="615553"/>
          </a:xfrm>
        </p:spPr>
        <p:txBody>
          <a:bodyPr/>
          <a:lstStyle>
            <a:lvl1pPr marL="0" indent="0">
              <a:buNone/>
              <a:defRPr sz="2000">
                <a:solidFill>
                  <a:srgbClr val="091F2C"/>
                </a:solidFill>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[Partner Name] is here to support your security journey from foundations to maturity</a:t>
            </a:r>
          </a:p>
        </p:txBody>
      </p:sp>
      <p:sp>
        <p:nvSpPr>
          <p:cNvPr id="12" name="Text Placeholder 11">
            <a:extLst>
              <a:ext uri="{FF2B5EF4-FFF2-40B4-BE49-F238E27FC236}">
                <a16:creationId xmlns:a16="http://schemas.microsoft.com/office/drawing/2014/main" id="{6FA75351-7AC1-43FE-8CD8-2BAD6B74422E}"/>
              </a:ext>
            </a:extLst>
          </p:cNvPr>
          <p:cNvSpPr>
            <a:spLocks noGrp="1"/>
          </p:cNvSpPr>
          <p:nvPr>
            <p:ph type="body" sz="quarter" idx="18" hasCustomPrompt="1"/>
          </p:nvPr>
        </p:nvSpPr>
        <p:spPr>
          <a:xfrm>
            <a:off x="582163" y="2917175"/>
            <a:ext cx="2520000" cy="1477328"/>
          </a:xfrm>
        </p:spPr>
        <p:txBody>
          <a:bodyPr/>
          <a:lstStyle>
            <a:lvl1pPr marL="0" indent="0">
              <a:buNone/>
              <a:defRPr sz="12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Collaborating as your strategic partner, [Partner Name] offers expertise, advice and co-managed security solutions from setting up strong security foundations to deploying end-to-end proactive protection that is aligned with your business and industry.</a:t>
            </a:r>
          </a:p>
        </p:txBody>
      </p:sp>
      <p:sp>
        <p:nvSpPr>
          <p:cNvPr id="17" name="Text Placeholder 16">
            <a:extLst>
              <a:ext uri="{FF2B5EF4-FFF2-40B4-BE49-F238E27FC236}">
                <a16:creationId xmlns:a16="http://schemas.microsoft.com/office/drawing/2014/main" id="{A3769B3F-A174-4B61-907D-ECA19FCD2C7F}"/>
              </a:ext>
            </a:extLst>
          </p:cNvPr>
          <p:cNvSpPr>
            <a:spLocks noGrp="1"/>
          </p:cNvSpPr>
          <p:nvPr>
            <p:ph type="body" sz="quarter" idx="19" hasCustomPrompt="1"/>
          </p:nvPr>
        </p:nvSpPr>
        <p:spPr>
          <a:xfrm>
            <a:off x="3573332" y="2920775"/>
            <a:ext cx="2520000" cy="923330"/>
          </a:xfrm>
        </p:spPr>
        <p:txBody>
          <a:bodyPr/>
          <a:lstStyle>
            <a:lvl1pPr marL="0" indent="0">
              <a:buNone/>
              <a:defRPr sz="1200"/>
            </a:lvl1pPr>
            <a:lvl2pPr marL="228600" indent="0">
              <a:buNone/>
              <a:defRPr sz="1400"/>
            </a:lvl2pPr>
            <a:lvl3pPr marL="457200" indent="0">
              <a:buNone/>
              <a:defRPr sz="1400"/>
            </a:lvl3pPr>
            <a:lvl4pPr marL="661988" indent="0">
              <a:buNone/>
              <a:defRPr sz="1400"/>
            </a:lvl4pPr>
            <a:lvl5pPr marL="855663" indent="0">
              <a:buNone/>
              <a:defRPr sz="1400"/>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[Insert brief description of partner's security services, capabilities, experience, industry </a:t>
            </a:r>
            <a:r>
              <a:rPr lang="en-US" err="1"/>
              <a:t>specialisations</a:t>
            </a:r>
            <a:r>
              <a:rPr lang="en-US"/>
              <a:t>, accreditations, etc. Lorem ipsum sed </a:t>
            </a:r>
            <a:r>
              <a:rPr lang="en-US" err="1"/>
              <a:t>erat</a:t>
            </a:r>
            <a:r>
              <a:rPr lang="en-US"/>
              <a:t> </a:t>
            </a:r>
            <a:r>
              <a:rPr lang="en-US" err="1"/>
              <a:t>igiture</a:t>
            </a:r>
            <a:r>
              <a:rPr lang="en-US"/>
              <a:t>.]</a:t>
            </a:r>
          </a:p>
        </p:txBody>
      </p:sp>
      <p:sp>
        <p:nvSpPr>
          <p:cNvPr id="19" name="Text Placeholder 11">
            <a:extLst>
              <a:ext uri="{FF2B5EF4-FFF2-40B4-BE49-F238E27FC236}">
                <a16:creationId xmlns:a16="http://schemas.microsoft.com/office/drawing/2014/main" id="{43D67694-56E6-481B-AEFD-A3B5B968757D}"/>
              </a:ext>
            </a:extLst>
          </p:cNvPr>
          <p:cNvSpPr>
            <a:spLocks noGrp="1"/>
          </p:cNvSpPr>
          <p:nvPr>
            <p:ph type="body" sz="quarter" idx="20" hasCustomPrompt="1"/>
          </p:nvPr>
        </p:nvSpPr>
        <p:spPr>
          <a:xfrm>
            <a:off x="582163" y="2364450"/>
            <a:ext cx="2520000" cy="430887"/>
          </a:xfrm>
        </p:spPr>
        <p:txBody>
          <a:bodyPr/>
          <a:lstStyle>
            <a:lvl1pPr marL="0" indent="0">
              <a:buNone/>
              <a:defRPr sz="1400">
                <a:latin typeface="+mj-lt"/>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Your essential cyber </a:t>
            </a:r>
            <a:br>
              <a:rPr lang="en-US"/>
            </a:br>
            <a:r>
              <a:rPr lang="en-US"/>
              <a:t>security partner</a:t>
            </a:r>
          </a:p>
        </p:txBody>
      </p:sp>
      <p:sp>
        <p:nvSpPr>
          <p:cNvPr id="21" name="Text Placeholder 11">
            <a:extLst>
              <a:ext uri="{FF2B5EF4-FFF2-40B4-BE49-F238E27FC236}">
                <a16:creationId xmlns:a16="http://schemas.microsoft.com/office/drawing/2014/main" id="{4BCE5D97-DC1D-45B6-80B2-16A81D76D832}"/>
              </a:ext>
            </a:extLst>
          </p:cNvPr>
          <p:cNvSpPr>
            <a:spLocks noGrp="1"/>
          </p:cNvSpPr>
          <p:nvPr>
            <p:ph type="body" sz="quarter" idx="21" hasCustomPrompt="1"/>
          </p:nvPr>
        </p:nvSpPr>
        <p:spPr>
          <a:xfrm>
            <a:off x="3573332" y="2364450"/>
            <a:ext cx="2520000" cy="430887"/>
          </a:xfrm>
        </p:spPr>
        <p:txBody>
          <a:bodyPr/>
          <a:lstStyle>
            <a:lvl1pPr marL="0" indent="0">
              <a:buNone/>
              <a:defRPr sz="1400">
                <a:latin typeface="+mj-lt"/>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Proven </a:t>
            </a:r>
            <a:br>
              <a:rPr lang="en-US"/>
            </a:br>
            <a:r>
              <a:rPr lang="en-US"/>
              <a:t>security specialists</a:t>
            </a:r>
          </a:p>
        </p:txBody>
      </p:sp>
      <p:sp>
        <p:nvSpPr>
          <p:cNvPr id="3" name="Picture Placeholder 2">
            <a:extLst>
              <a:ext uri="{FF2B5EF4-FFF2-40B4-BE49-F238E27FC236}">
                <a16:creationId xmlns:a16="http://schemas.microsoft.com/office/drawing/2014/main" id="{930B8246-3BD8-4D6A-BBA8-290EA45D2821}"/>
              </a:ext>
            </a:extLst>
          </p:cNvPr>
          <p:cNvSpPr>
            <a:spLocks noGrp="1"/>
          </p:cNvSpPr>
          <p:nvPr>
            <p:ph type="pic" sz="quarter" idx="22"/>
          </p:nvPr>
        </p:nvSpPr>
        <p:spPr>
          <a:xfrm>
            <a:off x="6858000" y="1"/>
            <a:ext cx="5334000" cy="6857999"/>
          </a:xfrm>
          <a:blipFill>
            <a:blip r:embed="rId4"/>
            <a:srcRect/>
            <a:stretch>
              <a:fillRect l="-64285" r="-64285"/>
            </a:stretch>
          </a:blipFill>
        </p:spPr>
        <p:txBody>
          <a:bodyPr tIns="864000">
            <a:noAutofit/>
          </a:bodyPr>
          <a:lstStyle>
            <a:lvl1pPr marL="0" indent="0" algn="ctr">
              <a:spcBef>
                <a:spcPts val="0"/>
              </a:spcBef>
              <a:buNone/>
              <a:defRPr/>
            </a:lvl1pPr>
          </a:lstStyle>
          <a:p>
            <a:endParaRPr lang="en-US"/>
          </a:p>
        </p:txBody>
      </p:sp>
    </p:spTree>
    <p:extLst>
      <p:ext uri="{BB962C8B-B14F-4D97-AF65-F5344CB8AC3E}">
        <p14:creationId xmlns:p14="http://schemas.microsoft.com/office/powerpoint/2010/main" val="249770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840">
          <p15:clr>
            <a:srgbClr val="5ACBF0"/>
          </p15:clr>
        </p15:guide>
        <p15:guide id="5" orient="horz" pos="2160">
          <p15:clr>
            <a:srgbClr val="FBAE40"/>
          </p15:clr>
        </p15:guide>
        <p15:guide id="6" orient="horz" pos="2229">
          <p15:clr>
            <a:srgbClr val="5ACBF0"/>
          </p15:clr>
        </p15:guide>
        <p15:guide id="7" pos="3456">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Section Tech Scan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780E26-77D9-EDA1-6B0D-E498A450A3A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0" y="0"/>
            <a:ext cx="12192000" cy="6858000"/>
          </a:xfrm>
          <a:prstGeom prst="rect">
            <a:avLst/>
          </a:prstGeom>
        </p:spPr>
      </p:pic>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110657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Section Tech Scan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10B085-DDE7-88C6-CC2C-8FA66A131AD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0" y="0"/>
            <a:ext cx="12192000" cy="6855163"/>
          </a:xfrm>
          <a:prstGeom prst="rect">
            <a:avLst/>
          </a:prstGeom>
        </p:spPr>
      </p:pic>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155768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ection Tech Scan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7A2C0C-5A6D-7740-29B0-946ED0BE2F6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0" y="0"/>
            <a:ext cx="12186409" cy="6858000"/>
          </a:xfrm>
          <a:prstGeom prst="rect">
            <a:avLst/>
          </a:prstGeom>
        </p:spPr>
      </p:pic>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91793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Section Tech Scan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F2C24F-5B26-E853-33E8-371952F8F12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0" y="0"/>
            <a:ext cx="12192000" cy="6858000"/>
          </a:xfrm>
          <a:prstGeom prst="rect">
            <a:avLst/>
          </a:prstGeom>
        </p:spPr>
      </p:pic>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192351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Tech Scan 7">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34D503-F46F-BFA0-6453-FB10F5385FD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15917" y="1691"/>
            <a:ext cx="12192000" cy="6856309"/>
          </a:xfrm>
          <a:prstGeom prst="rect">
            <a:avLst/>
          </a:prstGeom>
        </p:spPr>
      </p:pic>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110312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ection Tech Scan 8">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189FDC-525A-CF23-3070-940BC162EE0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0" y="0"/>
            <a:ext cx="12192000" cy="6858000"/>
          </a:xfrm>
          <a:prstGeom prst="rect">
            <a:avLst/>
          </a:prstGeom>
        </p:spPr>
      </p:pic>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397735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Section Tech Scan 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370C3B-D4ED-F3F0-36A3-8D6A980CB41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1146" y="0"/>
            <a:ext cx="12189708" cy="6858000"/>
          </a:xfrm>
          <a:prstGeom prst="rect">
            <a:avLst/>
          </a:prstGeom>
        </p:spPr>
      </p:pic>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267886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Section Tech Scan 10">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A9DD60-6582-EC28-94B1-2DB255180C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ltGray">
          <a:xfrm>
            <a:off x="0" y="0"/>
            <a:ext cx="12182400" cy="6858000"/>
          </a:xfrm>
          <a:prstGeom prst="rect">
            <a:avLst/>
          </a:prstGeom>
        </p:spPr>
      </p:pic>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50612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ection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238462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Section Dark">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39769721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Half Photo 1">
    <p:bg>
      <p:bgPr>
        <a:solidFill>
          <a:srgbClr val="F4F3F5"/>
        </a:soli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3502A24C-F0AE-45EF-84FC-2E368A2F4D11}"/>
              </a:ext>
            </a:extLst>
          </p:cNvPr>
          <p:cNvPicPr>
            <a:picLocks noChangeAspect="1"/>
          </p:cNvPicPr>
          <p:nvPr userDrawn="1"/>
        </p:nvPicPr>
        <p:blipFill>
          <a:blip r:embed="rId2"/>
          <a:src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9" name="Graphic 8" descr="Microsoft Security">
            <a:extLst>
              <a:ext uri="{FF2B5EF4-FFF2-40B4-BE49-F238E27FC236}">
                <a16:creationId xmlns:a16="http://schemas.microsoft.com/office/drawing/2014/main" id="{BFC4886C-BC4B-4C1A-BF8E-D5B7F81E039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2388783" y="583123"/>
            <a:ext cx="2291715" cy="290498"/>
          </a:xfrm>
          <a:prstGeom prst="rect">
            <a:avLst/>
          </a:prstGeom>
        </p:spPr>
      </p:pic>
      <p:sp>
        <p:nvSpPr>
          <p:cNvPr id="15" name="Picture Placeholder 14">
            <a:extLst>
              <a:ext uri="{FF2B5EF4-FFF2-40B4-BE49-F238E27FC236}">
                <a16:creationId xmlns:a16="http://schemas.microsoft.com/office/drawing/2014/main" id="{5068F81B-FCCF-42BE-8FD4-D1ABCB6D8064}"/>
              </a:ext>
            </a:extLst>
          </p:cNvPr>
          <p:cNvSpPr>
            <a:spLocks noGrp="1"/>
          </p:cNvSpPr>
          <p:nvPr>
            <p:ph type="pic" sz="quarter" idx="16" hasCustomPrompt="1"/>
          </p:nvPr>
        </p:nvSpPr>
        <p:spPr>
          <a:xfrm>
            <a:off x="582164" y="583123"/>
            <a:ext cx="1422000" cy="288000"/>
          </a:xfrm>
        </p:spPr>
        <p:txBody>
          <a:bodyPr anchor="ctr">
            <a:noAutofit/>
          </a:bodyPr>
          <a:lstStyle>
            <a:lvl1pPr marL="0" indent="0" algn="ctr">
              <a:buNone/>
              <a:defRPr sz="1000">
                <a:solidFill>
                  <a:schemeClr val="tx1"/>
                </a:solidFill>
              </a:defRPr>
            </a:lvl1pPr>
          </a:lstStyle>
          <a:p>
            <a:r>
              <a:rPr lang="en-US"/>
              <a:t>Partner logo</a:t>
            </a:r>
          </a:p>
        </p:txBody>
      </p:sp>
      <p:cxnSp>
        <p:nvCxnSpPr>
          <p:cNvPr id="8" name="Straight Connector 7">
            <a:extLst>
              <a:ext uri="{FF2B5EF4-FFF2-40B4-BE49-F238E27FC236}">
                <a16:creationId xmlns:a16="http://schemas.microsoft.com/office/drawing/2014/main" id="{BC8BCAA3-7E69-4F4D-A003-FE0601BF9AD5}"/>
              </a:ext>
            </a:extLst>
          </p:cNvPr>
          <p:cNvCxnSpPr>
            <a:cxnSpLocks/>
          </p:cNvCxnSpPr>
          <p:nvPr userDrawn="1"/>
        </p:nvCxnSpPr>
        <p:spPr>
          <a:xfrm>
            <a:off x="2196474" y="583123"/>
            <a:ext cx="0" cy="288000"/>
          </a:xfrm>
          <a:prstGeom prst="line">
            <a:avLst/>
          </a:prstGeom>
          <a:ln w="9525">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B5347BE-FB11-4C59-9106-180A4081F64C}"/>
              </a:ext>
              <a:ext uri="{C183D7F6-B498-43B3-948B-1728B52AA6E4}">
                <adec:decorative xmlns:adec="http://schemas.microsoft.com/office/drawing/2017/decorative" val="1"/>
              </a:ext>
            </a:extLst>
          </p:cNvPr>
          <p:cNvCxnSpPr>
            <a:cxnSpLocks/>
          </p:cNvCxnSpPr>
          <p:nvPr userDrawn="1"/>
        </p:nvCxnSpPr>
        <p:spPr>
          <a:xfrm>
            <a:off x="3651857" y="5105194"/>
            <a:ext cx="0" cy="1436400"/>
          </a:xfrm>
          <a:prstGeom prst="line">
            <a:avLst/>
          </a:prstGeom>
          <a:ln w="12700">
            <a:solidFill>
              <a:srgbClr val="FEA38B"/>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 name="Picture Placeholder 34">
            <a:extLst>
              <a:ext uri="{FF2B5EF4-FFF2-40B4-BE49-F238E27FC236}">
                <a16:creationId xmlns:a16="http://schemas.microsoft.com/office/drawing/2014/main" id="{89F6B590-ADC5-4ADE-9C5B-FA4F4AB790D0}"/>
              </a:ext>
            </a:extLst>
          </p:cNvPr>
          <p:cNvSpPr>
            <a:spLocks noGrp="1"/>
          </p:cNvSpPr>
          <p:nvPr>
            <p:ph type="pic" sz="quarter" idx="15" hasCustomPrompt="1"/>
          </p:nvPr>
        </p:nvSpPr>
        <p:spPr>
          <a:xfrm>
            <a:off x="3796926" y="5105194"/>
            <a:ext cx="1543050" cy="1435981"/>
          </a:xfrm>
        </p:spPr>
        <p:txBody>
          <a:bodyPr/>
          <a:lstStyle>
            <a:lvl1pPr marL="0" indent="0" algn="ctr">
              <a:buNone/>
              <a:defRPr sz="900">
                <a:solidFill>
                  <a:schemeClr val="tx1"/>
                </a:solidFill>
              </a:defRPr>
            </a:lvl1pPr>
          </a:lstStyle>
          <a:p>
            <a:r>
              <a:rPr lang="en-US"/>
              <a:t>IMAGE</a:t>
            </a:r>
          </a:p>
          <a:p>
            <a:r>
              <a:rPr lang="en-US"/>
              <a:t>PLACEHOLDER</a:t>
            </a:r>
          </a:p>
        </p:txBody>
      </p:sp>
      <p:cxnSp>
        <p:nvCxnSpPr>
          <p:cNvPr id="20" name="Straight Connector 19">
            <a:extLst>
              <a:ext uri="{FF2B5EF4-FFF2-40B4-BE49-F238E27FC236}">
                <a16:creationId xmlns:a16="http://schemas.microsoft.com/office/drawing/2014/main" id="{6819B61A-3F94-4275-96C5-36D7BDD3E3E4}"/>
              </a:ext>
              <a:ext uri="{C183D7F6-B498-43B3-948B-1728B52AA6E4}">
                <adec:decorative xmlns:adec="http://schemas.microsoft.com/office/drawing/2017/decorative" val="1"/>
              </a:ext>
            </a:extLst>
          </p:cNvPr>
          <p:cNvCxnSpPr>
            <a:cxnSpLocks/>
          </p:cNvCxnSpPr>
          <p:nvPr userDrawn="1"/>
        </p:nvCxnSpPr>
        <p:spPr>
          <a:xfrm>
            <a:off x="5485045" y="5105194"/>
            <a:ext cx="0" cy="1436400"/>
          </a:xfrm>
          <a:prstGeom prst="line">
            <a:avLst/>
          </a:prstGeom>
          <a:ln w="12700">
            <a:solidFill>
              <a:srgbClr val="FEA38B"/>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CD9ECE69-87DD-4F6B-AA52-57856FA5D82F}"/>
              </a:ext>
            </a:extLst>
          </p:cNvPr>
          <p:cNvSpPr>
            <a:spLocks noGrp="1"/>
          </p:cNvSpPr>
          <p:nvPr>
            <p:ph type="body" sz="quarter" idx="18" hasCustomPrompt="1"/>
          </p:nvPr>
        </p:nvSpPr>
        <p:spPr>
          <a:xfrm>
            <a:off x="582163" y="5103866"/>
            <a:ext cx="2924625" cy="590931"/>
          </a:xfrm>
        </p:spPr>
        <p:txBody>
          <a:bodyPr rIns="72000"/>
          <a:lstStyle>
            <a:lvl1pPr marL="0" indent="0">
              <a:buNone/>
              <a:defRPr sz="1200" baseline="0">
                <a:latin typeface="+mj-lt"/>
              </a:defRPr>
            </a:lvl1pPr>
            <a:lvl2pPr marL="228600" indent="0">
              <a:buNone/>
              <a:defRPr sz="1200"/>
            </a:lvl2pPr>
            <a:lvl3pPr marL="457200" indent="0">
              <a:buNone/>
              <a:defRPr sz="1200"/>
            </a:lvl3pPr>
            <a:lvl4pPr marL="661988" indent="0">
              <a:buNone/>
              <a:defRPr sz="1200"/>
            </a:lvl4pPr>
            <a:lvl5pPr marL="855663" indent="0">
              <a:buNone/>
              <a:defRPr sz="1200"/>
            </a:lvl5pPr>
          </a:lstStyle>
          <a:p>
            <a:pPr lvl="0"/>
            <a:r>
              <a:rPr lang="en-US"/>
              <a:t>About [Partner]</a:t>
            </a:r>
          </a:p>
          <a:p>
            <a:pPr lvl="0"/>
            <a:r>
              <a:rPr lang="en-US"/>
              <a:t>[Flexible partner content space – templated but open ended]</a:t>
            </a:r>
          </a:p>
        </p:txBody>
      </p:sp>
      <p:sp>
        <p:nvSpPr>
          <p:cNvPr id="38" name="Text Placeholder 6">
            <a:extLst>
              <a:ext uri="{FF2B5EF4-FFF2-40B4-BE49-F238E27FC236}">
                <a16:creationId xmlns:a16="http://schemas.microsoft.com/office/drawing/2014/main" id="{AB1F5C50-B197-40A3-80CC-9635B8094D88}"/>
              </a:ext>
            </a:extLst>
          </p:cNvPr>
          <p:cNvSpPr>
            <a:spLocks noGrp="1"/>
          </p:cNvSpPr>
          <p:nvPr>
            <p:ph type="body" sz="quarter" idx="19" hasCustomPrompt="1"/>
          </p:nvPr>
        </p:nvSpPr>
        <p:spPr>
          <a:xfrm>
            <a:off x="582163" y="5766334"/>
            <a:ext cx="2924625" cy="369332"/>
          </a:xfrm>
        </p:spPr>
        <p:txBody>
          <a:bodyPr rIns="72000"/>
          <a:lstStyle>
            <a:lvl1pPr marL="0" indent="0">
              <a:buNone/>
              <a:defRPr sz="1200"/>
            </a:lvl1pPr>
            <a:lvl2pPr marL="228600" indent="0">
              <a:buNone/>
              <a:defRPr sz="1200"/>
            </a:lvl2pPr>
            <a:lvl3pPr marL="457200" indent="0">
              <a:buNone/>
              <a:defRPr sz="1200"/>
            </a:lvl3pPr>
            <a:lvl4pPr marL="661988" indent="0">
              <a:buNone/>
              <a:defRPr sz="1200"/>
            </a:lvl4pPr>
            <a:lvl5pPr marL="855663" indent="0">
              <a:buNone/>
              <a:defRPr sz="12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endParaRPr lang="en-US"/>
          </a:p>
        </p:txBody>
      </p:sp>
      <p:sp>
        <p:nvSpPr>
          <p:cNvPr id="39" name="Text Placeholder 6">
            <a:extLst>
              <a:ext uri="{FF2B5EF4-FFF2-40B4-BE49-F238E27FC236}">
                <a16:creationId xmlns:a16="http://schemas.microsoft.com/office/drawing/2014/main" id="{36D03009-1BAF-4F93-A0AC-72099CF8A1A5}"/>
              </a:ext>
            </a:extLst>
          </p:cNvPr>
          <p:cNvSpPr>
            <a:spLocks noGrp="1"/>
          </p:cNvSpPr>
          <p:nvPr>
            <p:ph type="body" sz="quarter" idx="20" hasCustomPrompt="1"/>
          </p:nvPr>
        </p:nvSpPr>
        <p:spPr>
          <a:xfrm>
            <a:off x="5630114" y="5103866"/>
            <a:ext cx="2924625" cy="849463"/>
          </a:xfrm>
        </p:spPr>
        <p:txBody>
          <a:bodyPr rIns="72000"/>
          <a:lstStyle>
            <a:lvl1pPr marL="0" indent="0">
              <a:buNone/>
              <a:defRPr sz="1200" baseline="0">
                <a:latin typeface="+mj-lt"/>
              </a:defRPr>
            </a:lvl1pPr>
            <a:lvl2pPr marL="228600" indent="0">
              <a:buNone/>
              <a:defRPr sz="1200"/>
            </a:lvl2pPr>
            <a:lvl3pPr marL="457200" indent="0">
              <a:buNone/>
              <a:defRPr sz="1200"/>
            </a:lvl3pPr>
            <a:lvl4pPr marL="661988" indent="0">
              <a:buNone/>
              <a:defRPr sz="1200"/>
            </a:lvl4pPr>
            <a:lvl5pPr marL="855663" indent="0">
              <a:buNone/>
              <a:defRPr sz="1200"/>
            </a:lvl5pPr>
          </a:lstStyle>
          <a:p>
            <a:pPr defTabSz="822813">
              <a:defRPr/>
            </a:pPr>
            <a:r>
              <a:rPr lang="en-US" sz="1200" spc="-18">
                <a:solidFill>
                  <a:prstClr val="black"/>
                </a:solidFill>
                <a:latin typeface="Segoe UI Semibold"/>
                <a:cs typeface="Segoe UI Semibold"/>
              </a:rPr>
              <a:t>[Presenter Name]</a:t>
            </a:r>
            <a:endParaRPr lang="en-US" sz="1200">
              <a:solidFill>
                <a:prstClr val="black"/>
              </a:solidFill>
            </a:endParaRPr>
          </a:p>
          <a:p>
            <a:pPr defTabSz="822813">
              <a:defRPr/>
            </a:pPr>
            <a:r>
              <a:rPr lang="en-US" sz="1200" spc="-18">
                <a:solidFill>
                  <a:prstClr val="black"/>
                </a:solidFill>
                <a:latin typeface="Segoe UI Semibold"/>
                <a:cs typeface="Segoe UI Semibold"/>
              </a:rPr>
              <a:t>[Presenter Title]</a:t>
            </a:r>
          </a:p>
          <a:p>
            <a:pPr defTabSz="822813">
              <a:defRPr/>
            </a:pPr>
            <a:r>
              <a:rPr lang="en-US" sz="1200" spc="-18">
                <a:solidFill>
                  <a:prstClr val="black"/>
                </a:solidFill>
                <a:latin typeface="Segoe UI Semibold"/>
                <a:cs typeface="Segoe UI Semibold"/>
              </a:rPr>
              <a:t>[Phone]</a:t>
            </a:r>
          </a:p>
          <a:p>
            <a:pPr defTabSz="822813">
              <a:defRPr/>
            </a:pPr>
            <a:r>
              <a:rPr lang="en-US" sz="1200" spc="-18">
                <a:solidFill>
                  <a:prstClr val="black"/>
                </a:solidFill>
                <a:latin typeface="Segoe UI Semibold"/>
                <a:cs typeface="Segoe UI Semibold"/>
              </a:rPr>
              <a:t>[Email]</a:t>
            </a:r>
          </a:p>
        </p:txBody>
      </p:sp>
      <p:sp>
        <p:nvSpPr>
          <p:cNvPr id="40" name="Text Placeholder 6">
            <a:extLst>
              <a:ext uri="{FF2B5EF4-FFF2-40B4-BE49-F238E27FC236}">
                <a16:creationId xmlns:a16="http://schemas.microsoft.com/office/drawing/2014/main" id="{2027E431-165A-4D19-990A-46967C09E121}"/>
              </a:ext>
            </a:extLst>
          </p:cNvPr>
          <p:cNvSpPr>
            <a:spLocks noGrp="1"/>
          </p:cNvSpPr>
          <p:nvPr>
            <p:ph type="body" sz="quarter" idx="21" hasCustomPrompt="1"/>
          </p:nvPr>
        </p:nvSpPr>
        <p:spPr>
          <a:xfrm>
            <a:off x="5630116" y="6022537"/>
            <a:ext cx="2924625" cy="553998"/>
          </a:xfrm>
        </p:spPr>
        <p:txBody>
          <a:bodyPr rIns="72000"/>
          <a:lstStyle>
            <a:lvl1pPr marL="0" indent="0">
              <a:buNone/>
              <a:defRPr sz="1200"/>
            </a:lvl1pPr>
            <a:lvl2pPr marL="228600" indent="0">
              <a:buNone/>
              <a:defRPr sz="1200"/>
            </a:lvl2pPr>
            <a:lvl3pPr marL="457200" indent="0">
              <a:buNone/>
              <a:defRPr sz="1200"/>
            </a:lvl3pPr>
            <a:lvl4pPr marL="661988" indent="0">
              <a:buNone/>
              <a:defRPr sz="1200"/>
            </a:lvl4pPr>
            <a:lvl5pPr marL="855663" indent="0">
              <a:buNone/>
              <a:defRPr sz="1200"/>
            </a:lvl5pPr>
          </a:lstStyle>
          <a:p>
            <a:pPr lvl="0"/>
            <a:r>
              <a:rPr lang="en-US"/>
              <a:t>[Potentially room for two speakers? Flexible partner content space – templated but open ended]</a:t>
            </a:r>
          </a:p>
        </p:txBody>
      </p:sp>
      <p:sp>
        <p:nvSpPr>
          <p:cNvPr id="41" name="Text Placeholder 30">
            <a:extLst>
              <a:ext uri="{FF2B5EF4-FFF2-40B4-BE49-F238E27FC236}">
                <a16:creationId xmlns:a16="http://schemas.microsoft.com/office/drawing/2014/main" id="{345AB716-5106-4C4B-9596-B00095A58AED}"/>
              </a:ext>
            </a:extLst>
          </p:cNvPr>
          <p:cNvSpPr>
            <a:spLocks noGrp="1"/>
          </p:cNvSpPr>
          <p:nvPr>
            <p:ph type="body" sz="quarter" idx="22" hasCustomPrompt="1"/>
          </p:nvPr>
        </p:nvSpPr>
        <p:spPr>
          <a:xfrm>
            <a:off x="9144852" y="5103866"/>
            <a:ext cx="2461446" cy="184666"/>
          </a:xfrm>
        </p:spPr>
        <p:txBody>
          <a:bodyPr wrap="square">
            <a:spAutoFit/>
          </a:bodyPr>
          <a:lstStyle>
            <a:lvl1pPr marL="0" indent="0">
              <a:buNone/>
              <a:defRPr sz="1200" baseline="0">
                <a:solidFill>
                  <a:schemeClr val="tx1"/>
                </a:solidFill>
                <a:latin typeface="+mj-lt"/>
              </a:defRPr>
            </a:lvl1pPr>
            <a:lvl2pPr marL="121030" indent="0">
              <a:buNone/>
              <a:defRPr sz="900">
                <a:latin typeface="+mn-lt"/>
              </a:defRPr>
            </a:lvl2pPr>
            <a:lvl3pPr marL="242060" indent="0">
              <a:buNone/>
              <a:defRPr sz="900">
                <a:latin typeface="+mn-lt"/>
              </a:defRPr>
            </a:lvl3pPr>
            <a:lvl4pPr marL="350484" indent="0">
              <a:buNone/>
              <a:defRPr sz="900">
                <a:latin typeface="+mn-lt"/>
              </a:defRPr>
            </a:lvl4pPr>
            <a:lvl5pPr marL="453022" indent="0">
              <a:buNone/>
              <a:defRPr sz="900">
                <a:latin typeface="+mn-lt"/>
              </a:defRPr>
            </a:lvl5pPr>
          </a:lstStyle>
          <a:p>
            <a:pPr lvl="0"/>
            <a:r>
              <a:rPr lang="en-US"/>
              <a:t>[Partner CTA]</a:t>
            </a:r>
          </a:p>
        </p:txBody>
      </p:sp>
      <p:sp>
        <p:nvSpPr>
          <p:cNvPr id="42" name="Text Placeholder 47">
            <a:extLst>
              <a:ext uri="{FF2B5EF4-FFF2-40B4-BE49-F238E27FC236}">
                <a16:creationId xmlns:a16="http://schemas.microsoft.com/office/drawing/2014/main" id="{3460170F-EAD0-4AF2-BDD1-E75A4AE2257B}"/>
              </a:ext>
            </a:extLst>
          </p:cNvPr>
          <p:cNvSpPr>
            <a:spLocks noGrp="1"/>
          </p:cNvSpPr>
          <p:nvPr>
            <p:ph type="body" sz="quarter" idx="23" hasCustomPrompt="1"/>
          </p:nvPr>
        </p:nvSpPr>
        <p:spPr>
          <a:xfrm>
            <a:off x="9144607" y="5436264"/>
            <a:ext cx="2462171" cy="812530"/>
          </a:xfrm>
        </p:spPr>
        <p:txBody>
          <a:bodyPr/>
          <a:lstStyle>
            <a:lvl1pPr marL="0" indent="0">
              <a:buNone/>
              <a:defRPr sz="1200" baseline="0">
                <a:solidFill>
                  <a:schemeClr val="tx1"/>
                </a:solidFill>
                <a:latin typeface="+mn-lt"/>
              </a:defRPr>
            </a:lvl1pPr>
            <a:lvl2pPr marL="121030" indent="0">
              <a:buNone/>
              <a:defRPr sz="900">
                <a:latin typeface="+mn-lt"/>
              </a:defRPr>
            </a:lvl2pPr>
            <a:lvl3pPr marL="242060" indent="0">
              <a:buNone/>
              <a:defRPr sz="900">
                <a:latin typeface="+mn-lt"/>
              </a:defRPr>
            </a:lvl3pPr>
            <a:lvl4pPr marL="350484" indent="0">
              <a:buNone/>
              <a:defRPr sz="900">
                <a:latin typeface="+mn-lt"/>
              </a:defRPr>
            </a:lvl4pPr>
            <a:lvl5pPr marL="453022" indent="0">
              <a:buNone/>
              <a:defRPr sz="900">
                <a:latin typeface="+mn-lt"/>
              </a:defRPr>
            </a:lvl5pPr>
          </a:lstStyle>
          <a:p>
            <a:pPr lvl="0"/>
            <a:r>
              <a:rPr lang="en-US"/>
              <a:t>Learn more about our services &gt;</a:t>
            </a:r>
          </a:p>
          <a:p>
            <a:pPr lvl="0"/>
            <a:r>
              <a:rPr lang="en-US"/>
              <a:t>[Link to partner website]</a:t>
            </a:r>
          </a:p>
          <a:p>
            <a:pPr lvl="0"/>
            <a:r>
              <a:rPr lang="en-US"/>
              <a:t>[Contact details]</a:t>
            </a:r>
          </a:p>
        </p:txBody>
      </p:sp>
      <p:grpSp>
        <p:nvGrpSpPr>
          <p:cNvPr id="2" name="Group 1">
            <a:extLst>
              <a:ext uri="{FF2B5EF4-FFF2-40B4-BE49-F238E27FC236}">
                <a16:creationId xmlns:a16="http://schemas.microsoft.com/office/drawing/2014/main" id="{00367B6D-9A26-4D31-A356-7FBBDF73BEA0}"/>
              </a:ext>
            </a:extLst>
          </p:cNvPr>
          <p:cNvGrpSpPr/>
          <p:nvPr userDrawn="1"/>
        </p:nvGrpSpPr>
        <p:grpSpPr>
          <a:xfrm>
            <a:off x="8844880" y="5070199"/>
            <a:ext cx="252000" cy="252000"/>
            <a:chOff x="8844880" y="5070199"/>
            <a:chExt cx="252000" cy="252000"/>
          </a:xfrm>
        </p:grpSpPr>
        <p:sp>
          <p:nvSpPr>
            <p:cNvPr id="44" name="Freeform: Shape 43">
              <a:extLst>
                <a:ext uri="{FF2B5EF4-FFF2-40B4-BE49-F238E27FC236}">
                  <a16:creationId xmlns:a16="http://schemas.microsoft.com/office/drawing/2014/main" id="{6D7292C7-5839-4827-8FF0-1CEE40FA9915}"/>
                </a:ext>
              </a:extLst>
            </p:cNvPr>
            <p:cNvSpPr/>
            <p:nvPr/>
          </p:nvSpPr>
          <p:spPr>
            <a:xfrm rot="5400000">
              <a:off x="8844880" y="507019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FEA38B"/>
            </a:solidFill>
            <a:ln w="391" cap="flat">
              <a:noFill/>
              <a:prstDash val="solid"/>
              <a:miter/>
            </a:ln>
          </p:spPr>
          <p:txBody>
            <a:bodyPr rtlCol="0" anchor="ctr"/>
            <a:lstStyle/>
            <a:p>
              <a:endParaRPr lang="en-US"/>
            </a:p>
          </p:txBody>
        </p:sp>
        <p:grpSp>
          <p:nvGrpSpPr>
            <p:cNvPr id="45" name="Graphic 32">
              <a:extLst>
                <a:ext uri="{FF2B5EF4-FFF2-40B4-BE49-F238E27FC236}">
                  <a16:creationId xmlns:a16="http://schemas.microsoft.com/office/drawing/2014/main" id="{9193E6C5-2701-4F09-B1FD-2C857E192D51}"/>
                </a:ext>
              </a:extLst>
            </p:cNvPr>
            <p:cNvGrpSpPr/>
            <p:nvPr/>
          </p:nvGrpSpPr>
          <p:grpSpPr>
            <a:xfrm rot="5400000">
              <a:off x="8914870" y="5143953"/>
              <a:ext cx="112024" cy="104488"/>
              <a:chOff x="2996146" y="4819536"/>
              <a:chExt cx="56012" cy="52244"/>
            </a:xfrm>
          </p:grpSpPr>
          <p:sp>
            <p:nvSpPr>
              <p:cNvPr id="46" name="Freeform: Shape 45">
                <a:extLst>
                  <a:ext uri="{FF2B5EF4-FFF2-40B4-BE49-F238E27FC236}">
                    <a16:creationId xmlns:a16="http://schemas.microsoft.com/office/drawing/2014/main" id="{FDFC6914-5CBC-4D36-9571-71AF98D8A352}"/>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chemeClr val="tx1"/>
                </a:solidFill>
                <a:prstDash val="solid"/>
                <a:round/>
              </a:ln>
            </p:spPr>
            <p:txBody>
              <a:bodyPr rtlCol="0" anchor="ctr"/>
              <a:lstStyle/>
              <a:p>
                <a:endParaRPr lang="en-US"/>
              </a:p>
            </p:txBody>
          </p:sp>
          <p:sp>
            <p:nvSpPr>
              <p:cNvPr id="47" name="Freeform: Shape 46">
                <a:extLst>
                  <a:ext uri="{FF2B5EF4-FFF2-40B4-BE49-F238E27FC236}">
                    <a16:creationId xmlns:a16="http://schemas.microsoft.com/office/drawing/2014/main" id="{157E1573-CB46-4E37-AFA9-052D541D69D4}"/>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chemeClr val="tx1"/>
                </a:solidFill>
                <a:prstDash val="solid"/>
                <a:round/>
              </a:ln>
            </p:spPr>
            <p:txBody>
              <a:bodyPr rtlCol="0" anchor="ctr"/>
              <a:lstStyle/>
              <a:p>
                <a:endParaRPr lang="en-US"/>
              </a:p>
            </p:txBody>
          </p:sp>
          <p:sp>
            <p:nvSpPr>
              <p:cNvPr id="48" name="Freeform: Shape 47">
                <a:extLst>
                  <a:ext uri="{FF2B5EF4-FFF2-40B4-BE49-F238E27FC236}">
                    <a16:creationId xmlns:a16="http://schemas.microsoft.com/office/drawing/2014/main" id="{A277420A-B0EB-4D88-969F-1FB81BDED28A}"/>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chemeClr val="tx1"/>
                </a:solidFill>
                <a:prstDash val="solid"/>
                <a:round/>
              </a:ln>
            </p:spPr>
            <p:txBody>
              <a:bodyPr rtlCol="0" anchor="ctr"/>
              <a:lstStyle/>
              <a:p>
                <a:endParaRPr lang="en-US"/>
              </a:p>
            </p:txBody>
          </p:sp>
        </p:grpSp>
      </p:grpSp>
      <p:cxnSp>
        <p:nvCxnSpPr>
          <p:cNvPr id="50" name="Straight Connector 49">
            <a:extLst>
              <a:ext uri="{FF2B5EF4-FFF2-40B4-BE49-F238E27FC236}">
                <a16:creationId xmlns:a16="http://schemas.microsoft.com/office/drawing/2014/main" id="{18A8097A-3DBB-4F2A-9600-5F637D9C8311}"/>
              </a:ext>
              <a:ext uri="{C183D7F6-B498-43B3-948B-1728B52AA6E4}">
                <adec:decorative xmlns:adec="http://schemas.microsoft.com/office/drawing/2017/decorative" val="1"/>
              </a:ext>
            </a:extLst>
          </p:cNvPr>
          <p:cNvCxnSpPr>
            <a:cxnSpLocks/>
          </p:cNvCxnSpPr>
          <p:nvPr userDrawn="1"/>
        </p:nvCxnSpPr>
        <p:spPr>
          <a:xfrm>
            <a:off x="8699808" y="5105194"/>
            <a:ext cx="0" cy="1436400"/>
          </a:xfrm>
          <a:prstGeom prst="line">
            <a:avLst/>
          </a:prstGeom>
          <a:ln w="12700">
            <a:solidFill>
              <a:srgbClr val="FEA38B"/>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1" name="Title 1">
            <a:extLst>
              <a:ext uri="{FF2B5EF4-FFF2-40B4-BE49-F238E27FC236}">
                <a16:creationId xmlns:a16="http://schemas.microsoft.com/office/drawing/2014/main" id="{B6E60B6C-E1E9-4695-872B-F226C5144C03}"/>
              </a:ext>
            </a:extLst>
          </p:cNvPr>
          <p:cNvSpPr>
            <a:spLocks noGrp="1"/>
          </p:cNvSpPr>
          <p:nvPr userDrawn="1">
            <p:ph type="title" hasCustomPrompt="1"/>
          </p:nvPr>
        </p:nvSpPr>
        <p:spPr>
          <a:xfrm>
            <a:off x="588263" y="2917984"/>
            <a:ext cx="4898137" cy="615553"/>
          </a:xfrm>
        </p:spPr>
        <p:txBody>
          <a:bodyPr wrap="square" anchor="b" anchorCtr="0">
            <a:spAutoFit/>
          </a:bodyPr>
          <a:lstStyle>
            <a:lvl1pPr>
              <a:defRPr sz="4000">
                <a:solidFill>
                  <a:schemeClr val="tx1"/>
                </a:solidFill>
              </a:defRPr>
            </a:lvl1pPr>
          </a:lstStyle>
          <a:p>
            <a:r>
              <a:rPr lang="en-US"/>
              <a:t>Thank you</a:t>
            </a:r>
          </a:p>
        </p:txBody>
      </p:sp>
      <p:sp>
        <p:nvSpPr>
          <p:cNvPr id="52" name="Text Placeholder 4">
            <a:extLst>
              <a:ext uri="{FF2B5EF4-FFF2-40B4-BE49-F238E27FC236}">
                <a16:creationId xmlns:a16="http://schemas.microsoft.com/office/drawing/2014/main" id="{ECD0111B-10E5-4932-BCC9-4AA626B09B32}"/>
              </a:ext>
            </a:extLst>
          </p:cNvPr>
          <p:cNvSpPr>
            <a:spLocks noGrp="1"/>
          </p:cNvSpPr>
          <p:nvPr userDrawn="1">
            <p:ph type="body" sz="quarter" idx="12" hasCustomPrompt="1"/>
          </p:nvPr>
        </p:nvSpPr>
        <p:spPr>
          <a:xfrm>
            <a:off x="582041" y="4431432"/>
            <a:ext cx="5941307" cy="369332"/>
          </a:xfrm>
          <a:noFill/>
        </p:spPr>
        <p:txBody>
          <a:bodyPr wrap="square" lIns="0" tIns="0" rIns="0" bIns="0">
            <a:spAutoFit/>
          </a:bodyPr>
          <a:lstStyle>
            <a:lvl1pPr marL="0" indent="0">
              <a:spcBef>
                <a:spcPts val="0"/>
              </a:spcBef>
              <a:buNone/>
              <a:defRPr sz="2400" spc="0" baseline="0">
                <a:solidFill>
                  <a:schemeClr val="tx1"/>
                </a:solidFill>
                <a:latin typeface="+mj-lt"/>
                <a:cs typeface="Segoe Sans Display" pitchFamily="2" charset="0"/>
              </a:defRPr>
            </a:lvl1pPr>
          </a:lstStyle>
          <a:p>
            <a:pPr lvl="0"/>
            <a:r>
              <a:rPr lang="en-US"/>
              <a:t>Together, let’s supercharge your security</a:t>
            </a:r>
          </a:p>
        </p:txBody>
      </p:sp>
    </p:spTree>
    <p:extLst>
      <p:ext uri="{BB962C8B-B14F-4D97-AF65-F5344CB8AC3E}">
        <p14:creationId xmlns:p14="http://schemas.microsoft.com/office/powerpoint/2010/main" val="295470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840">
          <p15:clr>
            <a:srgbClr val="5ACBF0"/>
          </p15:clr>
        </p15:guide>
        <p15:guide id="5" orient="horz" pos="2160">
          <p15:clr>
            <a:srgbClr val="FBAE40"/>
          </p15:clr>
        </p15:guide>
        <p15:guide id="6" orient="horz" pos="2229">
          <p15:clr>
            <a:srgbClr val="5ACBF0"/>
          </p15:clr>
        </p15:guide>
        <p15:guide id="7" pos="3456">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048A-4F0D-B875-375B-E7827CA8606D}"/>
              </a:ext>
            </a:extLst>
          </p:cNvPr>
          <p:cNvSpPr>
            <a:spLocks noGrp="1"/>
          </p:cNvSpPr>
          <p:nvPr>
            <p:ph type="title" hasCustomPrompt="1"/>
          </p:nvPr>
        </p:nvSpPr>
        <p:spPr>
          <a:xfrm>
            <a:off x="588263" y="-824268"/>
            <a:ext cx="11018520" cy="553998"/>
          </a:xfrm>
        </p:spPr>
        <p:txBody>
          <a:bodyPr anchor="b"/>
          <a:lstStyle>
            <a:lvl1pPr>
              <a:defRPr>
                <a:solidFill>
                  <a:srgbClr val="B1B3B3"/>
                </a:solidFill>
              </a:defRPr>
            </a:lvl1pPr>
          </a:lstStyle>
          <a:p>
            <a:r>
              <a:rPr lang="en-US"/>
              <a:t>Title</a:t>
            </a:r>
          </a:p>
        </p:txBody>
      </p:sp>
    </p:spTree>
    <p:extLst>
      <p:ext uri="{BB962C8B-B14F-4D97-AF65-F5344CB8AC3E}">
        <p14:creationId xmlns:p14="http://schemas.microsoft.com/office/powerpoint/2010/main" val="8685359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9675-1EDC-10A9-79BB-CA60778FC665}"/>
              </a:ext>
            </a:extLst>
          </p:cNvPr>
          <p:cNvSpPr>
            <a:spLocks noGrp="1"/>
          </p:cNvSpPr>
          <p:nvPr>
            <p:ph type="title" hasCustomPrompt="1"/>
          </p:nvPr>
        </p:nvSpPr>
        <p:spPr>
          <a:xfrm>
            <a:off x="588263" y="-824268"/>
            <a:ext cx="11018520" cy="553998"/>
          </a:xfrm>
        </p:spPr>
        <p:txBody>
          <a:bodyPr anchor="b"/>
          <a:lstStyle>
            <a:lvl1pPr>
              <a:defRPr>
                <a:solidFill>
                  <a:srgbClr val="B1B3B3"/>
                </a:solidFill>
              </a:defRPr>
            </a:lvl1pPr>
          </a:lstStyle>
          <a:p>
            <a:r>
              <a:rPr lang="en-US"/>
              <a:t>Title</a:t>
            </a:r>
          </a:p>
        </p:txBody>
      </p:sp>
    </p:spTree>
    <p:extLst>
      <p:ext uri="{BB962C8B-B14F-4D97-AF65-F5344CB8AC3E}">
        <p14:creationId xmlns:p14="http://schemas.microsoft.com/office/powerpoint/2010/main" val="164526021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Notes Slide">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mj-lt"/>
                <a:ea typeface="Segoe Sans Display" pitchFamily="2" charset="0"/>
                <a:cs typeface="Segoe Sans Display" pitchFamily="2"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Sans Display" pitchFamily="2" charset="0"/>
                <a:ea typeface="Segoe Sans Display" pitchFamily="2" charset="0"/>
                <a:cs typeface="Segoe Sans Display" pitchFamily="2" charset="0"/>
              </a:defRPr>
            </a:lvl1pPr>
          </a:lstStyle>
          <a:p>
            <a:pPr lvl="0"/>
            <a:r>
              <a:rPr lang="en-US"/>
              <a:t>Next:</a:t>
            </a:r>
          </a:p>
        </p:txBody>
      </p:sp>
    </p:spTree>
    <p:extLst>
      <p:ext uri="{BB962C8B-B14F-4D97-AF65-F5344CB8AC3E}">
        <p14:creationId xmlns:p14="http://schemas.microsoft.com/office/powerpoint/2010/main" val="406547413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Sans Display" pitchFamily="2" charset="0"/>
              </a:rPr>
              <a:t>© Copyright Microsoft Corporation. All rights reserved. </a:t>
            </a:r>
          </a:p>
        </p:txBody>
      </p:sp>
      <p:pic>
        <p:nvPicPr>
          <p:cNvPr id="4" name="Picture 3" descr="Microsoft Security">
            <a:extLst>
              <a:ext uri="{FF2B5EF4-FFF2-40B4-BE49-F238E27FC236}">
                <a16:creationId xmlns:a16="http://schemas.microsoft.com/office/drawing/2014/main" id="{4AF1DC5D-9E4C-61B6-29E6-3134DF76ECE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black">
          <a:xfrm>
            <a:off x="289702" y="296820"/>
            <a:ext cx="2876596" cy="868680"/>
          </a:xfrm>
          <a:prstGeom prst="rect">
            <a:avLst/>
          </a:prstGeom>
        </p:spPr>
      </p:pic>
      <p:sp>
        <p:nvSpPr>
          <p:cNvPr id="3" name="Title 1">
            <a:extLst>
              <a:ext uri="{FF2B5EF4-FFF2-40B4-BE49-F238E27FC236}">
                <a16:creationId xmlns:a16="http://schemas.microsoft.com/office/drawing/2014/main" id="{89FF0FC9-6B16-7B48-F8A5-349518F8D93B}"/>
              </a:ext>
              <a:ext uri="{C183D7F6-B498-43B3-948B-1728B52AA6E4}">
                <adec:decorative xmlns:adec="http://schemas.microsoft.com/office/drawing/2017/decorative" val="0"/>
              </a:ext>
            </a:extLst>
          </p:cNvPr>
          <p:cNvSpPr>
            <a:spLocks noGrp="1"/>
          </p:cNvSpPr>
          <p:nvPr>
            <p:ph type="title" hasCustomPrompt="1"/>
          </p:nvPr>
        </p:nvSpPr>
        <p:spPr>
          <a:xfrm>
            <a:off x="588263" y="-824268"/>
            <a:ext cx="11018520" cy="553998"/>
          </a:xfrm>
        </p:spPr>
        <p:txBody>
          <a:bodyPr anchor="b"/>
          <a:lstStyle>
            <a:lvl1pPr>
              <a:defRPr>
                <a:solidFill>
                  <a:srgbClr val="B1B3B3"/>
                </a:solidFill>
              </a:defRPr>
            </a:lvl1pPr>
          </a:lstStyle>
          <a:p>
            <a:r>
              <a:rPr lang="en-US"/>
              <a:t>Closing</a:t>
            </a:r>
          </a:p>
        </p:txBody>
      </p:sp>
    </p:spTree>
    <p:extLst>
      <p:ext uri="{BB962C8B-B14F-4D97-AF65-F5344CB8AC3E}">
        <p14:creationId xmlns:p14="http://schemas.microsoft.com/office/powerpoint/2010/main" val="3594519733"/>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image" Target="../media/image1.png"/><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Sans Display" pitchFamily="2"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Sans Display" pitchFamily="2"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5">
            <a:extLst>
              <a:ext uri="{96DAC541-7B7A-43D3-8B79-37D633B846F1}">
                <asvg:svgBlip xmlns:asvg="http://schemas.microsoft.com/office/drawing/2016/SVG/main" r:embed="rId96"/>
              </a:ext>
            </a:extLst>
          </a:blip>
          <a:srcRect/>
          <a:stretch/>
        </p:blipFill>
        <p:spPr>
          <a:xfrm rot="5400000">
            <a:off x="9509919" y="2743200"/>
            <a:ext cx="6858000" cy="1371600"/>
          </a:xfrm>
          <a:prstGeom prst="rect">
            <a:avLst/>
          </a:prstGeom>
        </p:spPr>
      </p:pic>
      <p:sp>
        <p:nvSpPr>
          <p:cNvPr id="69" name="Rectangle 68">
            <a:extLst>
              <a:ext uri="{FF2B5EF4-FFF2-40B4-BE49-F238E27FC236}">
                <a16:creationId xmlns:a16="http://schemas.microsoft.com/office/drawing/2014/main" id="{B821A9A4-D523-4F06-9BF7-43767B047BCE}"/>
              </a:ext>
            </a:extLst>
          </p:cNvPr>
          <p:cNvSpPr/>
          <p:nvPr userDrawn="1"/>
        </p:nvSpPr>
        <p:spPr bwMode="auto">
          <a:xfrm>
            <a:off x="13792200" y="1983758"/>
            <a:ext cx="1041400" cy="906724"/>
          </a:xfrm>
          <a:prstGeom prst="rect">
            <a:avLst/>
          </a:prstGeom>
          <a:solidFill>
            <a:srgbClr val="8DC8E8">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700" b="0" baseline="0">
                <a:solidFill>
                  <a:schemeClr val="tx1"/>
                </a:solidFill>
                <a:latin typeface="+mj-lt"/>
                <a:ea typeface="Segoe UI" pitchFamily="34" charset="0"/>
                <a:cs typeface="Segoe UI" pitchFamily="34" charset="0"/>
              </a:rPr>
              <a:t>E5</a:t>
            </a:r>
          </a:p>
          <a:p>
            <a:pPr marL="0" marR="0" lvl="0" indent="0" algn="ctr" defTabSz="932472" rtl="0" eaLnBrk="1" fontAlgn="base" latinLnBrk="0" hangingPunct="1">
              <a:lnSpc>
                <a:spcPct val="100000"/>
              </a:lnSpc>
              <a:spcBef>
                <a:spcPct val="0"/>
              </a:spcBef>
              <a:spcAft>
                <a:spcPct val="0"/>
              </a:spcAft>
              <a:buClrTx/>
              <a:buSzTx/>
              <a:buFontTx/>
              <a:buNone/>
              <a:tabLst/>
              <a:defRPr/>
            </a:pPr>
            <a:r>
              <a:rPr lang="en-US" sz="700" b="0" spc="0" baseline="0">
                <a:solidFill>
                  <a:srgbClr val="000000"/>
                </a:solidFill>
                <a:latin typeface="+mn-lt"/>
                <a:cs typeface="Segoe UI Semibold"/>
                <a:sym typeface="Segoe UI Semibold"/>
                <a:rtl val="0"/>
              </a:rPr>
              <a:t>Light Blue</a:t>
            </a:r>
          </a:p>
          <a:p>
            <a:pPr algn="ctr" defTabSz="932472" fontAlgn="base">
              <a:spcBef>
                <a:spcPct val="0"/>
              </a:spcBef>
              <a:spcAft>
                <a:spcPct val="0"/>
              </a:spcAft>
            </a:pPr>
            <a:r>
              <a:rPr lang="en-US" sz="700" b="0">
                <a:solidFill>
                  <a:schemeClr val="tx1"/>
                </a:solidFill>
                <a:latin typeface="+mn-lt"/>
                <a:ea typeface="Segoe UI" pitchFamily="34" charset="0"/>
                <a:cs typeface="Segoe UI" pitchFamily="34" charset="0"/>
              </a:rPr>
              <a:t>40%</a:t>
            </a:r>
          </a:p>
        </p:txBody>
      </p:sp>
      <p:sp>
        <p:nvSpPr>
          <p:cNvPr id="70" name="Rectangle 69">
            <a:extLst>
              <a:ext uri="{FF2B5EF4-FFF2-40B4-BE49-F238E27FC236}">
                <a16:creationId xmlns:a16="http://schemas.microsoft.com/office/drawing/2014/main" id="{F8952A89-6485-46AF-8F33-1B15E0D1EB13}"/>
              </a:ext>
            </a:extLst>
          </p:cNvPr>
          <p:cNvSpPr/>
          <p:nvPr userDrawn="1"/>
        </p:nvSpPr>
        <p:spPr bwMode="auto">
          <a:xfrm>
            <a:off x="13792200" y="991879"/>
            <a:ext cx="1041400" cy="906724"/>
          </a:xfrm>
          <a:prstGeom prst="rect">
            <a:avLst/>
          </a:prstGeom>
          <a:solidFill>
            <a:srgbClr val="FFB3BB">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700" b="0" baseline="0">
                <a:solidFill>
                  <a:schemeClr val="tx1"/>
                </a:solidFill>
                <a:latin typeface="+mj-lt"/>
                <a:ea typeface="Segoe UI" pitchFamily="34" charset="0"/>
                <a:cs typeface="Segoe UI" pitchFamily="34" charset="0"/>
              </a:rPr>
              <a:t>E3</a:t>
            </a:r>
          </a:p>
          <a:p>
            <a:pPr marL="0" marR="0" lvl="0" indent="0" algn="ctr" defTabSz="932472" rtl="0" eaLnBrk="1" fontAlgn="base" latinLnBrk="0" hangingPunct="1">
              <a:lnSpc>
                <a:spcPct val="100000"/>
              </a:lnSpc>
              <a:spcBef>
                <a:spcPct val="0"/>
              </a:spcBef>
              <a:spcAft>
                <a:spcPct val="0"/>
              </a:spcAft>
              <a:buClrTx/>
              <a:buSzTx/>
              <a:buFontTx/>
              <a:buNone/>
              <a:tabLst/>
              <a:defRPr/>
            </a:pPr>
            <a:r>
              <a:rPr lang="en-US" sz="700" b="0" spc="0" baseline="0">
                <a:solidFill>
                  <a:srgbClr val="000000"/>
                </a:solidFill>
                <a:latin typeface="+mn-lt"/>
                <a:cs typeface="Segoe UI Semibold"/>
                <a:sym typeface="Segoe UI Semibold"/>
                <a:rtl val="0"/>
              </a:rPr>
              <a:t>Light Red</a:t>
            </a:r>
          </a:p>
          <a:p>
            <a:pPr algn="ctr" defTabSz="932472" fontAlgn="base">
              <a:spcBef>
                <a:spcPct val="0"/>
              </a:spcBef>
              <a:spcAft>
                <a:spcPct val="0"/>
              </a:spcAft>
            </a:pPr>
            <a:r>
              <a:rPr lang="en-US" sz="700" b="0">
                <a:solidFill>
                  <a:schemeClr val="tx1"/>
                </a:solidFill>
                <a:latin typeface="+mn-lt"/>
                <a:ea typeface="Segoe UI" pitchFamily="34" charset="0"/>
                <a:cs typeface="Segoe UI" pitchFamily="34" charset="0"/>
              </a:rPr>
              <a:t>40%</a:t>
            </a:r>
          </a:p>
        </p:txBody>
      </p:sp>
      <p:sp>
        <p:nvSpPr>
          <p:cNvPr id="71" name="Rectangle 70">
            <a:extLst>
              <a:ext uri="{FF2B5EF4-FFF2-40B4-BE49-F238E27FC236}">
                <a16:creationId xmlns:a16="http://schemas.microsoft.com/office/drawing/2014/main" id="{398EB258-9273-4AE3-9365-A1620164A2BE}"/>
              </a:ext>
            </a:extLst>
          </p:cNvPr>
          <p:cNvSpPr/>
          <p:nvPr userDrawn="1"/>
        </p:nvSpPr>
        <p:spPr bwMode="auto">
          <a:xfrm>
            <a:off x="13792200" y="2975637"/>
            <a:ext cx="1041400" cy="906724"/>
          </a:xfrm>
          <a:prstGeom prst="rect">
            <a:avLst/>
          </a:prstGeom>
          <a:solidFill>
            <a:srgbClr val="FFA38B">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700" b="0" baseline="0" err="1">
                <a:solidFill>
                  <a:schemeClr val="tx1"/>
                </a:solidFill>
                <a:latin typeface="+mj-lt"/>
                <a:ea typeface="Segoe UI" pitchFamily="34" charset="0"/>
                <a:cs typeface="Segoe UI" pitchFamily="34" charset="0"/>
              </a:rPr>
              <a:t>Entra</a:t>
            </a:r>
            <a:r>
              <a:rPr lang="en-US" sz="700" b="0" baseline="0">
                <a:solidFill>
                  <a:schemeClr val="tx1"/>
                </a:solidFill>
                <a:latin typeface="+mj-lt"/>
                <a:ea typeface="Segoe UI" pitchFamily="34" charset="0"/>
                <a:cs typeface="Segoe UI" pitchFamily="34" charset="0"/>
              </a:rPr>
              <a:t> ID P2</a:t>
            </a:r>
          </a:p>
          <a:p>
            <a:pPr marL="0" marR="0" lvl="0" indent="0" algn="ctr" defTabSz="932472" rtl="0" eaLnBrk="1" fontAlgn="base" latinLnBrk="0" hangingPunct="1">
              <a:lnSpc>
                <a:spcPct val="100000"/>
              </a:lnSpc>
              <a:spcBef>
                <a:spcPct val="0"/>
              </a:spcBef>
              <a:spcAft>
                <a:spcPct val="0"/>
              </a:spcAft>
              <a:buClrTx/>
              <a:buSzTx/>
              <a:buFontTx/>
              <a:buNone/>
              <a:tabLst/>
              <a:defRPr/>
            </a:pPr>
            <a:r>
              <a:rPr lang="en-US" sz="700" b="0" spc="0" baseline="0">
                <a:solidFill>
                  <a:srgbClr val="000000"/>
                </a:solidFill>
                <a:latin typeface="+mn-lt"/>
                <a:cs typeface="Segoe UI Semibold"/>
                <a:sym typeface="Segoe UI Semibold"/>
                <a:rtl val="0"/>
              </a:rPr>
              <a:t>Light Orange</a:t>
            </a:r>
          </a:p>
          <a:p>
            <a:pPr algn="ctr" defTabSz="932472" fontAlgn="base">
              <a:spcBef>
                <a:spcPct val="0"/>
              </a:spcBef>
              <a:spcAft>
                <a:spcPct val="0"/>
              </a:spcAft>
            </a:pPr>
            <a:r>
              <a:rPr lang="en-US" sz="700" b="0">
                <a:solidFill>
                  <a:schemeClr val="tx1"/>
                </a:solidFill>
                <a:latin typeface="+mn-lt"/>
                <a:ea typeface="Segoe UI" pitchFamily="34" charset="0"/>
                <a:cs typeface="Segoe UI" pitchFamily="34" charset="0"/>
              </a:rPr>
              <a:t>40%</a:t>
            </a:r>
          </a:p>
        </p:txBody>
      </p:sp>
      <p:sp>
        <p:nvSpPr>
          <p:cNvPr id="72" name="Rectangle 71">
            <a:extLst>
              <a:ext uri="{FF2B5EF4-FFF2-40B4-BE49-F238E27FC236}">
                <a16:creationId xmlns:a16="http://schemas.microsoft.com/office/drawing/2014/main" id="{1837AD25-5360-45B2-A4A1-ABA9F06D1D77}"/>
              </a:ext>
            </a:extLst>
          </p:cNvPr>
          <p:cNvSpPr/>
          <p:nvPr userDrawn="1"/>
        </p:nvSpPr>
        <p:spPr bwMode="auto">
          <a:xfrm>
            <a:off x="13792200" y="3967516"/>
            <a:ext cx="1041400" cy="906724"/>
          </a:xfrm>
          <a:prstGeom prst="rect">
            <a:avLst/>
          </a:prstGeom>
          <a:solidFill>
            <a:srgbClr val="D9D9D6">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700" b="0" baseline="0">
                <a:solidFill>
                  <a:schemeClr val="tx1"/>
                </a:solidFill>
                <a:latin typeface="+mj-lt"/>
                <a:ea typeface="Segoe UI" pitchFamily="34" charset="0"/>
                <a:cs typeface="Segoe UI" pitchFamily="34" charset="0"/>
              </a:rPr>
              <a:t>M365 E5 Compliance</a:t>
            </a:r>
          </a:p>
          <a:p>
            <a:pPr marL="0" marR="0" lvl="0" indent="0" algn="ctr" defTabSz="932472" rtl="0" eaLnBrk="1" fontAlgn="base" latinLnBrk="0" hangingPunct="1">
              <a:lnSpc>
                <a:spcPct val="100000"/>
              </a:lnSpc>
              <a:spcBef>
                <a:spcPct val="0"/>
              </a:spcBef>
              <a:spcAft>
                <a:spcPct val="0"/>
              </a:spcAft>
              <a:buClrTx/>
              <a:buSzTx/>
              <a:buFontTx/>
              <a:buNone/>
              <a:tabLst/>
              <a:defRPr/>
            </a:pPr>
            <a:r>
              <a:rPr lang="en-US" sz="700" b="0" spc="0" baseline="0">
                <a:solidFill>
                  <a:srgbClr val="000000"/>
                </a:solidFill>
                <a:latin typeface="+mn-lt"/>
                <a:cs typeface="Segoe UI Semibold"/>
                <a:sym typeface="Segoe UI Semibold"/>
                <a:rtl val="0"/>
              </a:rPr>
              <a:t>Light Gray</a:t>
            </a:r>
          </a:p>
          <a:p>
            <a:pPr algn="ctr" defTabSz="932472" fontAlgn="base">
              <a:spcBef>
                <a:spcPct val="0"/>
              </a:spcBef>
              <a:spcAft>
                <a:spcPct val="0"/>
              </a:spcAft>
            </a:pPr>
            <a:r>
              <a:rPr lang="en-US" sz="700" b="0">
                <a:solidFill>
                  <a:schemeClr val="tx1"/>
                </a:solidFill>
                <a:latin typeface="+mn-lt"/>
                <a:ea typeface="Segoe UI" pitchFamily="34" charset="0"/>
                <a:cs typeface="Segoe UI" pitchFamily="34" charset="0"/>
              </a:rPr>
              <a:t>40%</a:t>
            </a:r>
          </a:p>
        </p:txBody>
      </p:sp>
      <p:sp>
        <p:nvSpPr>
          <p:cNvPr id="73" name="Rectangle 72">
            <a:extLst>
              <a:ext uri="{FF2B5EF4-FFF2-40B4-BE49-F238E27FC236}">
                <a16:creationId xmlns:a16="http://schemas.microsoft.com/office/drawing/2014/main" id="{E4ECC363-FACC-4C9D-A1EB-CC922E41777B}"/>
              </a:ext>
            </a:extLst>
          </p:cNvPr>
          <p:cNvSpPr/>
          <p:nvPr userDrawn="1"/>
        </p:nvSpPr>
        <p:spPr bwMode="auto">
          <a:xfrm>
            <a:off x="13792200" y="4959395"/>
            <a:ext cx="1041400" cy="906724"/>
          </a:xfrm>
          <a:prstGeom prst="rect">
            <a:avLst/>
          </a:prstGeom>
          <a:solidFill>
            <a:srgbClr val="FFE399">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700" b="0" baseline="0" dirty="0">
                <a:solidFill>
                  <a:schemeClr val="tx1"/>
                </a:solidFill>
                <a:latin typeface="+mj-lt"/>
                <a:ea typeface="Segoe UI" pitchFamily="34" charset="0"/>
                <a:cs typeface="Segoe UI" pitchFamily="34" charset="0"/>
              </a:rPr>
              <a:t>M365 E5 Information Protection</a:t>
            </a:r>
          </a:p>
          <a:p>
            <a:pPr marL="0" marR="0" lvl="0" indent="0" algn="ctr" defTabSz="932472" rtl="0" eaLnBrk="1" fontAlgn="base" latinLnBrk="0" hangingPunct="1">
              <a:lnSpc>
                <a:spcPct val="100000"/>
              </a:lnSpc>
              <a:spcBef>
                <a:spcPct val="0"/>
              </a:spcBef>
              <a:spcAft>
                <a:spcPct val="0"/>
              </a:spcAft>
              <a:buClrTx/>
              <a:buSzTx/>
              <a:buFontTx/>
              <a:buNone/>
              <a:tabLst/>
              <a:defRPr/>
            </a:pPr>
            <a:r>
              <a:rPr lang="en-US" sz="700" b="0" spc="0" baseline="0" dirty="0">
                <a:solidFill>
                  <a:srgbClr val="000000"/>
                </a:solidFill>
                <a:latin typeface="+mn-lt"/>
                <a:cs typeface="Segoe UI Semibold"/>
                <a:sym typeface="Segoe UI Semibold"/>
                <a:rtl val="0"/>
              </a:rPr>
              <a:t>Light Yellow</a:t>
            </a:r>
          </a:p>
          <a:p>
            <a:pPr algn="ctr" defTabSz="932472" fontAlgn="base">
              <a:spcBef>
                <a:spcPct val="0"/>
              </a:spcBef>
              <a:spcAft>
                <a:spcPct val="0"/>
              </a:spcAft>
            </a:pPr>
            <a:r>
              <a:rPr lang="en-US" sz="700" b="0" dirty="0">
                <a:solidFill>
                  <a:schemeClr val="tx1"/>
                </a:solidFill>
                <a:latin typeface="+mn-lt"/>
                <a:ea typeface="Segoe UI" pitchFamily="34" charset="0"/>
                <a:cs typeface="Segoe UI" pitchFamily="34" charset="0"/>
              </a:rPr>
              <a:t>40%</a:t>
            </a:r>
          </a:p>
        </p:txBody>
      </p:sp>
      <p:sp>
        <p:nvSpPr>
          <p:cNvPr id="74" name="Rectangle 73">
            <a:extLst>
              <a:ext uri="{FF2B5EF4-FFF2-40B4-BE49-F238E27FC236}">
                <a16:creationId xmlns:a16="http://schemas.microsoft.com/office/drawing/2014/main" id="{447A6C72-91F4-49EB-B04A-7F6C685FDBE1}"/>
              </a:ext>
            </a:extLst>
          </p:cNvPr>
          <p:cNvSpPr/>
          <p:nvPr userDrawn="1"/>
        </p:nvSpPr>
        <p:spPr bwMode="auto">
          <a:xfrm>
            <a:off x="13792200" y="0"/>
            <a:ext cx="1041400" cy="906724"/>
          </a:xfrm>
          <a:prstGeom prst="rect">
            <a:avLst/>
          </a:prstGeom>
          <a:solidFill>
            <a:srgbClr val="B9DCD2">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700" b="0" baseline="0">
                <a:solidFill>
                  <a:schemeClr val="tx1"/>
                </a:solidFill>
                <a:latin typeface="+mj-lt"/>
                <a:ea typeface="Segoe UI" pitchFamily="34" charset="0"/>
                <a:cs typeface="Segoe UI" pitchFamily="34" charset="0"/>
              </a:rPr>
              <a:t>Business Premium</a:t>
            </a:r>
          </a:p>
          <a:p>
            <a:pPr marL="0" marR="0" lvl="0" indent="0" algn="ctr" defTabSz="932472" rtl="0" eaLnBrk="1" fontAlgn="base" latinLnBrk="0" hangingPunct="1">
              <a:lnSpc>
                <a:spcPct val="100000"/>
              </a:lnSpc>
              <a:spcBef>
                <a:spcPct val="0"/>
              </a:spcBef>
              <a:spcAft>
                <a:spcPct val="0"/>
              </a:spcAft>
              <a:buClrTx/>
              <a:buSzTx/>
              <a:buFontTx/>
              <a:buNone/>
              <a:tabLst/>
              <a:defRPr/>
            </a:pPr>
            <a:r>
              <a:rPr lang="en-US" sz="700" b="0" spc="0" baseline="0">
                <a:solidFill>
                  <a:srgbClr val="000000"/>
                </a:solidFill>
                <a:latin typeface="+mn-lt"/>
                <a:cs typeface="Segoe UI Semibold"/>
                <a:sym typeface="Segoe UI Semibold"/>
                <a:rtl val="0"/>
              </a:rPr>
              <a:t>Light Teal</a:t>
            </a:r>
          </a:p>
          <a:p>
            <a:pPr algn="ctr" defTabSz="932472" fontAlgn="base">
              <a:spcBef>
                <a:spcPct val="0"/>
              </a:spcBef>
              <a:spcAft>
                <a:spcPct val="0"/>
              </a:spcAft>
            </a:pPr>
            <a:r>
              <a:rPr lang="en-US" sz="700" b="0">
                <a:solidFill>
                  <a:schemeClr val="tx1"/>
                </a:solidFill>
                <a:latin typeface="+mn-lt"/>
                <a:ea typeface="Segoe UI" pitchFamily="34" charset="0"/>
                <a:cs typeface="Segoe UI" pitchFamily="34" charset="0"/>
              </a:rPr>
              <a:t>40%</a:t>
            </a:r>
          </a:p>
        </p:txBody>
      </p:sp>
      <p:sp>
        <p:nvSpPr>
          <p:cNvPr id="75" name="Rectangle 74">
            <a:extLst>
              <a:ext uri="{FF2B5EF4-FFF2-40B4-BE49-F238E27FC236}">
                <a16:creationId xmlns:a16="http://schemas.microsoft.com/office/drawing/2014/main" id="{1A14B024-C485-49AC-B217-3F256EB86D7A}"/>
              </a:ext>
            </a:extLst>
          </p:cNvPr>
          <p:cNvSpPr/>
          <p:nvPr userDrawn="1"/>
        </p:nvSpPr>
        <p:spPr bwMode="auto">
          <a:xfrm>
            <a:off x="13792200" y="5951276"/>
            <a:ext cx="1041400" cy="906724"/>
          </a:xfrm>
          <a:prstGeom prst="rect">
            <a:avLst/>
          </a:prstGeom>
          <a:solidFill>
            <a:srgbClr val="D59ED7">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700" b="0" baseline="0">
                <a:solidFill>
                  <a:schemeClr val="tx1"/>
                </a:solidFill>
                <a:latin typeface="+mj-lt"/>
                <a:ea typeface="Segoe UI" pitchFamily="34" charset="0"/>
                <a:cs typeface="Segoe UI" pitchFamily="34" charset="0"/>
              </a:rPr>
              <a:t>M365 E5 Security</a:t>
            </a:r>
          </a:p>
          <a:p>
            <a:pPr algn="ctr" defTabSz="932472" fontAlgn="base">
              <a:spcBef>
                <a:spcPct val="0"/>
              </a:spcBef>
              <a:spcAft>
                <a:spcPct val="0"/>
              </a:spcAft>
            </a:pPr>
            <a:r>
              <a:rPr lang="en-US" sz="700" b="0">
                <a:solidFill>
                  <a:schemeClr val="tx1"/>
                </a:solidFill>
                <a:latin typeface="+mn-lt"/>
                <a:ea typeface="Segoe UI" pitchFamily="34" charset="0"/>
                <a:cs typeface="Segoe UI" pitchFamily="34" charset="0"/>
              </a:rPr>
              <a:t>Light Magenta</a:t>
            </a:r>
          </a:p>
          <a:p>
            <a:pPr algn="ctr" defTabSz="932472" fontAlgn="base">
              <a:spcBef>
                <a:spcPct val="0"/>
              </a:spcBef>
              <a:spcAft>
                <a:spcPct val="0"/>
              </a:spcAft>
            </a:pPr>
            <a:r>
              <a:rPr lang="en-US" sz="700" b="0">
                <a:solidFill>
                  <a:schemeClr val="tx1"/>
                </a:solidFill>
                <a:latin typeface="+mn-lt"/>
                <a:ea typeface="Segoe UI" pitchFamily="34" charset="0"/>
                <a:cs typeface="Segoe UI" pitchFamily="34" charset="0"/>
              </a:rPr>
              <a:t>40%</a:t>
            </a:r>
          </a:p>
          <a:p>
            <a:pPr algn="ctr" defTabSz="932472" fontAlgn="base">
              <a:spcBef>
                <a:spcPct val="0"/>
              </a:spcBef>
              <a:spcAft>
                <a:spcPct val="0"/>
              </a:spcAft>
            </a:pPr>
            <a:endParaRPr lang="en-US" sz="700" b="0">
              <a:solidFill>
                <a:schemeClr val="tx1"/>
              </a:solidFill>
              <a:latin typeface="+mn-lt"/>
              <a:ea typeface="Segoe UI" pitchFamily="34" charset="0"/>
              <a:cs typeface="Segoe UI" pitchFamily="34" charset="0"/>
            </a:endParaRPr>
          </a:p>
        </p:txBody>
      </p:sp>
    </p:spTree>
    <p:extLst>
      <p:ext uri="{BB962C8B-B14F-4D97-AF65-F5344CB8AC3E}">
        <p14:creationId xmlns:p14="http://schemas.microsoft.com/office/powerpoint/2010/main" val="3418689686"/>
      </p:ext>
    </p:extLst>
  </p:cSld>
  <p:clrMap bg1="lt1" tx1="dk1" bg2="lt2" tx2="dk2" accent1="accent1" accent2="accent2" accent3="accent3" accent4="accent4" accent5="accent5" accent6="accent6" hlink="hlink" folHlink="folHlink"/>
  <p:sldLayoutIdLst>
    <p:sldLayoutId id="2147485502" r:id="rId1"/>
    <p:sldLayoutId id="2147485518" r:id="rId2"/>
    <p:sldLayoutId id="2147485503" r:id="rId3"/>
    <p:sldLayoutId id="2147485542" r:id="rId4"/>
    <p:sldLayoutId id="2147485549" r:id="rId5"/>
    <p:sldLayoutId id="2147485552" r:id="rId6"/>
    <p:sldLayoutId id="2147485553" r:id="rId7"/>
    <p:sldLayoutId id="2147485554" r:id="rId8"/>
    <p:sldLayoutId id="2147485550" r:id="rId9"/>
    <p:sldLayoutId id="2147485449" r:id="rId10"/>
    <p:sldLayoutId id="2147485505" r:id="rId11"/>
    <p:sldLayoutId id="2147485512" r:id="rId12"/>
    <p:sldLayoutId id="2147485513" r:id="rId13"/>
    <p:sldLayoutId id="2147485514" r:id="rId14"/>
    <p:sldLayoutId id="2147485515" r:id="rId15"/>
    <p:sldLayoutId id="2147485516" r:id="rId16"/>
    <p:sldLayoutId id="2147485506" r:id="rId17"/>
    <p:sldLayoutId id="2147485507" r:id="rId18"/>
    <p:sldLayoutId id="2147485508" r:id="rId19"/>
    <p:sldLayoutId id="2147485509" r:id="rId20"/>
    <p:sldLayoutId id="2147485510" r:id="rId21"/>
    <p:sldLayoutId id="2147485529" r:id="rId22"/>
    <p:sldLayoutId id="2147485501" r:id="rId23"/>
    <p:sldLayoutId id="2147485537" r:id="rId24"/>
    <p:sldLayoutId id="2147485452" r:id="rId25"/>
    <p:sldLayoutId id="2147485544" r:id="rId26"/>
    <p:sldLayoutId id="2147485547" r:id="rId27"/>
    <p:sldLayoutId id="2147485546" r:id="rId28"/>
    <p:sldLayoutId id="2147485453" r:id="rId29"/>
    <p:sldLayoutId id="2147485454" r:id="rId30"/>
    <p:sldLayoutId id="2147485455" r:id="rId31"/>
    <p:sldLayoutId id="2147485456" r:id="rId32"/>
    <p:sldLayoutId id="2147485457" r:id="rId33"/>
    <p:sldLayoutId id="2147485458" r:id="rId34"/>
    <p:sldLayoutId id="2147485459" r:id="rId35"/>
    <p:sldLayoutId id="2147485460" r:id="rId36"/>
    <p:sldLayoutId id="2147485461" r:id="rId37"/>
    <p:sldLayoutId id="2147485545" r:id="rId38"/>
    <p:sldLayoutId id="2147485548" r:id="rId39"/>
    <p:sldLayoutId id="2147485543" r:id="rId40"/>
    <p:sldLayoutId id="2147485555" r:id="rId41"/>
    <p:sldLayoutId id="2147485462" r:id="rId42"/>
    <p:sldLayoutId id="2147485463" r:id="rId43"/>
    <p:sldLayoutId id="2147485541" r:id="rId44"/>
    <p:sldLayoutId id="2147485533" r:id="rId45"/>
    <p:sldLayoutId id="2147485540" r:id="rId46"/>
    <p:sldLayoutId id="2147485536" r:id="rId47"/>
    <p:sldLayoutId id="2147485535" r:id="rId48"/>
    <p:sldLayoutId id="2147485539" r:id="rId49"/>
    <p:sldLayoutId id="2147485538" r:id="rId50"/>
    <p:sldLayoutId id="2147485464" r:id="rId51"/>
    <p:sldLayoutId id="2147485465" r:id="rId52"/>
    <p:sldLayoutId id="2147485466" r:id="rId53"/>
    <p:sldLayoutId id="2147485467" r:id="rId54"/>
    <p:sldLayoutId id="2147485468" r:id="rId55"/>
    <p:sldLayoutId id="2147485469" r:id="rId56"/>
    <p:sldLayoutId id="2147485470" r:id="rId57"/>
    <p:sldLayoutId id="2147485471" r:id="rId58"/>
    <p:sldLayoutId id="2147485472" r:id="rId59"/>
    <p:sldLayoutId id="2147485473" r:id="rId60"/>
    <p:sldLayoutId id="2147485474" r:id="rId61"/>
    <p:sldLayoutId id="2147485475" r:id="rId62"/>
    <p:sldLayoutId id="2147485476" r:id="rId63"/>
    <p:sldLayoutId id="2147485477" r:id="rId64"/>
    <p:sldLayoutId id="2147485478" r:id="rId65"/>
    <p:sldLayoutId id="2147485479" r:id="rId66"/>
    <p:sldLayoutId id="2147485480" r:id="rId67"/>
    <p:sldLayoutId id="2147485481" r:id="rId68"/>
    <p:sldLayoutId id="2147485482" r:id="rId69"/>
    <p:sldLayoutId id="2147485483" r:id="rId70"/>
    <p:sldLayoutId id="2147485484" r:id="rId71"/>
    <p:sldLayoutId id="2147485485" r:id="rId72"/>
    <p:sldLayoutId id="2147485486" r:id="rId73"/>
    <p:sldLayoutId id="2147485487" r:id="rId74"/>
    <p:sldLayoutId id="2147485488" r:id="rId75"/>
    <p:sldLayoutId id="2147485490" r:id="rId76"/>
    <p:sldLayoutId id="2147485489" r:id="rId77"/>
    <p:sldLayoutId id="2147485491" r:id="rId78"/>
    <p:sldLayoutId id="2147485520" r:id="rId79"/>
    <p:sldLayoutId id="2147485521" r:id="rId80"/>
    <p:sldLayoutId id="2147485522" r:id="rId81"/>
    <p:sldLayoutId id="2147485523" r:id="rId82"/>
    <p:sldLayoutId id="2147485524" r:id="rId83"/>
    <p:sldLayoutId id="2147485525" r:id="rId84"/>
    <p:sldLayoutId id="2147485526" r:id="rId85"/>
    <p:sldLayoutId id="2147485527" r:id="rId86"/>
    <p:sldLayoutId id="2147485528" r:id="rId87"/>
    <p:sldLayoutId id="2147485492" r:id="rId88"/>
    <p:sldLayoutId id="2147485519" r:id="rId89"/>
    <p:sldLayoutId id="2147485493" r:id="rId90"/>
    <p:sldLayoutId id="2147485494" r:id="rId91"/>
    <p:sldLayoutId id="2147485496" r:id="rId92"/>
    <p:sldLayoutId id="2147485495" r:id="rId93"/>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Sans Display" pitchFamily="2"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userDrawn="1">
          <p15:clr>
            <a:srgbClr val="C35EA4"/>
          </p15:clr>
        </p15:guide>
        <p15:guide id="17" pos="7320" userDrawn="1">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userDrawn="1">
          <p15:clr>
            <a:srgbClr val="A4A3A4"/>
          </p15:clr>
        </p15:guide>
        <p15:guide id="29" orient="horz" pos="4135">
          <p15:clr>
            <a:srgbClr val="A4A3A4"/>
          </p15:clr>
        </p15:guide>
        <p15:guide id="30" pos="7488" userDrawn="1">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39.xml"/><Relationship Id="rId5" Type="http://schemas.openxmlformats.org/officeDocument/2006/relationships/image" Target="../media/image90.png"/><Relationship Id="rId4" Type="http://schemas.openxmlformats.org/officeDocument/2006/relationships/image" Target="../media/image89.png"/></Relationships>
</file>

<file path=ppt/slides/_rels/slide1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hyperlink" Target="https://www.microsoft.com/en-us/security/security-insider/intelligence-reports/microsoft-digital-defense-report-2024" TargetMode="External"/><Relationship Id="rId3" Type="http://schemas.openxmlformats.org/officeDocument/2006/relationships/image" Target="../media/image77.png"/><Relationship Id="rId7" Type="http://schemas.openxmlformats.org/officeDocument/2006/relationships/hyperlink" Target="https://enterprise.verizon.com/resources/reports/2017_dbir.pdf" TargetMode="External"/><Relationship Id="rId2" Type="http://schemas.openxmlformats.org/officeDocument/2006/relationships/image" Target="../media/image76.png"/><Relationship Id="rId1" Type="http://schemas.openxmlformats.org/officeDocument/2006/relationships/slideLayout" Target="../slideLayouts/slideLayout4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hyperlink" Target="https://www.cyber.gov.au/sites/default/files/2023-03/ACSC-Annual-Cyber-Threat-Report-2022_0.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7.png"/><Relationship Id="rId1" Type="http://schemas.openxmlformats.org/officeDocument/2006/relationships/slideLayout" Target="../slideLayouts/slideLayout41.xml"/><Relationship Id="rId6" Type="http://schemas.openxmlformats.org/officeDocument/2006/relationships/image" Target="../media/image80.png"/><Relationship Id="rId5" Type="http://schemas.openxmlformats.org/officeDocument/2006/relationships/image" Target="../media/image78.png"/><Relationship Id="rId4" Type="http://schemas.openxmlformats.org/officeDocument/2006/relationships/image" Target="../media/image82.svg"/></Relationships>
</file>

<file path=ppt/slides/_rels/slide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04_713CE43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B7531FF-88B3-4FC7-A79D-95071F70B75F}"/>
              </a:ext>
            </a:extLst>
          </p:cNvPr>
          <p:cNvSpPr>
            <a:spLocks noGrp="1"/>
          </p:cNvSpPr>
          <p:nvPr>
            <p:ph type="pic" sz="quarter" idx="16"/>
          </p:nvPr>
        </p:nvSpPr>
        <p:spPr/>
        <p:txBody>
          <a:bodyPr/>
          <a:lstStyle/>
          <a:p>
            <a:endParaRPr lang="en-US"/>
          </a:p>
        </p:txBody>
      </p:sp>
      <p:sp>
        <p:nvSpPr>
          <p:cNvPr id="4" name="Title 3">
            <a:extLst>
              <a:ext uri="{FF2B5EF4-FFF2-40B4-BE49-F238E27FC236}">
                <a16:creationId xmlns:a16="http://schemas.microsoft.com/office/drawing/2014/main" id="{CF588DE7-A7FD-4C3D-900F-E740B805D6AF}"/>
              </a:ext>
            </a:extLst>
          </p:cNvPr>
          <p:cNvSpPr>
            <a:spLocks noGrp="1"/>
          </p:cNvSpPr>
          <p:nvPr>
            <p:ph type="title"/>
          </p:nvPr>
        </p:nvSpPr>
        <p:spPr>
          <a:xfrm>
            <a:off x="577825" y="2092365"/>
            <a:ext cx="6137300" cy="2277547"/>
          </a:xfrm>
        </p:spPr>
        <p:txBody>
          <a:bodyPr/>
          <a:lstStyle/>
          <a:p>
            <a:r>
              <a:rPr lang="en-US" sz="3200" dirty="0">
                <a:solidFill>
                  <a:srgbClr val="77EAB3"/>
                </a:solidFill>
                <a:cs typeface="Segoe Sans Display"/>
              </a:rPr>
              <a:t>All-in-one Enterprise Security</a:t>
            </a:r>
            <a:br>
              <a:rPr lang="en-US" sz="3200" dirty="0"/>
            </a:br>
            <a:r>
              <a:rPr lang="en-US" sz="3200" dirty="0">
                <a:cs typeface="Segoe Sans Display"/>
              </a:rPr>
              <a:t>M365 Business Premium + </a:t>
            </a:r>
            <a:br>
              <a:rPr lang="en-US" sz="3200" dirty="0">
                <a:cs typeface="Segoe Sans Display"/>
              </a:rPr>
            </a:br>
            <a:r>
              <a:rPr lang="en-US" sz="3200" dirty="0">
                <a:cs typeface="Segoe Sans Display"/>
              </a:rPr>
              <a:t>M365 E5 Security Mini Bundle </a:t>
            </a:r>
            <a:r>
              <a:rPr lang="en-US" sz="2600" dirty="0">
                <a:cs typeface="Segoe Sans Display"/>
              </a:rPr>
              <a:t>(Advanced Threat Detection </a:t>
            </a:r>
            <a:br>
              <a:rPr lang="en-US" sz="2600" dirty="0">
                <a:cs typeface="Segoe Sans Display"/>
              </a:rPr>
            </a:br>
            <a:r>
              <a:rPr lang="en-US" sz="2600" dirty="0">
                <a:cs typeface="Segoe Sans Display"/>
              </a:rPr>
              <a:t>&amp; Response)</a:t>
            </a:r>
          </a:p>
        </p:txBody>
      </p:sp>
      <p:sp>
        <p:nvSpPr>
          <p:cNvPr id="7" name="Text Placeholder 6">
            <a:extLst>
              <a:ext uri="{FF2B5EF4-FFF2-40B4-BE49-F238E27FC236}">
                <a16:creationId xmlns:a16="http://schemas.microsoft.com/office/drawing/2014/main" id="{7AF70FF1-D8F7-47DF-A90B-ED9BF3C31A2D}"/>
              </a:ext>
            </a:extLst>
          </p:cNvPr>
          <p:cNvSpPr>
            <a:spLocks noGrp="1"/>
          </p:cNvSpPr>
          <p:nvPr>
            <p:ph type="body" sz="quarter" idx="12"/>
          </p:nvPr>
        </p:nvSpPr>
        <p:spPr>
          <a:xfrm>
            <a:off x="582164" y="5161360"/>
            <a:ext cx="5513959" cy="984885"/>
          </a:xfrm>
        </p:spPr>
        <p:txBody>
          <a:bodyPr vert="horz" wrap="square" lIns="0" tIns="0" rIns="0" bIns="0" rtlCol="0" anchor="t">
            <a:spAutoFit/>
          </a:bodyPr>
          <a:lstStyle/>
          <a:p>
            <a:r>
              <a:rPr lang="en-US" dirty="0">
                <a:cs typeface="Segoe Sans Display"/>
              </a:rPr>
              <a:t>Add M365 E5 Security Mini Bundle to M365 Business Premium to enhance your security with extended threat detection and response (XDR), advanced threat analytics, </a:t>
            </a:r>
            <a:br>
              <a:rPr lang="en-US" dirty="0">
                <a:cs typeface="Segoe Sans Display"/>
              </a:rPr>
            </a:br>
            <a:r>
              <a:rPr lang="en-US" dirty="0">
                <a:cs typeface="Segoe Sans Display"/>
              </a:rPr>
              <a:t>and proactive defence against evolving cyber threats.</a:t>
            </a:r>
          </a:p>
        </p:txBody>
      </p:sp>
    </p:spTree>
    <p:extLst>
      <p:ext uri="{BB962C8B-B14F-4D97-AF65-F5344CB8AC3E}">
        <p14:creationId xmlns:p14="http://schemas.microsoft.com/office/powerpoint/2010/main" val="15994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40E881EF-0E3C-426C-9487-E64C1979BC1A}"/>
              </a:ext>
            </a:extLst>
          </p:cNvPr>
          <p:cNvPicPr>
            <a:picLocks noChangeAspect="1"/>
          </p:cNvPicPr>
          <p:nvPr/>
        </p:nvPicPr>
        <p:blipFill>
          <a:blip r:embed="rId2"/>
          <a:stretch>
            <a:fillRect/>
          </a:stretch>
        </p:blipFill>
        <p:spPr>
          <a:xfrm>
            <a:off x="9188851" y="1931050"/>
            <a:ext cx="2418949" cy="4634850"/>
          </a:xfrm>
          <a:prstGeom prst="rect">
            <a:avLst/>
          </a:prstGeom>
        </p:spPr>
      </p:pic>
      <p:pic>
        <p:nvPicPr>
          <p:cNvPr id="9" name="Picture 8">
            <a:extLst>
              <a:ext uri="{FF2B5EF4-FFF2-40B4-BE49-F238E27FC236}">
                <a16:creationId xmlns:a16="http://schemas.microsoft.com/office/drawing/2014/main" id="{45FE81B0-648B-49BF-B8AA-CFC40D2F0D47}"/>
              </a:ext>
            </a:extLst>
          </p:cNvPr>
          <p:cNvPicPr>
            <a:picLocks noChangeAspect="1"/>
          </p:cNvPicPr>
          <p:nvPr/>
        </p:nvPicPr>
        <p:blipFill>
          <a:blip r:embed="rId2"/>
          <a:stretch>
            <a:fillRect/>
          </a:stretch>
        </p:blipFill>
        <p:spPr>
          <a:xfrm>
            <a:off x="584200" y="1931050"/>
            <a:ext cx="2418949" cy="4634850"/>
          </a:xfrm>
          <a:prstGeom prst="rect">
            <a:avLst/>
          </a:prstGeom>
        </p:spPr>
      </p:pic>
      <p:pic>
        <p:nvPicPr>
          <p:cNvPr id="51" name="Picture 50">
            <a:extLst>
              <a:ext uri="{FF2B5EF4-FFF2-40B4-BE49-F238E27FC236}">
                <a16:creationId xmlns:a16="http://schemas.microsoft.com/office/drawing/2014/main" id="{6536C3E9-0F20-4739-B3FE-EA050F410ACD}"/>
              </a:ext>
            </a:extLst>
          </p:cNvPr>
          <p:cNvPicPr>
            <a:picLocks noChangeAspect="1"/>
          </p:cNvPicPr>
          <p:nvPr/>
        </p:nvPicPr>
        <p:blipFill>
          <a:blip r:embed="rId2"/>
          <a:stretch>
            <a:fillRect/>
          </a:stretch>
        </p:blipFill>
        <p:spPr>
          <a:xfrm>
            <a:off x="6320634" y="1931050"/>
            <a:ext cx="2418949" cy="4634850"/>
          </a:xfrm>
          <a:prstGeom prst="rect">
            <a:avLst/>
          </a:prstGeom>
        </p:spPr>
      </p:pic>
      <p:pic>
        <p:nvPicPr>
          <p:cNvPr id="52" name="Picture 51">
            <a:extLst>
              <a:ext uri="{FF2B5EF4-FFF2-40B4-BE49-F238E27FC236}">
                <a16:creationId xmlns:a16="http://schemas.microsoft.com/office/drawing/2014/main" id="{2FAA9825-FCAF-45A9-B79E-3B2A885CEC97}"/>
              </a:ext>
            </a:extLst>
          </p:cNvPr>
          <p:cNvPicPr>
            <a:picLocks noChangeAspect="1"/>
          </p:cNvPicPr>
          <p:nvPr/>
        </p:nvPicPr>
        <p:blipFill>
          <a:blip r:embed="rId2"/>
          <a:stretch>
            <a:fillRect/>
          </a:stretch>
        </p:blipFill>
        <p:spPr>
          <a:xfrm>
            <a:off x="3452417" y="1931050"/>
            <a:ext cx="2418949" cy="4634850"/>
          </a:xfrm>
          <a:prstGeom prst="rect">
            <a:avLst/>
          </a:prstGeom>
        </p:spPr>
      </p:pic>
      <p:sp>
        <p:nvSpPr>
          <p:cNvPr id="6" name="Title 5">
            <a:extLst>
              <a:ext uri="{FF2B5EF4-FFF2-40B4-BE49-F238E27FC236}">
                <a16:creationId xmlns:a16="http://schemas.microsoft.com/office/drawing/2014/main" id="{ECB7B5D2-6A92-4D78-B867-2A873E61819C}"/>
              </a:ext>
            </a:extLst>
          </p:cNvPr>
          <p:cNvSpPr>
            <a:spLocks noGrp="1"/>
          </p:cNvSpPr>
          <p:nvPr>
            <p:ph type="title"/>
          </p:nvPr>
        </p:nvSpPr>
        <p:spPr>
          <a:xfrm>
            <a:off x="588262" y="457200"/>
            <a:ext cx="11248138" cy="1107996"/>
          </a:xfrm>
        </p:spPr>
        <p:txBody>
          <a:bodyPr wrap="square">
            <a:spAutoFit/>
          </a:bodyPr>
          <a:lstStyle/>
          <a:p>
            <a:r>
              <a:rPr lang="en-US" dirty="0">
                <a:solidFill>
                  <a:srgbClr val="091F2C"/>
                </a:solidFill>
              </a:rPr>
              <a:t>Strengthen security foundations with M365 E5 Security, building on M365 Business Premium</a:t>
            </a:r>
          </a:p>
        </p:txBody>
      </p:sp>
      <p:sp>
        <p:nvSpPr>
          <p:cNvPr id="29" name="Text Placeholder 5">
            <a:extLst>
              <a:ext uri="{FF2B5EF4-FFF2-40B4-BE49-F238E27FC236}">
                <a16:creationId xmlns:a16="http://schemas.microsoft.com/office/drawing/2014/main" id="{2BAA7DBA-DEE3-4183-A288-C239E36D97F0}"/>
              </a:ext>
            </a:extLst>
          </p:cNvPr>
          <p:cNvSpPr txBox="1">
            <a:spLocks/>
          </p:cNvSpPr>
          <p:nvPr/>
        </p:nvSpPr>
        <p:spPr>
          <a:xfrm>
            <a:off x="584200" y="2641604"/>
            <a:ext cx="2418949" cy="3669448"/>
          </a:xfrm>
          <a:prstGeom prst="rect">
            <a:avLst/>
          </a:prstGeom>
        </p:spPr>
        <p:txBody>
          <a:bodyPr wrap="square" lIns="180000" tIns="72000" rIns="108000" bIns="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1200"/>
              </a:spcAft>
              <a:buClr>
                <a:srgbClr val="F61B71"/>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cs typeface="Segoe UI"/>
              </a:rPr>
              <a:t>M365 E5 Security strengthens identity security with intelligent, risk-based assessments, ensuring only trusted users access sensitive systems and data.</a:t>
            </a:r>
          </a:p>
          <a:p>
            <a:pPr indent="0">
              <a:spcAft>
                <a:spcPts val="1200"/>
              </a:spcAft>
              <a:buClr>
                <a:srgbClr val="F61B71"/>
              </a:buClr>
              <a:buNone/>
              <a:defRPr/>
            </a:pPr>
            <a:r>
              <a:rPr kumimoji="0" lang="en-US" sz="1400" b="0" i="0" u="none" strike="noStrike" kern="1200" cap="none" spc="0" normalizeH="0" noProof="0" dirty="0">
                <a:ln>
                  <a:noFill/>
                </a:ln>
                <a:solidFill>
                  <a:srgbClr val="000000"/>
                </a:solidFill>
                <a:effectLst/>
                <a:uLnTx/>
                <a:uFillTx/>
                <a:latin typeface="+mj-lt"/>
                <a:cs typeface="Segoe UI"/>
              </a:rPr>
              <a:t>Example: </a:t>
            </a:r>
            <a:br>
              <a:rPr kumimoji="0" lang="en-US" sz="1400" b="0" i="0" u="none" strike="noStrike" kern="1200" cap="none" spc="0" normalizeH="0" baseline="0" noProof="0" dirty="0">
                <a:ln>
                  <a:noFill/>
                </a:ln>
                <a:solidFill>
                  <a:srgbClr val="000000"/>
                </a:solidFill>
                <a:effectLst/>
                <a:uLnTx/>
                <a:uFillTx/>
                <a:cs typeface="Segoe UI"/>
              </a:rPr>
            </a:br>
            <a:r>
              <a:rPr kumimoji="0" lang="en-US" sz="1400" b="0" i="0" u="none" strike="noStrike" kern="1200" cap="none" spc="0" normalizeH="0" baseline="0" noProof="0" dirty="0">
                <a:ln>
                  <a:noFill/>
                </a:ln>
                <a:solidFill>
                  <a:srgbClr val="000000"/>
                </a:solidFill>
                <a:effectLst/>
                <a:uLnTx/>
                <a:uFillTx/>
                <a:cs typeface="Segoe UI"/>
              </a:rPr>
              <a:t>M365 E5 Security applies multi-factor authentication (MFA) or password resets automatically when suspicious logins are detected, such as logins from multiple locations or unusual device activity.</a:t>
            </a:r>
            <a:endParaRPr kumimoji="0" lang="en-GB" sz="1400" b="0" i="0" u="none" strike="noStrike" kern="1200" cap="none" spc="0" normalizeH="0" baseline="0" noProof="0" dirty="0">
              <a:ln>
                <a:noFill/>
              </a:ln>
              <a:solidFill>
                <a:srgbClr val="000000"/>
              </a:solidFill>
              <a:effectLst/>
              <a:uLnTx/>
              <a:uFillTx/>
              <a:cs typeface="Segoe UI"/>
            </a:endParaRPr>
          </a:p>
        </p:txBody>
      </p:sp>
      <p:sp>
        <p:nvSpPr>
          <p:cNvPr id="30" name="Text Placeholder 5">
            <a:extLst>
              <a:ext uri="{FF2B5EF4-FFF2-40B4-BE49-F238E27FC236}">
                <a16:creationId xmlns:a16="http://schemas.microsoft.com/office/drawing/2014/main" id="{27FFF08F-818A-4AF3-BE6F-786D15D81A5E}"/>
              </a:ext>
            </a:extLst>
          </p:cNvPr>
          <p:cNvSpPr txBox="1">
            <a:spLocks/>
          </p:cNvSpPr>
          <p:nvPr/>
        </p:nvSpPr>
        <p:spPr>
          <a:xfrm>
            <a:off x="584200" y="1931052"/>
            <a:ext cx="2418949" cy="710552"/>
          </a:xfrm>
          <a:prstGeom prst="rect">
            <a:avLst/>
          </a:prstGeom>
        </p:spPr>
        <p:txBody>
          <a:bodyPr wrap="square" lIns="180000" tIns="108000" rIns="72000" bIns="10800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
                <a:srgbClr val="F61B71"/>
              </a:buClr>
              <a:buSzTx/>
              <a:buFont typeface="Arial" panose="020B0604020202020204" pitchFamily="34" charset="0"/>
              <a:buNone/>
              <a:tabLst/>
              <a:defRPr/>
            </a:pP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Enhanced </a:t>
            </a:r>
            <a:b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b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Identity Security</a:t>
            </a:r>
            <a:endParaRPr kumimoji="0" lang="en-GB" sz="1600" i="0" u="none" strike="noStrike" kern="1200" cap="none" spc="0" normalizeH="0" baseline="0" noProof="0" dirty="0">
              <a:ln>
                <a:noFill/>
              </a:ln>
              <a:solidFill>
                <a:srgbClr val="091F2C"/>
              </a:solidFill>
              <a:effectLst/>
              <a:uLnTx/>
              <a:uFillTx/>
              <a:latin typeface="+mj-lt"/>
              <a:cs typeface="Segoe UI" panose="020B0502040204020203" pitchFamily="34" charset="0"/>
            </a:endParaRPr>
          </a:p>
        </p:txBody>
      </p:sp>
      <p:sp>
        <p:nvSpPr>
          <p:cNvPr id="53" name="Text Placeholder 5">
            <a:extLst>
              <a:ext uri="{FF2B5EF4-FFF2-40B4-BE49-F238E27FC236}">
                <a16:creationId xmlns:a16="http://schemas.microsoft.com/office/drawing/2014/main" id="{623547C8-E850-4868-8E3B-5CF9C90A4361}"/>
              </a:ext>
            </a:extLst>
          </p:cNvPr>
          <p:cNvSpPr txBox="1">
            <a:spLocks/>
          </p:cNvSpPr>
          <p:nvPr/>
        </p:nvSpPr>
        <p:spPr>
          <a:xfrm>
            <a:off x="3452417" y="2641604"/>
            <a:ext cx="2418949" cy="3454004"/>
          </a:xfrm>
          <a:prstGeom prst="rect">
            <a:avLst/>
          </a:prstGeom>
        </p:spPr>
        <p:txBody>
          <a:bodyPr wrap="square" lIns="180000" tIns="72000" rIns="108000" bIns="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1200"/>
              </a:spcAft>
              <a:buClr>
                <a:srgbClr val="F61B71"/>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cs typeface="Segoe UI"/>
              </a:rPr>
              <a:t>M365 E5 Security provides proactive protection for endpoints, detecting and mitigating threats like malware and ransomware before they spread.</a:t>
            </a:r>
          </a:p>
          <a:p>
            <a:pPr indent="0">
              <a:spcAft>
                <a:spcPts val="1200"/>
              </a:spcAft>
              <a:buClr>
                <a:srgbClr val="F61B71"/>
              </a:buClr>
              <a:buNone/>
              <a:defRPr/>
            </a:pPr>
            <a:r>
              <a:rPr kumimoji="0" lang="en-US" sz="1400" b="0" i="0" u="none" strike="noStrike" kern="1200" cap="none" spc="0" normalizeH="0" noProof="0" dirty="0">
                <a:ln>
                  <a:noFill/>
                </a:ln>
                <a:solidFill>
                  <a:srgbClr val="000000"/>
                </a:solidFill>
                <a:effectLst/>
                <a:uLnTx/>
                <a:uFillTx/>
                <a:latin typeface="+mj-lt"/>
                <a:cs typeface="Segoe UI"/>
              </a:rPr>
              <a:t>Example:</a:t>
            </a:r>
            <a:br>
              <a:rPr kumimoji="0" lang="en-US" sz="1400" b="0" i="0" u="none" strike="noStrike" kern="1200" cap="none" spc="0" normalizeH="0" baseline="0" noProof="0" dirty="0">
                <a:ln>
                  <a:noFill/>
                </a:ln>
                <a:solidFill>
                  <a:srgbClr val="000000"/>
                </a:solidFill>
                <a:effectLst/>
                <a:uLnTx/>
                <a:uFillTx/>
                <a:cs typeface="Segoe UI"/>
              </a:rPr>
            </a:br>
            <a:r>
              <a:rPr kumimoji="0" lang="en-US" sz="1400" b="0" i="0" u="none" strike="noStrike" kern="1200" cap="none" spc="0" normalizeH="0" baseline="0" noProof="0" dirty="0">
                <a:ln>
                  <a:noFill/>
                </a:ln>
                <a:solidFill>
                  <a:srgbClr val="000000"/>
                </a:solidFill>
                <a:effectLst/>
                <a:uLnTx/>
                <a:uFillTx/>
                <a:cs typeface="Segoe UI"/>
              </a:rPr>
              <a:t>If malware is detected, M365 E5 Security automatically isolates the affected endpoint and removes the malicious processes without manual intervention, reducing downtime and damage.</a:t>
            </a:r>
            <a:endParaRPr kumimoji="0" lang="en-GB" sz="1400" b="0" i="0" u="none" strike="noStrike" kern="1200" cap="none" spc="0" normalizeH="0" baseline="0" noProof="0" dirty="0">
              <a:ln>
                <a:noFill/>
              </a:ln>
              <a:solidFill>
                <a:srgbClr val="000000"/>
              </a:solidFill>
              <a:effectLst/>
              <a:uLnTx/>
              <a:uFillTx/>
              <a:cs typeface="Segoe UI"/>
            </a:endParaRPr>
          </a:p>
        </p:txBody>
      </p:sp>
      <p:sp>
        <p:nvSpPr>
          <p:cNvPr id="54" name="Text Placeholder 5">
            <a:extLst>
              <a:ext uri="{FF2B5EF4-FFF2-40B4-BE49-F238E27FC236}">
                <a16:creationId xmlns:a16="http://schemas.microsoft.com/office/drawing/2014/main" id="{B9137A39-E494-4D86-88E7-51BA129DE1EB}"/>
              </a:ext>
            </a:extLst>
          </p:cNvPr>
          <p:cNvSpPr txBox="1">
            <a:spLocks/>
          </p:cNvSpPr>
          <p:nvPr/>
        </p:nvSpPr>
        <p:spPr>
          <a:xfrm>
            <a:off x="3452417" y="1931052"/>
            <a:ext cx="2418949" cy="710552"/>
          </a:xfrm>
          <a:prstGeom prst="rect">
            <a:avLst/>
          </a:prstGeom>
        </p:spPr>
        <p:txBody>
          <a:bodyPr wrap="square" lIns="180000" tIns="108000" rIns="72000" bIns="10800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
                <a:srgbClr val="F61B71"/>
              </a:buClr>
              <a:buSzTx/>
              <a:buFont typeface="Arial" panose="020B0604020202020204" pitchFamily="34" charset="0"/>
              <a:buNone/>
              <a:tabLst/>
              <a:defRPr/>
            </a:pP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Real-Time </a:t>
            </a:r>
            <a:b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b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Endpoint Protection</a:t>
            </a:r>
            <a:endParaRPr kumimoji="0" lang="en-GB" sz="1600" i="0" u="none" strike="noStrike" kern="1200" cap="none" spc="0" normalizeH="0" baseline="0" noProof="0" dirty="0">
              <a:ln>
                <a:noFill/>
              </a:ln>
              <a:solidFill>
                <a:srgbClr val="091F2C"/>
              </a:solidFill>
              <a:effectLst/>
              <a:uLnTx/>
              <a:uFillTx/>
              <a:latin typeface="+mj-lt"/>
              <a:cs typeface="Segoe UI" panose="020B0502040204020203" pitchFamily="34" charset="0"/>
            </a:endParaRPr>
          </a:p>
        </p:txBody>
      </p:sp>
      <p:sp>
        <p:nvSpPr>
          <p:cNvPr id="55" name="Text Placeholder 5">
            <a:extLst>
              <a:ext uri="{FF2B5EF4-FFF2-40B4-BE49-F238E27FC236}">
                <a16:creationId xmlns:a16="http://schemas.microsoft.com/office/drawing/2014/main" id="{DECF4564-82D9-41C3-9CFA-88053D6A11E8}"/>
              </a:ext>
            </a:extLst>
          </p:cNvPr>
          <p:cNvSpPr txBox="1">
            <a:spLocks/>
          </p:cNvSpPr>
          <p:nvPr/>
        </p:nvSpPr>
        <p:spPr>
          <a:xfrm>
            <a:off x="6320634" y="2641604"/>
            <a:ext cx="2418949" cy="3454004"/>
          </a:xfrm>
          <a:prstGeom prst="rect">
            <a:avLst/>
          </a:prstGeom>
        </p:spPr>
        <p:txBody>
          <a:bodyPr wrap="square" lIns="180000" tIns="72000" rIns="108000" bIns="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1200"/>
              </a:spcAft>
              <a:buClr>
                <a:srgbClr val="F61B71"/>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cs typeface="Segoe UI"/>
              </a:rPr>
              <a:t>M365 E5 Security ensures visibility and control over third-party cloud applications, securing sensitive data and user activities in SaaS environments.</a:t>
            </a:r>
          </a:p>
          <a:p>
            <a:pPr indent="0">
              <a:spcAft>
                <a:spcPts val="1200"/>
              </a:spcAft>
              <a:buClr>
                <a:srgbClr val="F61B71"/>
              </a:buClr>
              <a:buNone/>
              <a:defRPr/>
            </a:pPr>
            <a:r>
              <a:rPr kumimoji="0" lang="en-US" sz="1400" b="0" i="0" u="none" strike="noStrike" kern="1200" cap="none" spc="0" normalizeH="0" noProof="0" dirty="0">
                <a:ln>
                  <a:noFill/>
                </a:ln>
                <a:solidFill>
                  <a:srgbClr val="000000"/>
                </a:solidFill>
                <a:effectLst/>
                <a:uLnTx/>
                <a:uFillTx/>
                <a:latin typeface="+mj-lt"/>
                <a:cs typeface="Segoe UI"/>
              </a:rPr>
              <a:t>Example: </a:t>
            </a:r>
            <a:br>
              <a:rPr kumimoji="0" lang="en-US" sz="1400" b="0" i="0" u="none" strike="noStrike" kern="1200" cap="none" spc="0" normalizeH="0" baseline="0" noProof="0" dirty="0">
                <a:ln>
                  <a:noFill/>
                </a:ln>
                <a:solidFill>
                  <a:srgbClr val="000000"/>
                </a:solidFill>
                <a:effectLst/>
                <a:uLnTx/>
                <a:uFillTx/>
                <a:cs typeface="Segoe UI"/>
              </a:rPr>
            </a:br>
            <a:r>
              <a:rPr kumimoji="0" lang="en-US" sz="1400" b="0" i="0" u="none" strike="noStrike" kern="1200" cap="none" spc="0" normalizeH="0" baseline="0" noProof="0" dirty="0">
                <a:ln>
                  <a:noFill/>
                </a:ln>
                <a:solidFill>
                  <a:srgbClr val="000000"/>
                </a:solidFill>
                <a:effectLst/>
                <a:uLnTx/>
                <a:uFillTx/>
                <a:cs typeface="Segoe UI"/>
              </a:rPr>
              <a:t>Defender for Cloud Apps detects and prevents the upload of sensitive data, like credit card numbers, to non-compliant cloud apps, ensuring data stays within secure systems.</a:t>
            </a:r>
            <a:endParaRPr kumimoji="0" lang="en-GB" sz="1400" b="0" i="0" u="none" strike="noStrike" kern="1200" cap="none" spc="0" normalizeH="0" baseline="0" noProof="0" dirty="0">
              <a:ln>
                <a:noFill/>
              </a:ln>
              <a:solidFill>
                <a:srgbClr val="000000"/>
              </a:solidFill>
              <a:effectLst/>
              <a:uLnTx/>
              <a:uFillTx/>
              <a:cs typeface="Segoe UI"/>
            </a:endParaRPr>
          </a:p>
        </p:txBody>
      </p:sp>
      <p:sp>
        <p:nvSpPr>
          <p:cNvPr id="56" name="Text Placeholder 5">
            <a:extLst>
              <a:ext uri="{FF2B5EF4-FFF2-40B4-BE49-F238E27FC236}">
                <a16:creationId xmlns:a16="http://schemas.microsoft.com/office/drawing/2014/main" id="{F655F5B7-1EF3-4572-944F-7D253954B5F1}"/>
              </a:ext>
            </a:extLst>
          </p:cNvPr>
          <p:cNvSpPr txBox="1">
            <a:spLocks/>
          </p:cNvSpPr>
          <p:nvPr/>
        </p:nvSpPr>
        <p:spPr>
          <a:xfrm>
            <a:off x="6320634" y="1931052"/>
            <a:ext cx="2418949" cy="710552"/>
          </a:xfrm>
          <a:prstGeom prst="rect">
            <a:avLst/>
          </a:prstGeom>
        </p:spPr>
        <p:txBody>
          <a:bodyPr wrap="square" lIns="180000" tIns="108000" rIns="72000" bIns="10800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
                <a:srgbClr val="F61B71"/>
              </a:buClr>
              <a:buSzTx/>
              <a:buFont typeface="Arial" panose="020B0604020202020204" pitchFamily="34" charset="0"/>
              <a:buNone/>
              <a:tabLst/>
              <a:defRPr/>
            </a:pP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Secure </a:t>
            </a:r>
            <a:b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b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Cloud Applications</a:t>
            </a:r>
            <a:endParaRPr kumimoji="0" lang="en-GB" sz="1600" i="0" u="none" strike="noStrike" kern="1200" cap="none" spc="0" normalizeH="0" baseline="0" noProof="0" dirty="0">
              <a:ln>
                <a:noFill/>
              </a:ln>
              <a:solidFill>
                <a:srgbClr val="091F2C"/>
              </a:solidFill>
              <a:effectLst/>
              <a:uLnTx/>
              <a:uFillTx/>
              <a:latin typeface="+mj-lt"/>
              <a:cs typeface="Segoe UI" panose="020B0502040204020203" pitchFamily="34" charset="0"/>
            </a:endParaRPr>
          </a:p>
        </p:txBody>
      </p:sp>
      <p:sp>
        <p:nvSpPr>
          <p:cNvPr id="57" name="Text Placeholder 5">
            <a:extLst>
              <a:ext uri="{FF2B5EF4-FFF2-40B4-BE49-F238E27FC236}">
                <a16:creationId xmlns:a16="http://schemas.microsoft.com/office/drawing/2014/main" id="{A2748B64-017C-4D2F-9BF6-52A72C96F74B}"/>
              </a:ext>
            </a:extLst>
          </p:cNvPr>
          <p:cNvSpPr txBox="1">
            <a:spLocks/>
          </p:cNvSpPr>
          <p:nvPr/>
        </p:nvSpPr>
        <p:spPr>
          <a:xfrm>
            <a:off x="9188851" y="2641604"/>
            <a:ext cx="2418949" cy="3669448"/>
          </a:xfrm>
          <a:prstGeom prst="rect">
            <a:avLst/>
          </a:prstGeom>
        </p:spPr>
        <p:txBody>
          <a:bodyPr wrap="square" lIns="180000" tIns="72000" rIns="72000" bIns="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1200"/>
              </a:spcAft>
              <a:buClr>
                <a:srgbClr val="F61B71"/>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cs typeface="Segoe UI"/>
              </a:rPr>
              <a:t>M365 E5 Security includes privileged identity management (PIM), offering detailed control over access to high-privilege accounts, reducing the risk of insider threats and unauthorised actions.</a:t>
            </a:r>
          </a:p>
          <a:p>
            <a:pPr indent="0">
              <a:spcAft>
                <a:spcPts val="1200"/>
              </a:spcAft>
              <a:buClr>
                <a:srgbClr val="F61B71"/>
              </a:buClr>
              <a:buNone/>
              <a:defRPr/>
            </a:pPr>
            <a:r>
              <a:rPr kumimoji="0" lang="en-US" sz="1400" b="0" i="0" u="none" strike="noStrike" kern="1200" cap="none" spc="0" normalizeH="0" noProof="0" dirty="0">
                <a:ln>
                  <a:noFill/>
                </a:ln>
                <a:solidFill>
                  <a:srgbClr val="000000"/>
                </a:solidFill>
                <a:effectLst/>
                <a:uLnTx/>
                <a:uFillTx/>
                <a:latin typeface="+mj-lt"/>
                <a:cs typeface="Segoe UI"/>
              </a:rPr>
              <a:t>Example: </a:t>
            </a:r>
            <a:br>
              <a:rPr kumimoji="0" lang="en-US" sz="1400" b="0" i="0" u="none" strike="noStrike" kern="1200" cap="none" spc="0" normalizeH="0" baseline="0" noProof="0" dirty="0">
                <a:ln>
                  <a:noFill/>
                </a:ln>
                <a:solidFill>
                  <a:srgbClr val="000000"/>
                </a:solidFill>
                <a:effectLst/>
                <a:uLnTx/>
                <a:uFillTx/>
                <a:cs typeface="Segoe UI"/>
              </a:rPr>
            </a:br>
            <a:r>
              <a:rPr kumimoji="0" lang="en-US" sz="1400" b="0" i="0" u="none" strike="noStrike" kern="1200" cap="none" spc="0" normalizeH="0" baseline="0" noProof="0" dirty="0">
                <a:ln>
                  <a:noFill/>
                </a:ln>
                <a:solidFill>
                  <a:srgbClr val="000000"/>
                </a:solidFill>
                <a:effectLst/>
                <a:uLnTx/>
                <a:uFillTx/>
                <a:cs typeface="Segoe UI"/>
              </a:rPr>
              <a:t>System administrators must request elevated permissions for critical tasks, which require approval and are time-limited, ensuring tight control over access.</a:t>
            </a:r>
            <a:endParaRPr kumimoji="0" lang="en-GB" sz="1400" b="0" i="0" u="none" strike="noStrike" kern="1200" cap="none" spc="0" normalizeH="0" baseline="0" noProof="0" dirty="0">
              <a:ln>
                <a:noFill/>
              </a:ln>
              <a:solidFill>
                <a:srgbClr val="000000"/>
              </a:solidFill>
              <a:effectLst/>
              <a:uLnTx/>
              <a:uFillTx/>
              <a:cs typeface="Segoe UI"/>
            </a:endParaRPr>
          </a:p>
        </p:txBody>
      </p:sp>
      <p:sp>
        <p:nvSpPr>
          <p:cNvPr id="58" name="Text Placeholder 5">
            <a:extLst>
              <a:ext uri="{FF2B5EF4-FFF2-40B4-BE49-F238E27FC236}">
                <a16:creationId xmlns:a16="http://schemas.microsoft.com/office/drawing/2014/main" id="{CA8C8DE6-2FC8-46C8-9843-C83FE172DD30}"/>
              </a:ext>
            </a:extLst>
          </p:cNvPr>
          <p:cNvSpPr txBox="1">
            <a:spLocks/>
          </p:cNvSpPr>
          <p:nvPr/>
        </p:nvSpPr>
        <p:spPr>
          <a:xfrm>
            <a:off x="9188851" y="1931052"/>
            <a:ext cx="2418949" cy="710552"/>
          </a:xfrm>
          <a:prstGeom prst="rect">
            <a:avLst/>
          </a:prstGeom>
        </p:spPr>
        <p:txBody>
          <a:bodyPr wrap="square" lIns="180000" tIns="108000" rIns="72000" bIns="10800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
                <a:srgbClr val="F61B71"/>
              </a:buClr>
              <a:buSzTx/>
              <a:buFont typeface="Arial" panose="020B0604020202020204" pitchFamily="34" charset="0"/>
              <a:buNone/>
              <a:tabLst/>
              <a:defRPr/>
            </a:pP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Privileged </a:t>
            </a:r>
            <a:b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b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Access Management</a:t>
            </a:r>
            <a:endParaRPr kumimoji="0" lang="en-GB" sz="1600" i="0" u="none" strike="noStrike" kern="1200" cap="none" spc="0" normalizeH="0" baseline="0" noProof="0" dirty="0">
              <a:ln>
                <a:noFill/>
              </a:ln>
              <a:solidFill>
                <a:srgbClr val="091F2C"/>
              </a:solidFill>
              <a:effectLst/>
              <a:uLnTx/>
              <a:uFillTx/>
              <a:latin typeface="+mj-lt"/>
              <a:cs typeface="Segoe UI" panose="020B0502040204020203" pitchFamily="34" charset="0"/>
            </a:endParaRPr>
          </a:p>
        </p:txBody>
      </p:sp>
    </p:spTree>
    <p:extLst>
      <p:ext uri="{BB962C8B-B14F-4D97-AF65-F5344CB8AC3E}">
        <p14:creationId xmlns:p14="http://schemas.microsoft.com/office/powerpoint/2010/main" val="250725507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B7B5D2-6A92-4D78-B867-2A873E61819C}"/>
              </a:ext>
            </a:extLst>
          </p:cNvPr>
          <p:cNvSpPr>
            <a:spLocks noGrp="1"/>
          </p:cNvSpPr>
          <p:nvPr>
            <p:ph type="title"/>
          </p:nvPr>
        </p:nvSpPr>
        <p:spPr>
          <a:xfrm>
            <a:off x="588262" y="457200"/>
            <a:ext cx="11248137" cy="1107996"/>
          </a:xfrm>
        </p:spPr>
        <p:txBody>
          <a:bodyPr wrap="square">
            <a:spAutoFit/>
          </a:bodyPr>
          <a:lstStyle/>
          <a:p>
            <a:r>
              <a:rPr lang="en-US" dirty="0">
                <a:solidFill>
                  <a:srgbClr val="091F2C"/>
                </a:solidFill>
              </a:rPr>
              <a:t>Strengthen security foundations with M365 E5 Security, building on M365 Business Premium</a:t>
            </a:r>
          </a:p>
        </p:txBody>
      </p:sp>
      <p:pic>
        <p:nvPicPr>
          <p:cNvPr id="9" name="Picture 8">
            <a:extLst>
              <a:ext uri="{FF2B5EF4-FFF2-40B4-BE49-F238E27FC236}">
                <a16:creationId xmlns:a16="http://schemas.microsoft.com/office/drawing/2014/main" id="{45FE81B0-648B-49BF-B8AA-CFC40D2F0D47}"/>
              </a:ext>
            </a:extLst>
          </p:cNvPr>
          <p:cNvPicPr>
            <a:picLocks noChangeAspect="1"/>
          </p:cNvPicPr>
          <p:nvPr/>
        </p:nvPicPr>
        <p:blipFill>
          <a:blip r:embed="rId2"/>
          <a:stretch>
            <a:fillRect/>
          </a:stretch>
        </p:blipFill>
        <p:spPr>
          <a:xfrm>
            <a:off x="584200" y="1931051"/>
            <a:ext cx="3111500" cy="3675930"/>
          </a:xfrm>
          <a:prstGeom prst="rect">
            <a:avLst/>
          </a:prstGeom>
        </p:spPr>
      </p:pic>
      <p:sp>
        <p:nvSpPr>
          <p:cNvPr id="29" name="Text Placeholder 5">
            <a:extLst>
              <a:ext uri="{FF2B5EF4-FFF2-40B4-BE49-F238E27FC236}">
                <a16:creationId xmlns:a16="http://schemas.microsoft.com/office/drawing/2014/main" id="{2BAA7DBA-DEE3-4183-A288-C239E36D97F0}"/>
              </a:ext>
            </a:extLst>
          </p:cNvPr>
          <p:cNvSpPr txBox="1">
            <a:spLocks/>
          </p:cNvSpPr>
          <p:nvPr/>
        </p:nvSpPr>
        <p:spPr>
          <a:xfrm>
            <a:off x="584200" y="2641604"/>
            <a:ext cx="3111500" cy="2592230"/>
          </a:xfrm>
          <a:prstGeom prst="rect">
            <a:avLst/>
          </a:prstGeom>
        </p:spPr>
        <p:txBody>
          <a:bodyPr wrap="square" lIns="180000" tIns="72000" rIns="108000" bIns="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1200"/>
              </a:spcAft>
              <a:buClr>
                <a:srgbClr val="F61B71"/>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cs typeface="Segoe UI"/>
              </a:rPr>
              <a:t>M365 E5 Security automates data classification, encryption and retention, ensuring that sensitive information is always protected and compliant with regulations.</a:t>
            </a:r>
          </a:p>
          <a:p>
            <a:pPr indent="0">
              <a:spcAft>
                <a:spcPts val="1200"/>
              </a:spcAft>
              <a:buClr>
                <a:srgbClr val="F61B71"/>
              </a:buClr>
              <a:buNone/>
              <a:defRPr/>
            </a:pPr>
            <a:r>
              <a:rPr kumimoji="0" lang="en-US" sz="1400" b="0" i="0" u="none" strike="noStrike" kern="1200" cap="none" spc="0" normalizeH="0" noProof="0" dirty="0">
                <a:ln>
                  <a:noFill/>
                </a:ln>
                <a:solidFill>
                  <a:srgbClr val="000000"/>
                </a:solidFill>
                <a:effectLst/>
                <a:uLnTx/>
                <a:uFillTx/>
                <a:latin typeface="+mj-lt"/>
                <a:cs typeface="Segoe UI"/>
              </a:rPr>
              <a:t>Example: </a:t>
            </a:r>
            <a:br>
              <a:rPr kumimoji="0" lang="en-US" sz="1400" b="0" i="0" u="none" strike="noStrike" kern="1200" cap="none" spc="0" normalizeH="0" baseline="0" noProof="0" dirty="0">
                <a:ln>
                  <a:noFill/>
                </a:ln>
                <a:solidFill>
                  <a:srgbClr val="000000"/>
                </a:solidFill>
                <a:effectLst/>
                <a:uLnTx/>
                <a:uFillTx/>
                <a:cs typeface="Segoe UI"/>
              </a:rPr>
            </a:br>
            <a:r>
              <a:rPr kumimoji="0" lang="en-US" sz="1400" b="0" i="0" u="none" strike="noStrike" kern="1200" cap="none" spc="0" normalizeH="0" baseline="0" noProof="0" dirty="0">
                <a:ln>
                  <a:noFill/>
                </a:ln>
                <a:solidFill>
                  <a:srgbClr val="000000"/>
                </a:solidFill>
                <a:effectLst/>
                <a:uLnTx/>
                <a:uFillTx/>
                <a:cs typeface="Segoe UI"/>
              </a:rPr>
              <a:t>System administrators must request elevated permissions for critical tasks, which require approval and are time-limited, ensuring tight control over access.</a:t>
            </a:r>
            <a:endParaRPr kumimoji="0" lang="en-GB" sz="1400" b="0" i="0" u="none" strike="noStrike" kern="1200" cap="none" spc="0" normalizeH="0" baseline="0" noProof="0" dirty="0">
              <a:ln>
                <a:noFill/>
              </a:ln>
              <a:solidFill>
                <a:srgbClr val="000000"/>
              </a:solidFill>
              <a:effectLst/>
              <a:uLnTx/>
              <a:uFillTx/>
              <a:cs typeface="Segoe UI"/>
            </a:endParaRPr>
          </a:p>
        </p:txBody>
      </p:sp>
      <p:sp>
        <p:nvSpPr>
          <p:cNvPr id="30" name="Text Placeholder 5">
            <a:extLst>
              <a:ext uri="{FF2B5EF4-FFF2-40B4-BE49-F238E27FC236}">
                <a16:creationId xmlns:a16="http://schemas.microsoft.com/office/drawing/2014/main" id="{27FFF08F-818A-4AF3-BE6F-786D15D81A5E}"/>
              </a:ext>
            </a:extLst>
          </p:cNvPr>
          <p:cNvSpPr txBox="1">
            <a:spLocks/>
          </p:cNvSpPr>
          <p:nvPr/>
        </p:nvSpPr>
        <p:spPr>
          <a:xfrm>
            <a:off x="584200" y="1931052"/>
            <a:ext cx="3111500" cy="710552"/>
          </a:xfrm>
          <a:prstGeom prst="rect">
            <a:avLst/>
          </a:prstGeom>
        </p:spPr>
        <p:txBody>
          <a:bodyPr wrap="square" lIns="180000" tIns="108000" rIns="72000" bIns="10800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
                <a:srgbClr val="F61B71"/>
              </a:buClr>
              <a:buSzTx/>
              <a:buFont typeface="Arial" panose="020B0604020202020204" pitchFamily="34" charset="0"/>
              <a:buNone/>
              <a:tabLst/>
              <a:defRPr/>
            </a:pP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Data Protection </a:t>
            </a:r>
            <a:b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b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and Compliance</a:t>
            </a:r>
            <a:endParaRPr kumimoji="0" lang="en-GB" sz="1600" i="0" u="none" strike="noStrike" kern="1200" cap="none" spc="0" normalizeH="0" baseline="0" noProof="0" dirty="0">
              <a:ln>
                <a:noFill/>
              </a:ln>
              <a:solidFill>
                <a:srgbClr val="091F2C"/>
              </a:solidFill>
              <a:effectLst/>
              <a:uLnTx/>
              <a:uFillTx/>
              <a:latin typeface="+mj-lt"/>
              <a:cs typeface="Segoe UI" panose="020B0502040204020203" pitchFamily="34" charset="0"/>
            </a:endParaRPr>
          </a:p>
        </p:txBody>
      </p:sp>
      <p:pic>
        <p:nvPicPr>
          <p:cNvPr id="22" name="Picture 21">
            <a:extLst>
              <a:ext uri="{FF2B5EF4-FFF2-40B4-BE49-F238E27FC236}">
                <a16:creationId xmlns:a16="http://schemas.microsoft.com/office/drawing/2014/main" id="{5BA31C52-1563-4239-A368-47C7C7912EDE}"/>
              </a:ext>
            </a:extLst>
          </p:cNvPr>
          <p:cNvPicPr>
            <a:picLocks noChangeAspect="1"/>
          </p:cNvPicPr>
          <p:nvPr/>
        </p:nvPicPr>
        <p:blipFill>
          <a:blip r:embed="rId2"/>
          <a:stretch>
            <a:fillRect/>
          </a:stretch>
        </p:blipFill>
        <p:spPr>
          <a:xfrm>
            <a:off x="8496302" y="1931051"/>
            <a:ext cx="3111500" cy="3675930"/>
          </a:xfrm>
          <a:prstGeom prst="rect">
            <a:avLst/>
          </a:prstGeom>
        </p:spPr>
      </p:pic>
      <p:sp>
        <p:nvSpPr>
          <p:cNvPr id="23" name="Text Placeholder 5">
            <a:extLst>
              <a:ext uri="{FF2B5EF4-FFF2-40B4-BE49-F238E27FC236}">
                <a16:creationId xmlns:a16="http://schemas.microsoft.com/office/drawing/2014/main" id="{46C210C3-DF14-4193-99DC-9EE8BB35FA46}"/>
              </a:ext>
            </a:extLst>
          </p:cNvPr>
          <p:cNvSpPr txBox="1">
            <a:spLocks/>
          </p:cNvSpPr>
          <p:nvPr/>
        </p:nvSpPr>
        <p:spPr>
          <a:xfrm>
            <a:off x="8496302" y="2641604"/>
            <a:ext cx="3111500" cy="2592230"/>
          </a:xfrm>
          <a:prstGeom prst="rect">
            <a:avLst/>
          </a:prstGeom>
        </p:spPr>
        <p:txBody>
          <a:bodyPr wrap="square" lIns="180000" tIns="72000" rIns="108000" bIns="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1200"/>
              </a:spcAft>
              <a:buClr>
                <a:srgbClr val="F61B71"/>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cs typeface="Segoe UI"/>
              </a:rPr>
              <a:t>M365 E5 Security offers a layered defence against advanced threats like phishing, ransomware and zero-day attacks with AI-driven threat detection and automated response.</a:t>
            </a:r>
          </a:p>
          <a:p>
            <a:pPr indent="0">
              <a:spcAft>
                <a:spcPts val="1200"/>
              </a:spcAft>
              <a:buClr>
                <a:srgbClr val="F61B71"/>
              </a:buClr>
              <a:buNone/>
              <a:defRPr/>
            </a:pPr>
            <a:r>
              <a:rPr kumimoji="0" lang="en-US" sz="1400" b="0" i="0" u="none" strike="noStrike" kern="1200" cap="none" spc="0" normalizeH="0" noProof="0" dirty="0">
                <a:ln>
                  <a:noFill/>
                </a:ln>
                <a:solidFill>
                  <a:srgbClr val="000000"/>
                </a:solidFill>
                <a:effectLst/>
                <a:uLnTx/>
                <a:uFillTx/>
                <a:latin typeface="+mj-lt"/>
                <a:cs typeface="Segoe UI"/>
              </a:rPr>
              <a:t>Example: </a:t>
            </a:r>
            <a:br>
              <a:rPr kumimoji="0" lang="en-US" sz="1400" b="0" i="0" u="none" strike="noStrike" kern="1200" cap="none" spc="0" normalizeH="0" baseline="0" noProof="0" dirty="0">
                <a:ln>
                  <a:noFill/>
                </a:ln>
                <a:solidFill>
                  <a:srgbClr val="000000"/>
                </a:solidFill>
                <a:effectLst/>
                <a:uLnTx/>
                <a:uFillTx/>
                <a:cs typeface="Segoe UI"/>
              </a:rPr>
            </a:br>
            <a:r>
              <a:rPr kumimoji="0" lang="en-US" sz="1400" b="0" i="0" u="none" strike="noStrike" kern="1200" cap="none" spc="0" normalizeH="0" baseline="0" noProof="0" dirty="0">
                <a:ln>
                  <a:noFill/>
                </a:ln>
                <a:solidFill>
                  <a:srgbClr val="000000"/>
                </a:solidFill>
                <a:effectLst/>
                <a:uLnTx/>
                <a:uFillTx/>
                <a:cs typeface="Segoe UI"/>
              </a:rPr>
              <a:t>ATP automatically detects and blocks AI-generated phishing attacks that might bypass </a:t>
            </a:r>
            <a:br>
              <a:rPr kumimoji="0" lang="en-US" sz="1400" b="0" i="0" u="none" strike="noStrike" kern="1200" cap="none" spc="0" normalizeH="0" baseline="0" noProof="0" dirty="0">
                <a:ln>
                  <a:noFill/>
                </a:ln>
                <a:solidFill>
                  <a:srgbClr val="000000"/>
                </a:solidFill>
                <a:effectLst/>
                <a:uLnTx/>
                <a:uFillTx/>
                <a:cs typeface="Segoe UI"/>
              </a:rPr>
            </a:br>
            <a:r>
              <a:rPr kumimoji="0" lang="en-US" sz="1400" b="0" i="0" u="none" strike="noStrike" kern="1200" cap="none" spc="0" normalizeH="0" baseline="0" noProof="0" dirty="0">
                <a:ln>
                  <a:noFill/>
                </a:ln>
                <a:solidFill>
                  <a:srgbClr val="000000"/>
                </a:solidFill>
                <a:effectLst/>
                <a:uLnTx/>
                <a:uFillTx/>
                <a:cs typeface="Segoe UI"/>
              </a:rPr>
              <a:t>basic security measures in </a:t>
            </a:r>
            <a:br>
              <a:rPr kumimoji="0" lang="en-US" sz="1400" b="0" i="0" u="none" strike="noStrike" kern="1200" cap="none" spc="0" normalizeH="0" baseline="0" noProof="0" dirty="0">
                <a:ln>
                  <a:noFill/>
                </a:ln>
                <a:solidFill>
                  <a:srgbClr val="000000"/>
                </a:solidFill>
                <a:effectLst/>
                <a:uLnTx/>
                <a:uFillTx/>
                <a:cs typeface="Segoe UI"/>
              </a:rPr>
            </a:br>
            <a:r>
              <a:rPr kumimoji="0" lang="en-US" sz="1400" b="0" i="0" u="none" strike="noStrike" kern="1200" cap="none" spc="0" normalizeH="0" baseline="0" noProof="0" dirty="0">
                <a:ln>
                  <a:noFill/>
                </a:ln>
                <a:solidFill>
                  <a:srgbClr val="000000"/>
                </a:solidFill>
                <a:effectLst/>
                <a:uLnTx/>
                <a:uFillTx/>
                <a:cs typeface="Segoe UI"/>
              </a:rPr>
              <a:t>M365 Business Premium.</a:t>
            </a:r>
            <a:endParaRPr kumimoji="0" lang="en-GB" sz="1400" b="0" i="0" u="none" strike="noStrike" kern="1200" cap="none" spc="0" normalizeH="0" baseline="0" noProof="0" dirty="0">
              <a:ln>
                <a:noFill/>
              </a:ln>
              <a:solidFill>
                <a:srgbClr val="000000"/>
              </a:solidFill>
              <a:effectLst/>
              <a:uLnTx/>
              <a:uFillTx/>
              <a:cs typeface="Segoe UI"/>
            </a:endParaRPr>
          </a:p>
        </p:txBody>
      </p:sp>
      <p:sp>
        <p:nvSpPr>
          <p:cNvPr id="24" name="Text Placeholder 5">
            <a:extLst>
              <a:ext uri="{FF2B5EF4-FFF2-40B4-BE49-F238E27FC236}">
                <a16:creationId xmlns:a16="http://schemas.microsoft.com/office/drawing/2014/main" id="{86A92E29-EF5D-4DBD-B436-51815782AD64}"/>
              </a:ext>
            </a:extLst>
          </p:cNvPr>
          <p:cNvSpPr txBox="1">
            <a:spLocks/>
          </p:cNvSpPr>
          <p:nvPr/>
        </p:nvSpPr>
        <p:spPr>
          <a:xfrm>
            <a:off x="8496302" y="1931052"/>
            <a:ext cx="3111500" cy="710552"/>
          </a:xfrm>
          <a:prstGeom prst="rect">
            <a:avLst/>
          </a:prstGeom>
        </p:spPr>
        <p:txBody>
          <a:bodyPr wrap="square" lIns="180000" tIns="108000" rIns="72000" bIns="10800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
                <a:srgbClr val="F61B71"/>
              </a:buClr>
              <a:buSzTx/>
              <a:buFont typeface="Arial" panose="020B0604020202020204" pitchFamily="34" charset="0"/>
              <a:buNone/>
              <a:tabLst/>
              <a:defRPr/>
            </a:pP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Comprehensive </a:t>
            </a:r>
            <a:b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b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Threat Protection</a:t>
            </a:r>
            <a:endParaRPr kumimoji="0" lang="en-GB" sz="1600" i="0" u="none" strike="noStrike" kern="1200" cap="none" spc="0" normalizeH="0" baseline="0" noProof="0" dirty="0">
              <a:ln>
                <a:noFill/>
              </a:ln>
              <a:solidFill>
                <a:srgbClr val="091F2C"/>
              </a:solidFill>
              <a:effectLst/>
              <a:uLnTx/>
              <a:uFillTx/>
              <a:latin typeface="+mj-lt"/>
              <a:cs typeface="Segoe UI" panose="020B0502040204020203" pitchFamily="34" charset="0"/>
            </a:endParaRPr>
          </a:p>
        </p:txBody>
      </p:sp>
      <p:pic>
        <p:nvPicPr>
          <p:cNvPr id="27" name="Picture 26">
            <a:extLst>
              <a:ext uri="{FF2B5EF4-FFF2-40B4-BE49-F238E27FC236}">
                <a16:creationId xmlns:a16="http://schemas.microsoft.com/office/drawing/2014/main" id="{9CA6E2C7-6D95-4F80-9067-5AAE126BCDE3}"/>
              </a:ext>
            </a:extLst>
          </p:cNvPr>
          <p:cNvPicPr>
            <a:picLocks noChangeAspect="1"/>
          </p:cNvPicPr>
          <p:nvPr/>
        </p:nvPicPr>
        <p:blipFill>
          <a:blip r:embed="rId2"/>
          <a:stretch>
            <a:fillRect/>
          </a:stretch>
        </p:blipFill>
        <p:spPr>
          <a:xfrm>
            <a:off x="4540251" y="1931051"/>
            <a:ext cx="3111500" cy="3675930"/>
          </a:xfrm>
          <a:prstGeom prst="rect">
            <a:avLst/>
          </a:prstGeom>
        </p:spPr>
      </p:pic>
      <p:sp>
        <p:nvSpPr>
          <p:cNvPr id="28" name="Text Placeholder 5">
            <a:extLst>
              <a:ext uri="{FF2B5EF4-FFF2-40B4-BE49-F238E27FC236}">
                <a16:creationId xmlns:a16="http://schemas.microsoft.com/office/drawing/2014/main" id="{2EAE1D4D-6499-4B6B-A893-727BE70E0603}"/>
              </a:ext>
            </a:extLst>
          </p:cNvPr>
          <p:cNvSpPr txBox="1">
            <a:spLocks/>
          </p:cNvSpPr>
          <p:nvPr/>
        </p:nvSpPr>
        <p:spPr>
          <a:xfrm>
            <a:off x="4540251" y="2641604"/>
            <a:ext cx="3111500" cy="2592230"/>
          </a:xfrm>
          <a:prstGeom prst="rect">
            <a:avLst/>
          </a:prstGeom>
        </p:spPr>
        <p:txBody>
          <a:bodyPr wrap="square" lIns="180000" tIns="72000" rIns="108000" bIns="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1200"/>
              </a:spcAft>
              <a:buClr>
                <a:srgbClr val="F61B71"/>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cs typeface="Segoe UI"/>
              </a:rPr>
              <a:t>M365 E5 Security integrates global threat intelligence, enabling real-time detection of emerging threats and providing insights for swift, informed responses.</a:t>
            </a:r>
          </a:p>
          <a:p>
            <a:pPr indent="0">
              <a:spcAft>
                <a:spcPts val="1200"/>
              </a:spcAft>
              <a:buClr>
                <a:srgbClr val="F61B71"/>
              </a:buClr>
              <a:buNone/>
              <a:defRPr/>
            </a:pPr>
            <a:r>
              <a:rPr kumimoji="0" lang="en-US" sz="1400" b="0" i="0" u="none" strike="noStrike" kern="1200" cap="none" spc="0" normalizeH="0" noProof="0" dirty="0">
                <a:ln>
                  <a:noFill/>
                </a:ln>
                <a:solidFill>
                  <a:srgbClr val="000000"/>
                </a:solidFill>
                <a:effectLst/>
                <a:uLnTx/>
                <a:uFillTx/>
                <a:latin typeface="+mj-lt"/>
                <a:cs typeface="Segoe UI"/>
              </a:rPr>
              <a:t>Example: </a:t>
            </a:r>
            <a:br>
              <a:rPr kumimoji="0" lang="en-US" sz="1400" b="0" i="0" u="none" strike="noStrike" kern="1200" cap="none" spc="0" normalizeH="0" baseline="0" noProof="0" dirty="0">
                <a:ln>
                  <a:noFill/>
                </a:ln>
                <a:solidFill>
                  <a:srgbClr val="000000"/>
                </a:solidFill>
                <a:effectLst/>
                <a:uLnTx/>
                <a:uFillTx/>
                <a:cs typeface="Segoe UI"/>
              </a:rPr>
            </a:br>
            <a:r>
              <a:rPr kumimoji="0" lang="en-US" sz="1400" b="0" i="0" u="none" strike="noStrike" kern="1200" cap="none" spc="0" normalizeH="0" baseline="0" noProof="0" dirty="0">
                <a:ln>
                  <a:noFill/>
                </a:ln>
                <a:solidFill>
                  <a:srgbClr val="000000"/>
                </a:solidFill>
                <a:effectLst/>
                <a:uLnTx/>
                <a:uFillTx/>
                <a:cs typeface="Segoe UI"/>
              </a:rPr>
              <a:t>M365 E5 Security leverages global threat data to proactively block new, sophisticated attacks, providing real-time protection from evolving cyber threats.</a:t>
            </a:r>
            <a:endParaRPr kumimoji="0" lang="en-GB" sz="1400" b="0" i="0" u="none" strike="noStrike" kern="1200" cap="none" spc="0" normalizeH="0" baseline="0" noProof="0" dirty="0">
              <a:ln>
                <a:noFill/>
              </a:ln>
              <a:solidFill>
                <a:srgbClr val="000000"/>
              </a:solidFill>
              <a:effectLst/>
              <a:uLnTx/>
              <a:uFillTx/>
              <a:cs typeface="Segoe UI"/>
            </a:endParaRPr>
          </a:p>
        </p:txBody>
      </p:sp>
      <p:sp>
        <p:nvSpPr>
          <p:cNvPr id="31" name="Text Placeholder 5">
            <a:extLst>
              <a:ext uri="{FF2B5EF4-FFF2-40B4-BE49-F238E27FC236}">
                <a16:creationId xmlns:a16="http://schemas.microsoft.com/office/drawing/2014/main" id="{5C851C92-6A18-4F68-80F8-60DB774FEA8D}"/>
              </a:ext>
            </a:extLst>
          </p:cNvPr>
          <p:cNvSpPr txBox="1">
            <a:spLocks/>
          </p:cNvSpPr>
          <p:nvPr/>
        </p:nvSpPr>
        <p:spPr>
          <a:xfrm>
            <a:off x="4540251" y="1931052"/>
            <a:ext cx="3111500" cy="710552"/>
          </a:xfrm>
          <a:prstGeom prst="rect">
            <a:avLst/>
          </a:prstGeom>
        </p:spPr>
        <p:txBody>
          <a:bodyPr wrap="square" lIns="180000" tIns="108000" rIns="72000" bIns="10800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
                <a:srgbClr val="F61B71"/>
              </a:buClr>
              <a:buSzTx/>
              <a:buFont typeface="Arial" panose="020B0604020202020204" pitchFamily="34" charset="0"/>
              <a:buNone/>
              <a:tabLst/>
              <a:defRPr/>
            </a:pP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Advanced </a:t>
            </a:r>
            <a:b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b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Threat Intelligence</a:t>
            </a:r>
            <a:endParaRPr kumimoji="0" lang="en-GB" sz="1600" i="0" u="none" strike="noStrike" kern="1200" cap="none" spc="0" normalizeH="0" baseline="0" noProof="0" dirty="0">
              <a:ln>
                <a:noFill/>
              </a:ln>
              <a:solidFill>
                <a:srgbClr val="091F2C"/>
              </a:solidFill>
              <a:effectLst/>
              <a:uLnTx/>
              <a:uFillTx/>
              <a:latin typeface="+mj-lt"/>
              <a:cs typeface="Segoe UI" panose="020B0502040204020203" pitchFamily="34" charset="0"/>
            </a:endParaRPr>
          </a:p>
        </p:txBody>
      </p:sp>
    </p:spTree>
    <p:extLst>
      <p:ext uri="{BB962C8B-B14F-4D97-AF65-F5344CB8AC3E}">
        <p14:creationId xmlns:p14="http://schemas.microsoft.com/office/powerpoint/2010/main" val="61912386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279EB6-C890-4E4C-A7E6-B25DD91991D7}"/>
              </a:ext>
            </a:extLst>
          </p:cNvPr>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3441453" y="4342034"/>
            <a:ext cx="1540800" cy="499756"/>
          </a:xfrm>
          <a:prstGeom prst="rect">
            <a:avLst/>
          </a:prstGeom>
        </p:spPr>
      </p:pic>
      <p:pic>
        <p:nvPicPr>
          <p:cNvPr id="79" name="Picture 78">
            <a:extLst>
              <a:ext uri="{FF2B5EF4-FFF2-40B4-BE49-F238E27FC236}">
                <a16:creationId xmlns:a16="http://schemas.microsoft.com/office/drawing/2014/main" id="{0993C531-31FC-4EA0-813D-BF5A15700B38}"/>
              </a:ext>
            </a:extLst>
          </p:cNvPr>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5092990" y="4342034"/>
            <a:ext cx="1540800" cy="499756"/>
          </a:xfrm>
          <a:prstGeom prst="rect">
            <a:avLst/>
          </a:prstGeom>
        </p:spPr>
      </p:pic>
      <p:pic>
        <p:nvPicPr>
          <p:cNvPr id="83" name="Picture 82">
            <a:extLst>
              <a:ext uri="{FF2B5EF4-FFF2-40B4-BE49-F238E27FC236}">
                <a16:creationId xmlns:a16="http://schemas.microsoft.com/office/drawing/2014/main" id="{64C97905-52B9-474E-928C-E474340C70FF}"/>
              </a:ext>
            </a:extLst>
          </p:cNvPr>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6756808" y="4342034"/>
            <a:ext cx="1540800" cy="499756"/>
          </a:xfrm>
          <a:prstGeom prst="rect">
            <a:avLst/>
          </a:prstGeom>
        </p:spPr>
      </p:pic>
      <p:pic>
        <p:nvPicPr>
          <p:cNvPr id="84" name="Picture 83">
            <a:extLst>
              <a:ext uri="{FF2B5EF4-FFF2-40B4-BE49-F238E27FC236}">
                <a16:creationId xmlns:a16="http://schemas.microsoft.com/office/drawing/2014/main" id="{6AA6858B-9AAE-4D50-9032-7BD831633532}"/>
              </a:ext>
            </a:extLst>
          </p:cNvPr>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8414768" y="4342034"/>
            <a:ext cx="1540800" cy="499756"/>
          </a:xfrm>
          <a:prstGeom prst="rect">
            <a:avLst/>
          </a:prstGeom>
        </p:spPr>
      </p:pic>
      <p:pic>
        <p:nvPicPr>
          <p:cNvPr id="85" name="Picture 84">
            <a:extLst>
              <a:ext uri="{FF2B5EF4-FFF2-40B4-BE49-F238E27FC236}">
                <a16:creationId xmlns:a16="http://schemas.microsoft.com/office/drawing/2014/main" id="{D8A5EC38-8F20-48E2-94FB-4D0BE471BBBA}"/>
              </a:ext>
            </a:extLst>
          </p:cNvPr>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10079700" y="4342034"/>
            <a:ext cx="1540800" cy="499756"/>
          </a:xfrm>
          <a:prstGeom prst="rect">
            <a:avLst/>
          </a:prstGeom>
        </p:spPr>
      </p:pic>
      <p:pic>
        <p:nvPicPr>
          <p:cNvPr id="153" name="Picture 152">
            <a:extLst>
              <a:ext uri="{FF2B5EF4-FFF2-40B4-BE49-F238E27FC236}">
                <a16:creationId xmlns:a16="http://schemas.microsoft.com/office/drawing/2014/main" id="{FDDD31DF-20BA-4FC0-AA4C-CF06406362A3}"/>
              </a:ext>
            </a:extLst>
          </p:cNvPr>
          <p:cNvPicPr preferRelativeResize="0">
            <a:picLocks/>
          </p:cNvPicPr>
          <p:nvPr/>
        </p:nvPicPr>
        <p:blipFill>
          <a:blip r:embed="rId3" cstate="screen">
            <a:extLst>
              <a:ext uri="{28A0092B-C50C-407E-A947-70E740481C1C}">
                <a14:useLocalDpi xmlns:a14="http://schemas.microsoft.com/office/drawing/2010/main"/>
              </a:ext>
            </a:extLst>
          </a:blip>
          <a:srcRect/>
          <a:stretch/>
        </p:blipFill>
        <p:spPr>
          <a:xfrm>
            <a:off x="2495180" y="4507483"/>
            <a:ext cx="502906" cy="334800"/>
          </a:xfrm>
          <a:prstGeom prst="rect">
            <a:avLst/>
          </a:prstGeom>
        </p:spPr>
      </p:pic>
      <p:sp>
        <p:nvSpPr>
          <p:cNvPr id="70" name="TextBox 86">
            <a:extLst>
              <a:ext uri="{FF2B5EF4-FFF2-40B4-BE49-F238E27FC236}">
                <a16:creationId xmlns:a16="http://schemas.microsoft.com/office/drawing/2014/main" id="{E895E37B-A6B0-4B18-AA45-957D3F165070}"/>
              </a:ext>
            </a:extLst>
          </p:cNvPr>
          <p:cNvSpPr txBox="1"/>
          <p:nvPr/>
        </p:nvSpPr>
        <p:spPr>
          <a:xfrm>
            <a:off x="2495180" y="4507483"/>
            <a:ext cx="502906" cy="334621"/>
          </a:xfrm>
          <a:prstGeom prst="rect">
            <a:avLst/>
          </a:prstGeom>
          <a:no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R="0" lvl="0" indent="0" algn="ctr" defTabSz="822813" fontAlgn="base">
              <a:lnSpc>
                <a:spcPct val="90000"/>
              </a:lnSpc>
              <a:spcBef>
                <a:spcPct val="0"/>
              </a:spcBef>
              <a:spcAft>
                <a:spcPct val="0"/>
              </a:spcAft>
              <a:buClrTx/>
              <a:buSzTx/>
              <a:buFontTx/>
              <a:buNone/>
              <a:tabLst/>
              <a:defRPr kumimoji="0" sz="1059" b="0" i="0" u="none" strike="noStrike" cap="none" spc="0" normalizeH="0" baseline="0">
                <a:ln>
                  <a:noFill/>
                </a:ln>
                <a:solidFill>
                  <a:srgbClr val="282828"/>
                </a:solidFill>
                <a:effectLst/>
                <a:uLnTx/>
                <a:uFillTx/>
                <a:latin typeface="Segoe UI"/>
              </a:defRPr>
            </a:lvl1pPr>
            <a:lvl2pPr marL="457183" defTabSz="914367">
              <a:defRPr sz="1765">
                <a:solidFill>
                  <a:schemeClr val="lt1"/>
                </a:solidFill>
              </a:defRPr>
            </a:lvl2pPr>
            <a:lvl3pPr marL="914367" defTabSz="914367">
              <a:defRPr sz="1765">
                <a:solidFill>
                  <a:schemeClr val="lt1"/>
                </a:solidFill>
              </a:defRPr>
            </a:lvl3pPr>
            <a:lvl4pPr marL="1371550" defTabSz="914367">
              <a:defRPr sz="1765">
                <a:solidFill>
                  <a:schemeClr val="lt1"/>
                </a:solidFill>
              </a:defRPr>
            </a:lvl4pPr>
            <a:lvl5pPr marL="1828734" defTabSz="914367">
              <a:defRPr sz="1765">
                <a:solidFill>
                  <a:schemeClr val="lt1"/>
                </a:solidFill>
              </a:defRPr>
            </a:lvl5pPr>
            <a:lvl6pPr marL="2285918" defTabSz="914367">
              <a:defRPr sz="1765">
                <a:solidFill>
                  <a:schemeClr val="lt1"/>
                </a:solidFill>
              </a:defRPr>
            </a:lvl6pPr>
            <a:lvl7pPr marL="2743101" defTabSz="914367">
              <a:defRPr sz="1765">
                <a:solidFill>
                  <a:schemeClr val="lt1"/>
                </a:solidFill>
              </a:defRPr>
            </a:lvl7pPr>
            <a:lvl8pPr marL="3200284" defTabSz="914367">
              <a:defRPr sz="1765">
                <a:solidFill>
                  <a:schemeClr val="lt1"/>
                </a:solidFill>
              </a:defRPr>
            </a:lvl8pPr>
            <a:lvl9pPr marL="3657469" defTabSz="914367">
              <a:defRPr sz="1765">
                <a:solidFill>
                  <a:schemeClr val="lt1"/>
                </a:solidFill>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00" i="0" u="none" strike="noStrike" kern="1200" cap="none" spc="0" normalizeH="0" baseline="0" noProof="0" dirty="0">
                <a:ln>
                  <a:noFill/>
                </a:ln>
                <a:solidFill>
                  <a:srgbClr val="282828"/>
                </a:solidFill>
                <a:effectLst/>
                <a:uLnTx/>
                <a:uFillTx/>
                <a:latin typeface="+mj-lt"/>
                <a:ea typeface="+mn-ea"/>
                <a:cs typeface="+mn-cs"/>
              </a:rPr>
              <a:t>$</a:t>
            </a:r>
            <a:r>
              <a:rPr lang="en-US" sz="1000" dirty="0">
                <a:latin typeface="+mj-lt"/>
              </a:rPr>
              <a:t>42.2</a:t>
            </a:r>
            <a:endParaRPr lang="en-US" dirty="0">
              <a:ea typeface="+mn-ea"/>
              <a:cs typeface="+mn-cs"/>
            </a:endParaRPr>
          </a:p>
        </p:txBody>
      </p:sp>
      <p:pic>
        <p:nvPicPr>
          <p:cNvPr id="131" name="Picture 130">
            <a:extLst>
              <a:ext uri="{FF2B5EF4-FFF2-40B4-BE49-F238E27FC236}">
                <a16:creationId xmlns:a16="http://schemas.microsoft.com/office/drawing/2014/main" id="{3BC0761B-A357-4D5E-B8A1-A622DEE283DD}"/>
              </a:ext>
            </a:extLst>
          </p:cNvPr>
          <p:cNvPicPr preferRelativeResize="0">
            <a:picLocks/>
          </p:cNvPicPr>
          <p:nvPr/>
        </p:nvPicPr>
        <p:blipFill>
          <a:blip r:embed="rId3" cstate="screen">
            <a:extLst>
              <a:ext uri="{28A0092B-C50C-407E-A947-70E740481C1C}">
                <a14:useLocalDpi xmlns:a14="http://schemas.microsoft.com/office/drawing/2010/main"/>
              </a:ext>
            </a:extLst>
          </a:blip>
          <a:srcRect/>
          <a:stretch/>
        </p:blipFill>
        <p:spPr>
          <a:xfrm>
            <a:off x="2495180" y="4065868"/>
            <a:ext cx="502906" cy="334800"/>
          </a:xfrm>
          <a:prstGeom prst="rect">
            <a:avLst/>
          </a:prstGeom>
        </p:spPr>
      </p:pic>
      <p:sp>
        <p:nvSpPr>
          <p:cNvPr id="69" name="TextBox 86">
            <a:extLst>
              <a:ext uri="{FF2B5EF4-FFF2-40B4-BE49-F238E27FC236}">
                <a16:creationId xmlns:a16="http://schemas.microsoft.com/office/drawing/2014/main" id="{25A17C5D-B9D7-4A62-BDF0-99808940F140}"/>
              </a:ext>
            </a:extLst>
          </p:cNvPr>
          <p:cNvSpPr txBox="1"/>
          <p:nvPr/>
        </p:nvSpPr>
        <p:spPr>
          <a:xfrm>
            <a:off x="2495180" y="4066047"/>
            <a:ext cx="502906" cy="334621"/>
          </a:xfrm>
          <a:prstGeom prst="rect">
            <a:avLst/>
          </a:prstGeom>
          <a:no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R="0" lvl="0" indent="0" algn="ctr" defTabSz="822813" fontAlgn="base">
              <a:lnSpc>
                <a:spcPct val="90000"/>
              </a:lnSpc>
              <a:spcBef>
                <a:spcPct val="0"/>
              </a:spcBef>
              <a:spcAft>
                <a:spcPct val="0"/>
              </a:spcAft>
              <a:buClrTx/>
              <a:buSzTx/>
              <a:buFontTx/>
              <a:buNone/>
              <a:tabLst/>
              <a:defRPr kumimoji="0" sz="1059" b="0" i="0" u="none" strike="noStrike" cap="none" spc="0" normalizeH="0" baseline="0">
                <a:ln>
                  <a:noFill/>
                </a:ln>
                <a:solidFill>
                  <a:srgbClr val="282828"/>
                </a:solidFill>
                <a:effectLst/>
                <a:uLnTx/>
                <a:uFillTx/>
                <a:latin typeface="Segoe UI"/>
              </a:defRPr>
            </a:lvl1pPr>
            <a:lvl2pPr marL="457183" defTabSz="914367">
              <a:defRPr sz="1765">
                <a:solidFill>
                  <a:schemeClr val="lt1"/>
                </a:solidFill>
              </a:defRPr>
            </a:lvl2pPr>
            <a:lvl3pPr marL="914367" defTabSz="914367">
              <a:defRPr sz="1765">
                <a:solidFill>
                  <a:schemeClr val="lt1"/>
                </a:solidFill>
              </a:defRPr>
            </a:lvl3pPr>
            <a:lvl4pPr marL="1371550" defTabSz="914367">
              <a:defRPr sz="1765">
                <a:solidFill>
                  <a:schemeClr val="lt1"/>
                </a:solidFill>
              </a:defRPr>
            </a:lvl4pPr>
            <a:lvl5pPr marL="1828734" defTabSz="914367">
              <a:defRPr sz="1765">
                <a:solidFill>
                  <a:schemeClr val="lt1"/>
                </a:solidFill>
              </a:defRPr>
            </a:lvl5pPr>
            <a:lvl6pPr marL="2285918" defTabSz="914367">
              <a:defRPr sz="1765">
                <a:solidFill>
                  <a:schemeClr val="lt1"/>
                </a:solidFill>
              </a:defRPr>
            </a:lvl6pPr>
            <a:lvl7pPr marL="2743101" defTabSz="914367">
              <a:defRPr sz="1765">
                <a:solidFill>
                  <a:schemeClr val="lt1"/>
                </a:solidFill>
              </a:defRPr>
            </a:lvl7pPr>
            <a:lvl8pPr marL="3200284" defTabSz="914367">
              <a:defRPr sz="1765">
                <a:solidFill>
                  <a:schemeClr val="lt1"/>
                </a:solidFill>
              </a:defRPr>
            </a:lvl8pPr>
            <a:lvl9pPr marL="3657469" defTabSz="914367">
              <a:defRPr sz="1765">
                <a:solidFill>
                  <a:schemeClr val="lt1"/>
                </a:solidFill>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282828"/>
                </a:solidFill>
                <a:effectLst/>
                <a:uLnTx/>
                <a:uFillTx/>
                <a:latin typeface="+mn-lt"/>
                <a:ea typeface="+mn-ea"/>
                <a:cs typeface="+mn-cs"/>
              </a:rPr>
              <a:t>$</a:t>
            </a:r>
            <a:r>
              <a:rPr lang="en-US" sz="1000" dirty="0">
                <a:latin typeface="+mn-lt"/>
              </a:rPr>
              <a:t>13.5</a:t>
            </a:r>
            <a:endParaRPr kumimoji="0" lang="en-US" sz="1000" b="0" i="0" u="none" strike="noStrike" kern="1200" cap="none" spc="0" normalizeH="0" baseline="0" noProof="0" dirty="0">
              <a:ln>
                <a:noFill/>
              </a:ln>
              <a:solidFill>
                <a:srgbClr val="282828"/>
              </a:solidFill>
              <a:effectLst/>
              <a:uLnTx/>
              <a:uFillTx/>
              <a:latin typeface="+mn-lt"/>
              <a:ea typeface="+mn-ea"/>
              <a:cs typeface="+mn-cs"/>
            </a:endParaRPr>
          </a:p>
        </p:txBody>
      </p:sp>
      <p:pic>
        <p:nvPicPr>
          <p:cNvPr id="128" name="Picture 127">
            <a:extLst>
              <a:ext uri="{FF2B5EF4-FFF2-40B4-BE49-F238E27FC236}">
                <a16:creationId xmlns:a16="http://schemas.microsoft.com/office/drawing/2014/main" id="{4E40DF9B-9ECD-44BC-8521-535FFB59A754}"/>
              </a:ext>
            </a:extLst>
          </p:cNvPr>
          <p:cNvPicPr preferRelativeResize="0">
            <a:picLocks/>
          </p:cNvPicPr>
          <p:nvPr/>
        </p:nvPicPr>
        <p:blipFill>
          <a:blip r:embed="rId3" cstate="screen">
            <a:extLst>
              <a:ext uri="{28A0092B-C50C-407E-A947-70E740481C1C}">
                <a14:useLocalDpi xmlns:a14="http://schemas.microsoft.com/office/drawing/2010/main"/>
              </a:ext>
            </a:extLst>
          </a:blip>
          <a:srcRect/>
          <a:stretch/>
        </p:blipFill>
        <p:spPr>
          <a:xfrm>
            <a:off x="2495180" y="2750816"/>
            <a:ext cx="502906" cy="334800"/>
          </a:xfrm>
          <a:prstGeom prst="rect">
            <a:avLst/>
          </a:prstGeom>
        </p:spPr>
      </p:pic>
      <p:pic>
        <p:nvPicPr>
          <p:cNvPr id="129" name="Picture 128">
            <a:extLst>
              <a:ext uri="{FF2B5EF4-FFF2-40B4-BE49-F238E27FC236}">
                <a16:creationId xmlns:a16="http://schemas.microsoft.com/office/drawing/2014/main" id="{4DD69C2C-4F72-439B-A8BA-73CDC14CD55E}"/>
              </a:ext>
            </a:extLst>
          </p:cNvPr>
          <p:cNvPicPr preferRelativeResize="0">
            <a:picLocks/>
          </p:cNvPicPr>
          <p:nvPr/>
        </p:nvPicPr>
        <p:blipFill>
          <a:blip r:embed="rId3" cstate="screen">
            <a:extLst>
              <a:ext uri="{28A0092B-C50C-407E-A947-70E740481C1C}">
                <a14:useLocalDpi xmlns:a14="http://schemas.microsoft.com/office/drawing/2010/main"/>
              </a:ext>
            </a:extLst>
          </a:blip>
          <a:srcRect/>
          <a:stretch/>
        </p:blipFill>
        <p:spPr>
          <a:xfrm>
            <a:off x="2495180" y="3181995"/>
            <a:ext cx="502906" cy="334800"/>
          </a:xfrm>
          <a:prstGeom prst="rect">
            <a:avLst/>
          </a:prstGeom>
        </p:spPr>
      </p:pic>
      <p:pic>
        <p:nvPicPr>
          <p:cNvPr id="130" name="Picture 129">
            <a:extLst>
              <a:ext uri="{FF2B5EF4-FFF2-40B4-BE49-F238E27FC236}">
                <a16:creationId xmlns:a16="http://schemas.microsoft.com/office/drawing/2014/main" id="{CA5172A5-E0E5-4A0A-B13E-FFB5BA7FD213}"/>
              </a:ext>
            </a:extLst>
          </p:cNvPr>
          <p:cNvPicPr preferRelativeResize="0">
            <a:picLocks/>
          </p:cNvPicPr>
          <p:nvPr/>
        </p:nvPicPr>
        <p:blipFill>
          <a:blip r:embed="rId3" cstate="screen">
            <a:extLst>
              <a:ext uri="{28A0092B-C50C-407E-A947-70E740481C1C}">
                <a14:useLocalDpi xmlns:a14="http://schemas.microsoft.com/office/drawing/2010/main"/>
              </a:ext>
            </a:extLst>
          </a:blip>
          <a:srcRect/>
          <a:stretch/>
        </p:blipFill>
        <p:spPr>
          <a:xfrm>
            <a:off x="2495180" y="3637889"/>
            <a:ext cx="502906" cy="334800"/>
          </a:xfrm>
          <a:prstGeom prst="rect">
            <a:avLst/>
          </a:prstGeom>
        </p:spPr>
      </p:pic>
      <p:pic>
        <p:nvPicPr>
          <p:cNvPr id="138" name="Picture 137">
            <a:extLst>
              <a:ext uri="{FF2B5EF4-FFF2-40B4-BE49-F238E27FC236}">
                <a16:creationId xmlns:a16="http://schemas.microsoft.com/office/drawing/2014/main" id="{F479B63F-C31D-4F9F-BE5A-7D5E1D371AE0}"/>
              </a:ext>
            </a:extLst>
          </p:cNvPr>
          <p:cNvPicPr preferRelativeResize="0">
            <a:picLocks/>
          </p:cNvPicPr>
          <p:nvPr/>
        </p:nvPicPr>
        <p:blipFill>
          <a:blip r:embed="rId3" cstate="screen">
            <a:extLst>
              <a:ext uri="{28A0092B-C50C-407E-A947-70E740481C1C}">
                <a14:useLocalDpi xmlns:a14="http://schemas.microsoft.com/office/drawing/2010/main"/>
              </a:ext>
            </a:extLst>
          </a:blip>
          <a:srcRect/>
          <a:stretch/>
        </p:blipFill>
        <p:spPr>
          <a:xfrm>
            <a:off x="2495180" y="2290484"/>
            <a:ext cx="502906" cy="334800"/>
          </a:xfrm>
          <a:prstGeom prst="rect">
            <a:avLst/>
          </a:prstGeom>
        </p:spPr>
      </p:pic>
      <p:sp>
        <p:nvSpPr>
          <p:cNvPr id="63" name="TextBox 86">
            <a:extLst>
              <a:ext uri="{FF2B5EF4-FFF2-40B4-BE49-F238E27FC236}">
                <a16:creationId xmlns:a16="http://schemas.microsoft.com/office/drawing/2014/main" id="{DE908359-F650-4EFF-ACFB-7C98FD39932E}"/>
              </a:ext>
            </a:extLst>
          </p:cNvPr>
          <p:cNvSpPr txBox="1"/>
          <p:nvPr/>
        </p:nvSpPr>
        <p:spPr>
          <a:xfrm>
            <a:off x="2495180" y="2290663"/>
            <a:ext cx="502906" cy="334621"/>
          </a:xfrm>
          <a:prstGeom prst="rect">
            <a:avLst/>
          </a:prstGeom>
          <a:no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R="0" lvl="0" indent="0" algn="ctr" defTabSz="822813" fontAlgn="base">
              <a:lnSpc>
                <a:spcPct val="90000"/>
              </a:lnSpc>
              <a:spcBef>
                <a:spcPct val="0"/>
              </a:spcBef>
              <a:spcAft>
                <a:spcPct val="0"/>
              </a:spcAft>
              <a:buClrTx/>
              <a:buSzTx/>
              <a:buFontTx/>
              <a:buNone/>
              <a:tabLst/>
              <a:defRPr kumimoji="0" sz="1059" b="0" i="0" u="none" strike="noStrike" cap="none" spc="0" normalizeH="0" baseline="0">
                <a:ln>
                  <a:noFill/>
                </a:ln>
                <a:solidFill>
                  <a:srgbClr val="282828"/>
                </a:solidFill>
                <a:effectLst/>
                <a:uLnTx/>
                <a:uFillTx/>
                <a:latin typeface="Segoe UI"/>
              </a:defRPr>
            </a:lvl1pPr>
            <a:lvl2pPr marL="457183" defTabSz="914367">
              <a:defRPr sz="1765">
                <a:solidFill>
                  <a:schemeClr val="lt1"/>
                </a:solidFill>
              </a:defRPr>
            </a:lvl2pPr>
            <a:lvl3pPr marL="914367" defTabSz="914367">
              <a:defRPr sz="1765">
                <a:solidFill>
                  <a:schemeClr val="lt1"/>
                </a:solidFill>
              </a:defRPr>
            </a:lvl3pPr>
            <a:lvl4pPr marL="1371550" defTabSz="914367">
              <a:defRPr sz="1765">
                <a:solidFill>
                  <a:schemeClr val="lt1"/>
                </a:solidFill>
              </a:defRPr>
            </a:lvl4pPr>
            <a:lvl5pPr marL="1828734" defTabSz="914367">
              <a:defRPr sz="1765">
                <a:solidFill>
                  <a:schemeClr val="lt1"/>
                </a:solidFill>
              </a:defRPr>
            </a:lvl5pPr>
            <a:lvl6pPr marL="2285918" defTabSz="914367">
              <a:defRPr sz="1765">
                <a:solidFill>
                  <a:schemeClr val="lt1"/>
                </a:solidFill>
              </a:defRPr>
            </a:lvl6pPr>
            <a:lvl7pPr marL="2743101" defTabSz="914367">
              <a:defRPr sz="1765">
                <a:solidFill>
                  <a:schemeClr val="lt1"/>
                </a:solidFill>
              </a:defRPr>
            </a:lvl7pPr>
            <a:lvl8pPr marL="3200284" defTabSz="914367">
              <a:defRPr sz="1765">
                <a:solidFill>
                  <a:schemeClr val="lt1"/>
                </a:solidFill>
              </a:defRPr>
            </a:lvl8pPr>
            <a:lvl9pPr marL="3657469" defTabSz="914367">
              <a:defRPr sz="1765">
                <a:solidFill>
                  <a:schemeClr val="lt1"/>
                </a:solidFill>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282828"/>
                </a:solidFill>
                <a:effectLst/>
                <a:uLnTx/>
                <a:uFillTx/>
                <a:latin typeface="+mn-lt"/>
                <a:ea typeface="+mn-ea"/>
                <a:cs typeface="+mn-cs"/>
              </a:rPr>
              <a:t>$7.8</a:t>
            </a:r>
          </a:p>
        </p:txBody>
      </p:sp>
      <p:sp>
        <p:nvSpPr>
          <p:cNvPr id="66" name="TextBox 86">
            <a:extLst>
              <a:ext uri="{FF2B5EF4-FFF2-40B4-BE49-F238E27FC236}">
                <a16:creationId xmlns:a16="http://schemas.microsoft.com/office/drawing/2014/main" id="{DE233A29-1F31-453C-9370-F33E6EF74FAF}"/>
              </a:ext>
            </a:extLst>
          </p:cNvPr>
          <p:cNvSpPr txBox="1"/>
          <p:nvPr/>
        </p:nvSpPr>
        <p:spPr>
          <a:xfrm>
            <a:off x="2495180" y="2750995"/>
            <a:ext cx="502906" cy="334621"/>
          </a:xfrm>
          <a:prstGeom prst="rect">
            <a:avLst/>
          </a:prstGeom>
          <a:no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R="0" lvl="0" indent="0" algn="ctr" defTabSz="822813" fontAlgn="base">
              <a:lnSpc>
                <a:spcPct val="90000"/>
              </a:lnSpc>
              <a:spcBef>
                <a:spcPct val="0"/>
              </a:spcBef>
              <a:spcAft>
                <a:spcPct val="0"/>
              </a:spcAft>
              <a:buClrTx/>
              <a:buSzTx/>
              <a:buFontTx/>
              <a:buNone/>
              <a:tabLst/>
              <a:defRPr kumimoji="0" sz="1059" b="0" i="0" u="none" strike="noStrike" cap="none" spc="0" normalizeH="0" baseline="0">
                <a:ln>
                  <a:noFill/>
                </a:ln>
                <a:solidFill>
                  <a:srgbClr val="282828"/>
                </a:solidFill>
                <a:effectLst/>
                <a:uLnTx/>
                <a:uFillTx/>
                <a:latin typeface="Segoe UI"/>
              </a:defRPr>
            </a:lvl1pPr>
            <a:lvl2pPr marL="457183" defTabSz="914367">
              <a:defRPr sz="1765">
                <a:solidFill>
                  <a:schemeClr val="lt1"/>
                </a:solidFill>
              </a:defRPr>
            </a:lvl2pPr>
            <a:lvl3pPr marL="914367" defTabSz="914367">
              <a:defRPr sz="1765">
                <a:solidFill>
                  <a:schemeClr val="lt1"/>
                </a:solidFill>
              </a:defRPr>
            </a:lvl3pPr>
            <a:lvl4pPr marL="1371550" defTabSz="914367">
              <a:defRPr sz="1765">
                <a:solidFill>
                  <a:schemeClr val="lt1"/>
                </a:solidFill>
              </a:defRPr>
            </a:lvl4pPr>
            <a:lvl5pPr marL="1828734" defTabSz="914367">
              <a:defRPr sz="1765">
                <a:solidFill>
                  <a:schemeClr val="lt1"/>
                </a:solidFill>
              </a:defRPr>
            </a:lvl5pPr>
            <a:lvl6pPr marL="2285918" defTabSz="914367">
              <a:defRPr sz="1765">
                <a:solidFill>
                  <a:schemeClr val="lt1"/>
                </a:solidFill>
              </a:defRPr>
            </a:lvl6pPr>
            <a:lvl7pPr marL="2743101" defTabSz="914367">
              <a:defRPr sz="1765">
                <a:solidFill>
                  <a:schemeClr val="lt1"/>
                </a:solidFill>
              </a:defRPr>
            </a:lvl7pPr>
            <a:lvl8pPr marL="3200284" defTabSz="914367">
              <a:defRPr sz="1765">
                <a:solidFill>
                  <a:schemeClr val="lt1"/>
                </a:solidFill>
              </a:defRPr>
            </a:lvl8pPr>
            <a:lvl9pPr marL="3657469" defTabSz="914367">
              <a:defRPr sz="1765">
                <a:solidFill>
                  <a:schemeClr val="lt1"/>
                </a:solidFill>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282828"/>
                </a:solidFill>
                <a:effectLst/>
                <a:uLnTx/>
                <a:uFillTx/>
                <a:latin typeface="+mn-lt"/>
                <a:ea typeface="+mn-ea"/>
                <a:cs typeface="+mn-cs"/>
              </a:rPr>
              <a:t>$5.2</a:t>
            </a:r>
          </a:p>
        </p:txBody>
      </p:sp>
      <p:sp>
        <p:nvSpPr>
          <p:cNvPr id="67" name="TextBox 86">
            <a:extLst>
              <a:ext uri="{FF2B5EF4-FFF2-40B4-BE49-F238E27FC236}">
                <a16:creationId xmlns:a16="http://schemas.microsoft.com/office/drawing/2014/main" id="{5F76C3FB-81D3-4237-84CA-9867278C6A2E}"/>
              </a:ext>
            </a:extLst>
          </p:cNvPr>
          <p:cNvSpPr txBox="1"/>
          <p:nvPr/>
        </p:nvSpPr>
        <p:spPr>
          <a:xfrm>
            <a:off x="2495180" y="3182174"/>
            <a:ext cx="502906" cy="334621"/>
          </a:xfrm>
          <a:prstGeom prst="rect">
            <a:avLst/>
          </a:prstGeom>
          <a:no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R="0" lvl="0" indent="0" algn="ctr" defTabSz="822813" fontAlgn="base">
              <a:lnSpc>
                <a:spcPct val="90000"/>
              </a:lnSpc>
              <a:spcBef>
                <a:spcPct val="0"/>
              </a:spcBef>
              <a:spcAft>
                <a:spcPct val="0"/>
              </a:spcAft>
              <a:buClrTx/>
              <a:buSzTx/>
              <a:buFontTx/>
              <a:buNone/>
              <a:tabLst/>
              <a:defRPr kumimoji="0" sz="1059" b="0" i="0" u="none" strike="noStrike" cap="none" spc="0" normalizeH="0" baseline="0">
                <a:ln>
                  <a:noFill/>
                </a:ln>
                <a:solidFill>
                  <a:srgbClr val="282828"/>
                </a:solidFill>
                <a:effectLst/>
                <a:uLnTx/>
                <a:uFillTx/>
                <a:latin typeface="Segoe UI"/>
              </a:defRPr>
            </a:lvl1pPr>
            <a:lvl2pPr marL="457183" defTabSz="914367">
              <a:defRPr sz="1765">
                <a:solidFill>
                  <a:schemeClr val="lt1"/>
                </a:solidFill>
              </a:defRPr>
            </a:lvl2pPr>
            <a:lvl3pPr marL="914367" defTabSz="914367">
              <a:defRPr sz="1765">
                <a:solidFill>
                  <a:schemeClr val="lt1"/>
                </a:solidFill>
              </a:defRPr>
            </a:lvl3pPr>
            <a:lvl4pPr marL="1371550" defTabSz="914367">
              <a:defRPr sz="1765">
                <a:solidFill>
                  <a:schemeClr val="lt1"/>
                </a:solidFill>
              </a:defRPr>
            </a:lvl4pPr>
            <a:lvl5pPr marL="1828734" defTabSz="914367">
              <a:defRPr sz="1765">
                <a:solidFill>
                  <a:schemeClr val="lt1"/>
                </a:solidFill>
              </a:defRPr>
            </a:lvl5pPr>
            <a:lvl6pPr marL="2285918" defTabSz="914367">
              <a:defRPr sz="1765">
                <a:solidFill>
                  <a:schemeClr val="lt1"/>
                </a:solidFill>
              </a:defRPr>
            </a:lvl6pPr>
            <a:lvl7pPr marL="2743101" defTabSz="914367">
              <a:defRPr sz="1765">
                <a:solidFill>
                  <a:schemeClr val="lt1"/>
                </a:solidFill>
              </a:defRPr>
            </a:lvl7pPr>
            <a:lvl8pPr marL="3200284" defTabSz="914367">
              <a:defRPr sz="1765">
                <a:solidFill>
                  <a:schemeClr val="lt1"/>
                </a:solidFill>
              </a:defRPr>
            </a:lvl8pPr>
            <a:lvl9pPr marL="3657469" defTabSz="914367">
              <a:defRPr sz="1765">
                <a:solidFill>
                  <a:schemeClr val="lt1"/>
                </a:solidFill>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282828"/>
                </a:solidFill>
                <a:effectLst/>
                <a:uLnTx/>
                <a:uFillTx/>
                <a:latin typeface="+mn-lt"/>
                <a:ea typeface="+mn-ea"/>
                <a:cs typeface="+mn-cs"/>
              </a:rPr>
              <a:t>$8.2</a:t>
            </a:r>
          </a:p>
        </p:txBody>
      </p:sp>
      <p:sp>
        <p:nvSpPr>
          <p:cNvPr id="68" name="TextBox 86">
            <a:extLst>
              <a:ext uri="{FF2B5EF4-FFF2-40B4-BE49-F238E27FC236}">
                <a16:creationId xmlns:a16="http://schemas.microsoft.com/office/drawing/2014/main" id="{BBB845DE-BE7B-4A80-AAAD-1D0CB8A579F2}"/>
              </a:ext>
            </a:extLst>
          </p:cNvPr>
          <p:cNvSpPr txBox="1"/>
          <p:nvPr/>
        </p:nvSpPr>
        <p:spPr>
          <a:xfrm>
            <a:off x="2495180" y="3638068"/>
            <a:ext cx="502906" cy="334621"/>
          </a:xfrm>
          <a:prstGeom prst="rect">
            <a:avLst/>
          </a:prstGeom>
          <a:no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R="0" lvl="0" indent="0" algn="ctr" defTabSz="822813" fontAlgn="base">
              <a:lnSpc>
                <a:spcPct val="90000"/>
              </a:lnSpc>
              <a:spcBef>
                <a:spcPct val="0"/>
              </a:spcBef>
              <a:spcAft>
                <a:spcPct val="0"/>
              </a:spcAft>
              <a:buClrTx/>
              <a:buSzTx/>
              <a:buFontTx/>
              <a:buNone/>
              <a:tabLst/>
              <a:defRPr kumimoji="0" sz="1059" b="0" i="0" u="none" strike="noStrike" cap="none" spc="0" normalizeH="0" baseline="0">
                <a:ln>
                  <a:noFill/>
                </a:ln>
                <a:solidFill>
                  <a:srgbClr val="282828"/>
                </a:solidFill>
                <a:effectLst/>
                <a:uLnTx/>
                <a:uFillTx/>
                <a:latin typeface="Segoe UI"/>
              </a:defRPr>
            </a:lvl1pPr>
            <a:lvl2pPr marL="457183" defTabSz="914367">
              <a:defRPr sz="1765">
                <a:solidFill>
                  <a:schemeClr val="lt1"/>
                </a:solidFill>
              </a:defRPr>
            </a:lvl2pPr>
            <a:lvl3pPr marL="914367" defTabSz="914367">
              <a:defRPr sz="1765">
                <a:solidFill>
                  <a:schemeClr val="lt1"/>
                </a:solidFill>
              </a:defRPr>
            </a:lvl3pPr>
            <a:lvl4pPr marL="1371550" defTabSz="914367">
              <a:defRPr sz="1765">
                <a:solidFill>
                  <a:schemeClr val="lt1"/>
                </a:solidFill>
              </a:defRPr>
            </a:lvl4pPr>
            <a:lvl5pPr marL="1828734" defTabSz="914367">
              <a:defRPr sz="1765">
                <a:solidFill>
                  <a:schemeClr val="lt1"/>
                </a:solidFill>
              </a:defRPr>
            </a:lvl5pPr>
            <a:lvl6pPr marL="2285918" defTabSz="914367">
              <a:defRPr sz="1765">
                <a:solidFill>
                  <a:schemeClr val="lt1"/>
                </a:solidFill>
              </a:defRPr>
            </a:lvl6pPr>
            <a:lvl7pPr marL="2743101" defTabSz="914367">
              <a:defRPr sz="1765">
                <a:solidFill>
                  <a:schemeClr val="lt1"/>
                </a:solidFill>
              </a:defRPr>
            </a:lvl7pPr>
            <a:lvl8pPr marL="3200284" defTabSz="914367">
              <a:defRPr sz="1765">
                <a:solidFill>
                  <a:schemeClr val="lt1"/>
                </a:solidFill>
              </a:defRPr>
            </a:lvl8pPr>
            <a:lvl9pPr marL="3657469" defTabSz="914367">
              <a:defRPr sz="1765">
                <a:solidFill>
                  <a:schemeClr val="lt1"/>
                </a:solidFill>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282828"/>
                </a:solidFill>
                <a:effectLst/>
                <a:uLnTx/>
                <a:uFillTx/>
                <a:latin typeface="+mn-lt"/>
                <a:ea typeface="+mn-ea"/>
                <a:cs typeface="+mn-cs"/>
              </a:rPr>
              <a:t>$7.5</a:t>
            </a:r>
          </a:p>
        </p:txBody>
      </p:sp>
      <p:pic>
        <p:nvPicPr>
          <p:cNvPr id="120" name="Picture 119">
            <a:extLst>
              <a:ext uri="{FF2B5EF4-FFF2-40B4-BE49-F238E27FC236}">
                <a16:creationId xmlns:a16="http://schemas.microsoft.com/office/drawing/2014/main" id="{C2BC17A8-A640-4406-8CB2-D4D4E8F9732F}"/>
              </a:ext>
            </a:extLst>
          </p:cNvPr>
          <p:cNvPicPr preferRelativeResize="0">
            <a:picLocks/>
          </p:cNvPicPr>
          <p:nvPr/>
        </p:nvPicPr>
        <p:blipFill>
          <a:blip r:embed="rId4" cstate="screen">
            <a:extLst>
              <a:ext uri="{28A0092B-C50C-407E-A947-70E740481C1C}">
                <a14:useLocalDpi xmlns:a14="http://schemas.microsoft.com/office/drawing/2010/main"/>
              </a:ext>
            </a:extLst>
          </a:blip>
          <a:srcRect/>
          <a:stretch/>
        </p:blipFill>
        <p:spPr>
          <a:xfrm>
            <a:off x="584122" y="2750816"/>
            <a:ext cx="1843200" cy="334800"/>
          </a:xfrm>
          <a:prstGeom prst="rect">
            <a:avLst/>
          </a:prstGeom>
        </p:spPr>
      </p:pic>
      <p:pic>
        <p:nvPicPr>
          <p:cNvPr id="121" name="Picture 120">
            <a:extLst>
              <a:ext uri="{FF2B5EF4-FFF2-40B4-BE49-F238E27FC236}">
                <a16:creationId xmlns:a16="http://schemas.microsoft.com/office/drawing/2014/main" id="{3DE5AC54-74E9-48DC-BC9C-09D08A9EDC8D}"/>
              </a:ext>
            </a:extLst>
          </p:cNvPr>
          <p:cNvPicPr preferRelativeResize="0">
            <a:picLocks/>
          </p:cNvPicPr>
          <p:nvPr/>
        </p:nvPicPr>
        <p:blipFill>
          <a:blip r:embed="rId4" cstate="screen">
            <a:extLst>
              <a:ext uri="{28A0092B-C50C-407E-A947-70E740481C1C}">
                <a14:useLocalDpi xmlns:a14="http://schemas.microsoft.com/office/drawing/2010/main"/>
              </a:ext>
            </a:extLst>
          </a:blip>
          <a:srcRect/>
          <a:stretch/>
        </p:blipFill>
        <p:spPr>
          <a:xfrm>
            <a:off x="584122" y="3181995"/>
            <a:ext cx="1843200" cy="334800"/>
          </a:xfrm>
          <a:prstGeom prst="rect">
            <a:avLst/>
          </a:prstGeom>
        </p:spPr>
      </p:pic>
      <p:pic>
        <p:nvPicPr>
          <p:cNvPr id="122" name="Picture 121">
            <a:extLst>
              <a:ext uri="{FF2B5EF4-FFF2-40B4-BE49-F238E27FC236}">
                <a16:creationId xmlns:a16="http://schemas.microsoft.com/office/drawing/2014/main" id="{3B20CF64-6B56-4BB7-8389-A7CCBAAD14DD}"/>
              </a:ext>
            </a:extLst>
          </p:cNvPr>
          <p:cNvPicPr preferRelativeResize="0">
            <a:picLocks/>
          </p:cNvPicPr>
          <p:nvPr/>
        </p:nvPicPr>
        <p:blipFill>
          <a:blip r:embed="rId4" cstate="screen">
            <a:extLst>
              <a:ext uri="{28A0092B-C50C-407E-A947-70E740481C1C}">
                <a14:useLocalDpi xmlns:a14="http://schemas.microsoft.com/office/drawing/2010/main"/>
              </a:ext>
            </a:extLst>
          </a:blip>
          <a:srcRect/>
          <a:stretch/>
        </p:blipFill>
        <p:spPr>
          <a:xfrm>
            <a:off x="584122" y="3637889"/>
            <a:ext cx="1843200" cy="334800"/>
          </a:xfrm>
          <a:prstGeom prst="rect">
            <a:avLst/>
          </a:prstGeom>
        </p:spPr>
      </p:pic>
      <p:pic>
        <p:nvPicPr>
          <p:cNvPr id="127" name="Picture 126">
            <a:extLst>
              <a:ext uri="{FF2B5EF4-FFF2-40B4-BE49-F238E27FC236}">
                <a16:creationId xmlns:a16="http://schemas.microsoft.com/office/drawing/2014/main" id="{0E76B0E2-92E8-413A-B112-1C5BA843A256}"/>
              </a:ext>
            </a:extLst>
          </p:cNvPr>
          <p:cNvPicPr preferRelativeResize="0">
            <a:picLocks/>
          </p:cNvPicPr>
          <p:nvPr/>
        </p:nvPicPr>
        <p:blipFill>
          <a:blip r:embed="rId4" cstate="screen">
            <a:extLst>
              <a:ext uri="{28A0092B-C50C-407E-A947-70E740481C1C}">
                <a14:useLocalDpi xmlns:a14="http://schemas.microsoft.com/office/drawing/2010/main"/>
              </a:ext>
            </a:extLst>
          </a:blip>
          <a:srcRect/>
          <a:stretch/>
        </p:blipFill>
        <p:spPr>
          <a:xfrm>
            <a:off x="584122" y="4065868"/>
            <a:ext cx="1843200" cy="334800"/>
          </a:xfrm>
          <a:prstGeom prst="rect">
            <a:avLst/>
          </a:prstGeom>
        </p:spPr>
      </p:pic>
      <p:pic>
        <p:nvPicPr>
          <p:cNvPr id="6" name="Picture 5">
            <a:extLst>
              <a:ext uri="{FF2B5EF4-FFF2-40B4-BE49-F238E27FC236}">
                <a16:creationId xmlns:a16="http://schemas.microsoft.com/office/drawing/2014/main" id="{6FB2C57D-F24E-4A64-A7E4-9BD90433E0C4}"/>
              </a:ext>
            </a:extLst>
          </p:cNvPr>
          <p:cNvPicPr preferRelativeResize="0">
            <a:picLocks/>
          </p:cNvPicPr>
          <p:nvPr/>
        </p:nvPicPr>
        <p:blipFill>
          <a:blip r:embed="rId4" cstate="screen">
            <a:extLst>
              <a:ext uri="{28A0092B-C50C-407E-A947-70E740481C1C}">
                <a14:useLocalDpi xmlns:a14="http://schemas.microsoft.com/office/drawing/2010/main"/>
              </a:ext>
            </a:extLst>
          </a:blip>
          <a:srcRect/>
          <a:stretch/>
        </p:blipFill>
        <p:spPr>
          <a:xfrm>
            <a:off x="584122" y="2290484"/>
            <a:ext cx="1843200" cy="334800"/>
          </a:xfrm>
          <a:prstGeom prst="rect">
            <a:avLst/>
          </a:prstGeom>
        </p:spPr>
      </p:pic>
      <p:sp>
        <p:nvSpPr>
          <p:cNvPr id="58" name="Rectangle 57">
            <a:extLst>
              <a:ext uri="{FF2B5EF4-FFF2-40B4-BE49-F238E27FC236}">
                <a16:creationId xmlns:a16="http://schemas.microsoft.com/office/drawing/2014/main" id="{6B70D33C-5A33-4A2B-A124-374BF10267AB}"/>
              </a:ext>
            </a:extLst>
          </p:cNvPr>
          <p:cNvSpPr/>
          <p:nvPr/>
        </p:nvSpPr>
        <p:spPr bwMode="auto">
          <a:xfrm>
            <a:off x="0" y="5371745"/>
            <a:ext cx="12191999" cy="1486256"/>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4" name="Title 53">
            <a:extLst>
              <a:ext uri="{FF2B5EF4-FFF2-40B4-BE49-F238E27FC236}">
                <a16:creationId xmlns:a16="http://schemas.microsoft.com/office/drawing/2014/main" id="{2A05B808-C827-4372-AEF1-15209FF783F2}"/>
              </a:ext>
            </a:extLst>
          </p:cNvPr>
          <p:cNvSpPr>
            <a:spLocks noGrp="1"/>
          </p:cNvSpPr>
          <p:nvPr>
            <p:ph type="title"/>
          </p:nvPr>
        </p:nvSpPr>
        <p:spPr/>
        <p:txBody>
          <a:bodyPr/>
          <a:lstStyle/>
          <a:p>
            <a:r>
              <a:rPr lang="en-US" dirty="0"/>
              <a:t>Upgrade protection at half the price</a:t>
            </a:r>
          </a:p>
        </p:txBody>
      </p:sp>
      <p:sp>
        <p:nvSpPr>
          <p:cNvPr id="56" name="TextBox 55">
            <a:extLst>
              <a:ext uri="{FF2B5EF4-FFF2-40B4-BE49-F238E27FC236}">
                <a16:creationId xmlns:a16="http://schemas.microsoft.com/office/drawing/2014/main" id="{DD49E48C-7918-4293-83D0-A8B0D5415CFE}"/>
              </a:ext>
            </a:extLst>
          </p:cNvPr>
          <p:cNvSpPr txBox="1"/>
          <p:nvPr/>
        </p:nvSpPr>
        <p:spPr>
          <a:xfrm>
            <a:off x="571500" y="5647966"/>
            <a:ext cx="11049000" cy="369332"/>
          </a:xfrm>
          <a:prstGeom prst="rect">
            <a:avLst/>
          </a:prstGeom>
          <a:noFill/>
        </p:spPr>
        <p:txBody>
          <a:bodyPr wrap="square" lIns="0" tIns="0" rIns="0" bIns="0" rtlCol="0" anchor="t">
            <a:spAutoFit/>
          </a:bodyPr>
          <a:lstStyle/>
          <a:p>
            <a:pPr algn="r"/>
            <a:r>
              <a:rPr lang="en-US" sz="2400" dirty="0">
                <a:solidFill>
                  <a:schemeClr val="bg1"/>
                </a:solidFill>
                <a:latin typeface="+mj-lt"/>
              </a:rPr>
              <a:t>+ $18 per user/month</a:t>
            </a:r>
          </a:p>
        </p:txBody>
      </p:sp>
      <p:sp>
        <p:nvSpPr>
          <p:cNvPr id="57" name="TextBox 56">
            <a:extLst>
              <a:ext uri="{FF2B5EF4-FFF2-40B4-BE49-F238E27FC236}">
                <a16:creationId xmlns:a16="http://schemas.microsoft.com/office/drawing/2014/main" id="{20C6BD75-A922-4A95-88DC-1033CB2B8E94}"/>
              </a:ext>
            </a:extLst>
          </p:cNvPr>
          <p:cNvSpPr txBox="1"/>
          <p:nvPr/>
        </p:nvSpPr>
        <p:spPr>
          <a:xfrm>
            <a:off x="571500" y="6145104"/>
            <a:ext cx="11049000" cy="307777"/>
          </a:xfrm>
          <a:prstGeom prst="rect">
            <a:avLst/>
          </a:prstGeom>
          <a:noFill/>
        </p:spPr>
        <p:txBody>
          <a:bodyPr wrap="square" lIns="0" tIns="0" rIns="0" bIns="0" rtlCol="0" anchor="t">
            <a:spAutoFit/>
          </a:bodyPr>
          <a:lstStyle/>
          <a:p>
            <a:pPr algn="r"/>
            <a:r>
              <a:rPr lang="en-US" sz="2000" dirty="0">
                <a:solidFill>
                  <a:schemeClr val="bg1"/>
                </a:solidFill>
              </a:rPr>
              <a:t>M365 E5 Security</a:t>
            </a:r>
          </a:p>
        </p:txBody>
      </p:sp>
      <p:sp>
        <p:nvSpPr>
          <p:cNvPr id="59" name="Rectangle 58">
            <a:extLst>
              <a:ext uri="{FF2B5EF4-FFF2-40B4-BE49-F238E27FC236}">
                <a16:creationId xmlns:a16="http://schemas.microsoft.com/office/drawing/2014/main" id="{15D1B6EB-8347-4EA7-95D6-9F162BA4BF8D}"/>
              </a:ext>
            </a:extLst>
          </p:cNvPr>
          <p:cNvSpPr/>
          <p:nvPr/>
        </p:nvSpPr>
        <p:spPr bwMode="auto">
          <a:xfrm>
            <a:off x="585217" y="2751225"/>
            <a:ext cx="1843635" cy="334391"/>
          </a:xfrm>
          <a:prstGeom prst="rect">
            <a:avLst/>
          </a:prstGeom>
          <a:no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282828"/>
                </a:solidFill>
                <a:effectLst/>
                <a:uLnTx/>
                <a:uFillTx/>
                <a:ea typeface="+mn-ea"/>
                <a:cs typeface="+mn-cs"/>
              </a:rPr>
              <a:t>Defender for Cloud Apps</a:t>
            </a:r>
          </a:p>
        </p:txBody>
      </p:sp>
      <p:sp>
        <p:nvSpPr>
          <p:cNvPr id="60" name="Rectangle 59">
            <a:extLst>
              <a:ext uri="{FF2B5EF4-FFF2-40B4-BE49-F238E27FC236}">
                <a16:creationId xmlns:a16="http://schemas.microsoft.com/office/drawing/2014/main" id="{33052A99-973C-46A3-8EA0-B78A05874F34}"/>
              </a:ext>
            </a:extLst>
          </p:cNvPr>
          <p:cNvSpPr/>
          <p:nvPr/>
        </p:nvSpPr>
        <p:spPr bwMode="auto">
          <a:xfrm>
            <a:off x="585217" y="3182404"/>
            <a:ext cx="1843636" cy="334391"/>
          </a:xfrm>
          <a:prstGeom prst="rect">
            <a:avLst/>
          </a:prstGeom>
          <a:no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282828"/>
                </a:solidFill>
                <a:effectLst/>
                <a:uLnTx/>
                <a:uFillTx/>
                <a:ea typeface="+mn-ea"/>
                <a:cs typeface="+mn-cs"/>
              </a:rPr>
              <a:t>Defender for Identity</a:t>
            </a:r>
          </a:p>
        </p:txBody>
      </p:sp>
      <p:sp>
        <p:nvSpPr>
          <p:cNvPr id="61" name="Rectangle 60">
            <a:extLst>
              <a:ext uri="{FF2B5EF4-FFF2-40B4-BE49-F238E27FC236}">
                <a16:creationId xmlns:a16="http://schemas.microsoft.com/office/drawing/2014/main" id="{B36A059F-2999-4B18-9985-9221F6389055}"/>
              </a:ext>
            </a:extLst>
          </p:cNvPr>
          <p:cNvSpPr/>
          <p:nvPr/>
        </p:nvSpPr>
        <p:spPr bwMode="auto">
          <a:xfrm>
            <a:off x="585217" y="3638298"/>
            <a:ext cx="1843636" cy="334391"/>
          </a:xfrm>
          <a:prstGeom prst="rect">
            <a:avLst/>
          </a:prstGeom>
          <a:no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282828"/>
                </a:solidFill>
                <a:effectLst/>
                <a:uLnTx/>
                <a:uFillTx/>
                <a:ea typeface="+mn-ea"/>
                <a:cs typeface="+mn-cs"/>
              </a:rPr>
              <a:t>Defender for Office P2</a:t>
            </a:r>
          </a:p>
        </p:txBody>
      </p:sp>
      <p:sp>
        <p:nvSpPr>
          <p:cNvPr id="62" name="Rectangle 61">
            <a:extLst>
              <a:ext uri="{FF2B5EF4-FFF2-40B4-BE49-F238E27FC236}">
                <a16:creationId xmlns:a16="http://schemas.microsoft.com/office/drawing/2014/main" id="{7453E44C-DEB0-453C-B6CE-7170ECBCEE1B}"/>
              </a:ext>
            </a:extLst>
          </p:cNvPr>
          <p:cNvSpPr/>
          <p:nvPr/>
        </p:nvSpPr>
        <p:spPr bwMode="auto">
          <a:xfrm>
            <a:off x="585217" y="4066277"/>
            <a:ext cx="1843636" cy="334391"/>
          </a:xfrm>
          <a:prstGeom prst="rect">
            <a:avLst/>
          </a:prstGeom>
          <a:no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algn="ctr" defTabSz="822813" fontAlgn="base">
              <a:lnSpc>
                <a:spcPct val="90000"/>
              </a:lnSpc>
              <a:spcBef>
                <a:spcPct val="0"/>
              </a:spcBef>
              <a:spcAft>
                <a:spcPct val="0"/>
              </a:spcAft>
              <a:defRPr/>
            </a:pPr>
            <a:r>
              <a:rPr lang="en-US" sz="1000" dirty="0">
                <a:solidFill>
                  <a:srgbClr val="282828"/>
                </a:solidFill>
              </a:rPr>
              <a:t>Microsoft </a:t>
            </a:r>
            <a:r>
              <a:rPr kumimoji="0" lang="en-US" sz="1000" b="0" i="0" u="none" strike="noStrike" kern="1200" cap="none" spc="0" normalizeH="0" baseline="0" noProof="0" dirty="0">
                <a:ln>
                  <a:noFill/>
                </a:ln>
                <a:solidFill>
                  <a:srgbClr val="282828"/>
                </a:solidFill>
                <a:effectLst/>
                <a:uLnTx/>
                <a:uFillTx/>
                <a:ea typeface="+mn-ea"/>
                <a:cs typeface="+mn-cs"/>
              </a:rPr>
              <a:t>Entra ID P2 </a:t>
            </a:r>
          </a:p>
        </p:txBody>
      </p:sp>
      <p:sp>
        <p:nvSpPr>
          <p:cNvPr id="64" name="Right Brace 63">
            <a:extLst>
              <a:ext uri="{FF2B5EF4-FFF2-40B4-BE49-F238E27FC236}">
                <a16:creationId xmlns:a16="http://schemas.microsoft.com/office/drawing/2014/main" id="{EE19A8F9-5A6E-4A92-B6A7-1464AAFD2510}"/>
              </a:ext>
              <a:ext uri="{C183D7F6-B498-43B3-948B-1728B52AA6E4}">
                <adec:decorative xmlns:adec="http://schemas.microsoft.com/office/drawing/2017/decorative" val="1"/>
              </a:ext>
            </a:extLst>
          </p:cNvPr>
          <p:cNvSpPr/>
          <p:nvPr/>
        </p:nvSpPr>
        <p:spPr>
          <a:xfrm>
            <a:off x="3011265" y="2290663"/>
            <a:ext cx="347885" cy="2109600"/>
          </a:xfrm>
          <a:prstGeom prst="rightBrace">
            <a:avLst>
              <a:gd name="adj1" fmla="val 0"/>
              <a:gd name="adj2" fmla="val 50000"/>
            </a:avLst>
          </a:prstGeom>
          <a:ln w="12700">
            <a:solidFill>
              <a:srgbClr val="FEA38B"/>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282828"/>
              </a:solidFill>
              <a:effectLst/>
              <a:uLnTx/>
              <a:uFillTx/>
              <a:ea typeface="+mn-ea"/>
              <a:cs typeface="+mn-cs"/>
            </a:endParaRPr>
          </a:p>
        </p:txBody>
      </p:sp>
      <p:sp>
        <p:nvSpPr>
          <p:cNvPr id="65" name="Rectangle 64">
            <a:extLst>
              <a:ext uri="{FF2B5EF4-FFF2-40B4-BE49-F238E27FC236}">
                <a16:creationId xmlns:a16="http://schemas.microsoft.com/office/drawing/2014/main" id="{5C12B1C0-96F3-4FFA-A46C-4DFBB447D8B9}"/>
              </a:ext>
            </a:extLst>
          </p:cNvPr>
          <p:cNvSpPr/>
          <p:nvPr/>
        </p:nvSpPr>
        <p:spPr bwMode="auto">
          <a:xfrm>
            <a:off x="585216" y="2290893"/>
            <a:ext cx="1843636" cy="334391"/>
          </a:xfrm>
          <a:prstGeom prst="rect">
            <a:avLst/>
          </a:prstGeom>
          <a:no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282828"/>
                </a:solidFill>
                <a:effectLst/>
                <a:uLnTx/>
                <a:uFillTx/>
                <a:ea typeface="+mn-ea"/>
                <a:cs typeface="+mn-cs"/>
              </a:rPr>
              <a:t>Defender for Endpoint P2</a:t>
            </a:r>
          </a:p>
        </p:txBody>
      </p:sp>
      <p:sp>
        <p:nvSpPr>
          <p:cNvPr id="10" name="Rectangle 9">
            <a:extLst>
              <a:ext uri="{FF2B5EF4-FFF2-40B4-BE49-F238E27FC236}">
                <a16:creationId xmlns:a16="http://schemas.microsoft.com/office/drawing/2014/main" id="{8A63C7B2-8AC7-4E29-8B39-0E6D68994A3D}"/>
              </a:ext>
            </a:extLst>
          </p:cNvPr>
          <p:cNvSpPr/>
          <p:nvPr/>
        </p:nvSpPr>
        <p:spPr bwMode="auto">
          <a:xfrm>
            <a:off x="5092990" y="4342349"/>
            <a:ext cx="1546847" cy="49975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j-lt"/>
                <a:ea typeface="+mn-ea"/>
                <a:cs typeface="+mn-cs"/>
              </a:rPr>
              <a:t>Defender </a:t>
            </a:r>
            <a:br>
              <a:rPr kumimoji="0" lang="en-US" sz="1050" b="0" i="0" u="none" strike="noStrike" kern="1200" cap="none" spc="0" normalizeH="0" baseline="0" noProof="0" dirty="0">
                <a:ln>
                  <a:noFill/>
                </a:ln>
                <a:solidFill>
                  <a:schemeClr val="tx2"/>
                </a:solidFill>
                <a:effectLst/>
                <a:uLnTx/>
                <a:uFillTx/>
                <a:latin typeface="+mj-lt"/>
                <a:ea typeface="+mn-ea"/>
                <a:cs typeface="+mn-cs"/>
              </a:rPr>
            </a:br>
            <a:r>
              <a:rPr kumimoji="0" lang="en-US" sz="1050" b="0" i="0" u="none" strike="noStrike" kern="1200" cap="none" spc="0" normalizeH="0" baseline="0" noProof="0" dirty="0">
                <a:ln>
                  <a:noFill/>
                </a:ln>
                <a:solidFill>
                  <a:schemeClr val="tx2"/>
                </a:solidFill>
                <a:effectLst/>
                <a:uLnTx/>
                <a:uFillTx/>
                <a:latin typeface="+mj-lt"/>
                <a:ea typeface="+mn-ea"/>
                <a:cs typeface="+mn-cs"/>
              </a:rPr>
              <a:t>for Office P2</a:t>
            </a:r>
          </a:p>
        </p:txBody>
      </p:sp>
      <p:sp>
        <p:nvSpPr>
          <p:cNvPr id="11" name="Rectangle 10">
            <a:extLst>
              <a:ext uri="{FF2B5EF4-FFF2-40B4-BE49-F238E27FC236}">
                <a16:creationId xmlns:a16="http://schemas.microsoft.com/office/drawing/2014/main" id="{ADAC2B90-5684-4B96-B95F-45E2B72F79BB}"/>
              </a:ext>
            </a:extLst>
          </p:cNvPr>
          <p:cNvSpPr/>
          <p:nvPr/>
        </p:nvSpPr>
        <p:spPr bwMode="auto">
          <a:xfrm>
            <a:off x="6750761" y="4342349"/>
            <a:ext cx="1546847" cy="49975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j-lt"/>
                <a:ea typeface="+mn-ea"/>
                <a:cs typeface="+mn-cs"/>
              </a:rPr>
              <a:t>Defender </a:t>
            </a:r>
            <a:br>
              <a:rPr kumimoji="0" lang="en-US" sz="1050" b="0" i="0" u="none" strike="noStrike" kern="1200" cap="none" spc="0" normalizeH="0" baseline="0" noProof="0" dirty="0">
                <a:ln>
                  <a:noFill/>
                </a:ln>
                <a:solidFill>
                  <a:schemeClr val="tx2"/>
                </a:solidFill>
                <a:effectLst/>
                <a:uLnTx/>
                <a:uFillTx/>
                <a:latin typeface="+mj-lt"/>
                <a:ea typeface="+mn-ea"/>
                <a:cs typeface="+mn-cs"/>
              </a:rPr>
            </a:br>
            <a:r>
              <a:rPr kumimoji="0" lang="en-US" sz="1050" b="0" i="0" u="none" strike="noStrike" kern="1200" cap="none" spc="0" normalizeH="0" baseline="0" noProof="0" dirty="0">
                <a:ln>
                  <a:noFill/>
                </a:ln>
                <a:solidFill>
                  <a:schemeClr val="tx2"/>
                </a:solidFill>
                <a:effectLst/>
                <a:uLnTx/>
                <a:uFillTx/>
                <a:latin typeface="+mj-lt"/>
                <a:ea typeface="+mn-ea"/>
                <a:cs typeface="+mn-cs"/>
              </a:rPr>
              <a:t>for Identity</a:t>
            </a:r>
          </a:p>
        </p:txBody>
      </p:sp>
      <p:sp>
        <p:nvSpPr>
          <p:cNvPr id="12" name="Rectangle 11">
            <a:extLst>
              <a:ext uri="{FF2B5EF4-FFF2-40B4-BE49-F238E27FC236}">
                <a16:creationId xmlns:a16="http://schemas.microsoft.com/office/drawing/2014/main" id="{941780FF-AFC3-48A4-8E33-616AE18D76C0}"/>
              </a:ext>
            </a:extLst>
          </p:cNvPr>
          <p:cNvSpPr/>
          <p:nvPr/>
        </p:nvSpPr>
        <p:spPr bwMode="auto">
          <a:xfrm>
            <a:off x="8408532" y="4342349"/>
            <a:ext cx="1546847" cy="49975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j-lt"/>
                <a:ea typeface="+mn-ea"/>
                <a:cs typeface="+mn-cs"/>
              </a:rPr>
              <a:t>Defender </a:t>
            </a:r>
            <a:br>
              <a:rPr kumimoji="0" lang="en-US" sz="1050" b="0" i="0" u="none" strike="noStrike" kern="1200" cap="none" spc="0" normalizeH="0" baseline="0" noProof="0" dirty="0">
                <a:ln>
                  <a:noFill/>
                </a:ln>
                <a:solidFill>
                  <a:schemeClr val="tx2"/>
                </a:solidFill>
                <a:effectLst/>
                <a:uLnTx/>
                <a:uFillTx/>
                <a:latin typeface="+mj-lt"/>
                <a:ea typeface="+mn-ea"/>
                <a:cs typeface="+mn-cs"/>
              </a:rPr>
            </a:br>
            <a:r>
              <a:rPr kumimoji="0" lang="en-US" sz="1050" b="0" i="0" u="none" strike="noStrike" kern="1200" cap="none" spc="0" normalizeH="0" baseline="0" noProof="0" dirty="0">
                <a:ln>
                  <a:noFill/>
                </a:ln>
                <a:solidFill>
                  <a:schemeClr val="tx2"/>
                </a:solidFill>
                <a:effectLst/>
                <a:uLnTx/>
                <a:uFillTx/>
                <a:latin typeface="+mj-lt"/>
                <a:ea typeface="+mn-ea"/>
                <a:cs typeface="+mn-cs"/>
              </a:rPr>
              <a:t>for Cloud Apps</a:t>
            </a:r>
          </a:p>
        </p:txBody>
      </p:sp>
      <p:sp>
        <p:nvSpPr>
          <p:cNvPr id="9" name="Rectangle 8">
            <a:extLst>
              <a:ext uri="{FF2B5EF4-FFF2-40B4-BE49-F238E27FC236}">
                <a16:creationId xmlns:a16="http://schemas.microsoft.com/office/drawing/2014/main" id="{CE8CC3CB-544C-4153-BD43-3C73EEE55EAF}"/>
              </a:ext>
            </a:extLst>
          </p:cNvPr>
          <p:cNvSpPr/>
          <p:nvPr/>
        </p:nvSpPr>
        <p:spPr bwMode="auto">
          <a:xfrm>
            <a:off x="3441455" y="4342349"/>
            <a:ext cx="1546847" cy="49975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algn="ctr" defTabSz="822813" fontAlgn="base">
              <a:lnSpc>
                <a:spcPct val="90000"/>
              </a:lnSpc>
              <a:spcBef>
                <a:spcPct val="0"/>
              </a:spcBef>
              <a:spcAft>
                <a:spcPct val="0"/>
              </a:spcAft>
              <a:defRPr/>
            </a:pPr>
            <a:r>
              <a:rPr lang="en-US" sz="1050" dirty="0">
                <a:solidFill>
                  <a:schemeClr val="tx2"/>
                </a:solidFill>
                <a:latin typeface="+mj-lt"/>
              </a:rPr>
              <a:t>Microsoft </a:t>
            </a:r>
            <a:br>
              <a:rPr lang="en-US" sz="1050" dirty="0">
                <a:solidFill>
                  <a:schemeClr val="tx2"/>
                </a:solidFill>
                <a:latin typeface="+mj-lt"/>
              </a:rPr>
            </a:br>
            <a:r>
              <a:rPr kumimoji="0" lang="en-US" sz="1050" b="0" i="0" u="none" strike="noStrike" kern="1200" cap="none" spc="0" normalizeH="0" baseline="0" noProof="0" dirty="0">
                <a:ln>
                  <a:noFill/>
                </a:ln>
                <a:solidFill>
                  <a:schemeClr val="tx2"/>
                </a:solidFill>
                <a:effectLst/>
                <a:uLnTx/>
                <a:uFillTx/>
                <a:latin typeface="+mj-lt"/>
                <a:ea typeface="+mn-ea"/>
                <a:cs typeface="+mn-cs"/>
              </a:rPr>
              <a:t>Entra ID P2</a:t>
            </a:r>
          </a:p>
        </p:txBody>
      </p:sp>
      <p:pic>
        <p:nvPicPr>
          <p:cNvPr id="13" name="Picture 12">
            <a:extLst>
              <a:ext uri="{FF2B5EF4-FFF2-40B4-BE49-F238E27FC236}">
                <a16:creationId xmlns:a16="http://schemas.microsoft.com/office/drawing/2014/main" id="{014AAA4A-EF84-4002-931C-08C3948864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6997" y="1790399"/>
            <a:ext cx="1540611" cy="500085"/>
          </a:xfrm>
          <a:prstGeom prst="rect">
            <a:avLst/>
          </a:prstGeom>
        </p:spPr>
      </p:pic>
      <p:pic>
        <p:nvPicPr>
          <p:cNvPr id="16" name="Picture 15">
            <a:extLst>
              <a:ext uri="{FF2B5EF4-FFF2-40B4-BE49-F238E27FC236}">
                <a16:creationId xmlns:a16="http://schemas.microsoft.com/office/drawing/2014/main" id="{25B1F1D2-C971-4364-A4A7-2FA94A883D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41455" y="3748826"/>
            <a:ext cx="1540611" cy="500085"/>
          </a:xfrm>
          <a:prstGeom prst="rect">
            <a:avLst/>
          </a:prstGeom>
        </p:spPr>
      </p:pic>
      <p:pic>
        <p:nvPicPr>
          <p:cNvPr id="17" name="Picture 16">
            <a:extLst>
              <a:ext uri="{FF2B5EF4-FFF2-40B4-BE49-F238E27FC236}">
                <a16:creationId xmlns:a16="http://schemas.microsoft.com/office/drawing/2014/main" id="{3C877051-E740-4B0D-999C-6080CD1235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9226" y="3748826"/>
            <a:ext cx="1540611" cy="500085"/>
          </a:xfrm>
          <a:prstGeom prst="rect">
            <a:avLst/>
          </a:prstGeom>
        </p:spPr>
      </p:pic>
      <p:pic>
        <p:nvPicPr>
          <p:cNvPr id="18" name="Picture 17">
            <a:extLst>
              <a:ext uri="{FF2B5EF4-FFF2-40B4-BE49-F238E27FC236}">
                <a16:creationId xmlns:a16="http://schemas.microsoft.com/office/drawing/2014/main" id="{D42E1C24-B942-4554-8677-D83DDDCC49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6997" y="3748826"/>
            <a:ext cx="1540611" cy="500085"/>
          </a:xfrm>
          <a:prstGeom prst="rect">
            <a:avLst/>
          </a:prstGeom>
        </p:spPr>
      </p:pic>
      <p:pic>
        <p:nvPicPr>
          <p:cNvPr id="19" name="Picture 18">
            <a:extLst>
              <a:ext uri="{FF2B5EF4-FFF2-40B4-BE49-F238E27FC236}">
                <a16:creationId xmlns:a16="http://schemas.microsoft.com/office/drawing/2014/main" id="{3B4B1F1A-2B89-4D24-8BAD-A574C8FF4B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14768" y="3748826"/>
            <a:ext cx="1540611" cy="500085"/>
          </a:xfrm>
          <a:prstGeom prst="rect">
            <a:avLst/>
          </a:prstGeom>
        </p:spPr>
      </p:pic>
      <p:sp>
        <p:nvSpPr>
          <p:cNvPr id="20" name="Rectangle 19">
            <a:extLst>
              <a:ext uri="{FF2B5EF4-FFF2-40B4-BE49-F238E27FC236}">
                <a16:creationId xmlns:a16="http://schemas.microsoft.com/office/drawing/2014/main" id="{29985C27-5FD6-4BE3-B9C5-CB011F175E42}"/>
              </a:ext>
            </a:extLst>
          </p:cNvPr>
          <p:cNvSpPr/>
          <p:nvPr/>
        </p:nvSpPr>
        <p:spPr bwMode="auto">
          <a:xfrm>
            <a:off x="3441455" y="3749156"/>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lang="en-US" sz="1050" dirty="0">
                <a:solidFill>
                  <a:srgbClr val="282828"/>
                </a:solidFill>
              </a:rPr>
              <a:t>Risk-Based</a:t>
            </a:r>
            <a:r>
              <a:rPr kumimoji="0" lang="en-US" sz="1050" b="0" i="0" u="none" strike="noStrike" kern="1200" cap="none" spc="0" normalizeH="0" baseline="0" noProof="0" dirty="0">
                <a:ln>
                  <a:noFill/>
                </a:ln>
                <a:solidFill>
                  <a:srgbClr val="282828"/>
                </a:solidFill>
                <a:effectLst/>
                <a:uLnTx/>
                <a:uFillTx/>
                <a:ea typeface="+mn-ea"/>
                <a:cs typeface="+mn-cs"/>
              </a:rPr>
              <a:t> </a:t>
            </a:r>
            <a:br>
              <a:rPr kumimoji="0" lang="en-US" sz="1050" b="0" i="0" u="none" strike="noStrike" kern="1200" cap="none" spc="0" normalizeH="0" baseline="0" noProof="0" dirty="0">
                <a:ln>
                  <a:noFill/>
                </a:ln>
                <a:solidFill>
                  <a:srgbClr val="282828"/>
                </a:solidFill>
                <a:effectLst/>
                <a:uLnTx/>
                <a:uFillTx/>
                <a:ea typeface="+mn-ea"/>
                <a:cs typeface="+mn-cs"/>
              </a:rPr>
            </a:br>
            <a:r>
              <a:rPr lang="en-US" sz="1050" dirty="0">
                <a:solidFill>
                  <a:srgbClr val="282828"/>
                </a:solidFill>
              </a:rPr>
              <a:t>Conditional</a:t>
            </a:r>
            <a:r>
              <a:rPr kumimoji="0" lang="en-US" sz="1050" b="0" i="0" u="none" strike="noStrike" kern="1200" cap="none" spc="0" normalizeH="0" baseline="0" noProof="0" dirty="0">
                <a:ln>
                  <a:noFill/>
                </a:ln>
                <a:solidFill>
                  <a:srgbClr val="282828"/>
                </a:solidFill>
                <a:effectLst/>
                <a:uLnTx/>
                <a:uFillTx/>
                <a:ea typeface="+mn-ea"/>
                <a:cs typeface="+mn-cs"/>
              </a:rPr>
              <a:t> </a:t>
            </a:r>
            <a:r>
              <a:rPr lang="en-US" sz="1050" dirty="0">
                <a:solidFill>
                  <a:srgbClr val="282828"/>
                </a:solidFill>
              </a:rPr>
              <a:t>Access</a:t>
            </a:r>
            <a:endParaRPr lang="en-US" sz="1050" dirty="0">
              <a:ea typeface="+mn-ea"/>
              <a:cs typeface="+mn-cs"/>
            </a:endParaRPr>
          </a:p>
        </p:txBody>
      </p:sp>
      <p:sp>
        <p:nvSpPr>
          <p:cNvPr id="21" name="Rectangle 20">
            <a:extLst>
              <a:ext uri="{FF2B5EF4-FFF2-40B4-BE49-F238E27FC236}">
                <a16:creationId xmlns:a16="http://schemas.microsoft.com/office/drawing/2014/main" id="{95B23F42-6F2D-40FE-ABA0-DE9569C888C6}"/>
              </a:ext>
            </a:extLst>
          </p:cNvPr>
          <p:cNvSpPr/>
          <p:nvPr/>
        </p:nvSpPr>
        <p:spPr bwMode="auto">
          <a:xfrm>
            <a:off x="5092990" y="3749156"/>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Safe Links &amp; Safe </a:t>
            </a:r>
            <a:r>
              <a:rPr lang="en-US" sz="1050" dirty="0">
                <a:solidFill>
                  <a:srgbClr val="282828"/>
                </a:solidFill>
              </a:rPr>
              <a:t>Attachments</a:t>
            </a:r>
            <a:endParaRPr kumimoji="0" lang="en-US" sz="1050" b="0" i="0" u="none" strike="noStrike" kern="1200" cap="none" spc="0" normalizeH="0" baseline="0" noProof="0" dirty="0">
              <a:ln>
                <a:noFill/>
              </a:ln>
              <a:solidFill>
                <a:srgbClr val="282828"/>
              </a:solidFill>
              <a:effectLst/>
              <a:uLnTx/>
              <a:uFillTx/>
              <a:ea typeface="+mn-ea"/>
              <a:cs typeface="+mn-cs"/>
            </a:endParaRPr>
          </a:p>
        </p:txBody>
      </p:sp>
      <p:sp>
        <p:nvSpPr>
          <p:cNvPr id="22" name="Rectangle 21">
            <a:extLst>
              <a:ext uri="{FF2B5EF4-FFF2-40B4-BE49-F238E27FC236}">
                <a16:creationId xmlns:a16="http://schemas.microsoft.com/office/drawing/2014/main" id="{0BFCF140-F131-458A-AFA0-6A36A88CB5F0}"/>
              </a:ext>
            </a:extLst>
          </p:cNvPr>
          <p:cNvSpPr/>
          <p:nvPr/>
        </p:nvSpPr>
        <p:spPr bwMode="auto">
          <a:xfrm>
            <a:off x="6750761" y="3749156"/>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Identity </a:t>
            </a:r>
            <a:br>
              <a:rPr kumimoji="0" lang="en-US" sz="1050" b="0" i="0" u="none" strike="noStrike" kern="1200" cap="none" spc="0" normalizeH="0" baseline="0" noProof="0" dirty="0">
                <a:ln>
                  <a:noFill/>
                </a:ln>
                <a:solidFill>
                  <a:srgbClr val="282828"/>
                </a:solidFill>
                <a:effectLst/>
                <a:uLnTx/>
                <a:uFillTx/>
                <a:ea typeface="+mn-ea"/>
                <a:cs typeface="+mn-cs"/>
              </a:rPr>
            </a:br>
            <a:r>
              <a:rPr kumimoji="0" lang="en-US" sz="1050" b="0" i="0" u="none" strike="noStrike" kern="1200" cap="none" spc="0" normalizeH="0" baseline="0" noProof="0" dirty="0">
                <a:ln>
                  <a:noFill/>
                </a:ln>
                <a:solidFill>
                  <a:srgbClr val="282828"/>
                </a:solidFill>
                <a:effectLst/>
                <a:uLnTx/>
                <a:uFillTx/>
                <a:ea typeface="+mn-ea"/>
                <a:cs typeface="+mn-cs"/>
              </a:rPr>
              <a:t>Protection </a:t>
            </a:r>
            <a:r>
              <a:rPr lang="en-US" sz="1050" dirty="0">
                <a:solidFill>
                  <a:srgbClr val="282828"/>
                </a:solidFill>
              </a:rPr>
              <a:t>Alerts</a:t>
            </a:r>
            <a:endParaRPr kumimoji="0" lang="en-US" sz="1050" b="0" i="0" u="none" strike="noStrike" kern="1200" cap="none" spc="0" normalizeH="0" baseline="0" noProof="0" dirty="0">
              <a:ln>
                <a:noFill/>
              </a:ln>
              <a:solidFill>
                <a:srgbClr val="282828"/>
              </a:solidFill>
              <a:effectLst/>
              <a:uLnTx/>
              <a:uFillTx/>
              <a:ea typeface="+mn-ea"/>
              <a:cs typeface="+mn-cs"/>
            </a:endParaRPr>
          </a:p>
        </p:txBody>
      </p:sp>
      <p:sp>
        <p:nvSpPr>
          <p:cNvPr id="23" name="Rectangle 22">
            <a:extLst>
              <a:ext uri="{FF2B5EF4-FFF2-40B4-BE49-F238E27FC236}">
                <a16:creationId xmlns:a16="http://schemas.microsoft.com/office/drawing/2014/main" id="{BE9F62F0-D688-4EC2-BDCD-03650299478D}"/>
              </a:ext>
            </a:extLst>
          </p:cNvPr>
          <p:cNvSpPr/>
          <p:nvPr/>
        </p:nvSpPr>
        <p:spPr bwMode="auto">
          <a:xfrm>
            <a:off x="8408532" y="3749156"/>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Enable </a:t>
            </a:r>
            <a:br>
              <a:rPr kumimoji="0" lang="en-US" sz="1050" b="0" i="0" u="none" strike="noStrike" kern="1200" cap="none" spc="0" normalizeH="0" baseline="0" noProof="0" dirty="0">
                <a:ln>
                  <a:noFill/>
                </a:ln>
                <a:solidFill>
                  <a:srgbClr val="282828"/>
                </a:solidFill>
                <a:effectLst/>
                <a:uLnTx/>
                <a:uFillTx/>
                <a:ea typeface="+mn-ea"/>
                <a:cs typeface="+mn-cs"/>
              </a:rPr>
            </a:br>
            <a:r>
              <a:rPr kumimoji="0" lang="en-US" sz="1050" b="0" i="0" u="none" strike="noStrike" kern="1200" cap="none" spc="0" normalizeH="0" baseline="0" noProof="0" dirty="0">
                <a:ln>
                  <a:noFill/>
                </a:ln>
                <a:solidFill>
                  <a:srgbClr val="282828"/>
                </a:solidFill>
                <a:effectLst/>
                <a:uLnTx/>
                <a:uFillTx/>
                <a:ea typeface="+mn-ea"/>
                <a:cs typeface="+mn-cs"/>
              </a:rPr>
              <a:t>Cloud Discovery</a:t>
            </a:r>
          </a:p>
        </p:txBody>
      </p:sp>
      <p:pic>
        <p:nvPicPr>
          <p:cNvPr id="24" name="Picture 23">
            <a:extLst>
              <a:ext uri="{FF2B5EF4-FFF2-40B4-BE49-F238E27FC236}">
                <a16:creationId xmlns:a16="http://schemas.microsoft.com/office/drawing/2014/main" id="{6AC3DB5C-A9A7-4ADC-922C-B74B5E9FE2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41455" y="1790728"/>
            <a:ext cx="1540611" cy="500085"/>
          </a:xfrm>
          <a:prstGeom prst="rect">
            <a:avLst/>
          </a:prstGeom>
        </p:spPr>
      </p:pic>
      <p:pic>
        <p:nvPicPr>
          <p:cNvPr id="25" name="Picture 24">
            <a:extLst>
              <a:ext uri="{FF2B5EF4-FFF2-40B4-BE49-F238E27FC236}">
                <a16:creationId xmlns:a16="http://schemas.microsoft.com/office/drawing/2014/main" id="{FD0048A7-43CE-43ED-A306-92A62D4176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9226" y="1790728"/>
            <a:ext cx="1540611" cy="500085"/>
          </a:xfrm>
          <a:prstGeom prst="rect">
            <a:avLst/>
          </a:prstGeom>
        </p:spPr>
      </p:pic>
      <p:pic>
        <p:nvPicPr>
          <p:cNvPr id="26" name="Picture 25">
            <a:extLst>
              <a:ext uri="{FF2B5EF4-FFF2-40B4-BE49-F238E27FC236}">
                <a16:creationId xmlns:a16="http://schemas.microsoft.com/office/drawing/2014/main" id="{6A7EFB88-ABA1-4292-A39F-45EC8C2016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14768" y="1790728"/>
            <a:ext cx="1540611" cy="500085"/>
          </a:xfrm>
          <a:prstGeom prst="rect">
            <a:avLst/>
          </a:prstGeom>
        </p:spPr>
      </p:pic>
      <p:pic>
        <p:nvPicPr>
          <p:cNvPr id="27" name="Picture 26">
            <a:extLst>
              <a:ext uri="{FF2B5EF4-FFF2-40B4-BE49-F238E27FC236}">
                <a16:creationId xmlns:a16="http://schemas.microsoft.com/office/drawing/2014/main" id="{4B3CD3C3-4C9F-4650-94BE-40083A005E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41455" y="2443209"/>
            <a:ext cx="1540611" cy="500085"/>
          </a:xfrm>
          <a:prstGeom prst="rect">
            <a:avLst/>
          </a:prstGeom>
        </p:spPr>
      </p:pic>
      <p:pic>
        <p:nvPicPr>
          <p:cNvPr id="28" name="Picture 27">
            <a:extLst>
              <a:ext uri="{FF2B5EF4-FFF2-40B4-BE49-F238E27FC236}">
                <a16:creationId xmlns:a16="http://schemas.microsoft.com/office/drawing/2014/main" id="{7FB1C5D1-14B3-4A63-8569-3F0124371D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9226" y="2443209"/>
            <a:ext cx="1540611" cy="500085"/>
          </a:xfrm>
          <a:prstGeom prst="rect">
            <a:avLst/>
          </a:prstGeom>
        </p:spPr>
      </p:pic>
      <p:pic>
        <p:nvPicPr>
          <p:cNvPr id="29" name="Picture 28">
            <a:extLst>
              <a:ext uri="{FF2B5EF4-FFF2-40B4-BE49-F238E27FC236}">
                <a16:creationId xmlns:a16="http://schemas.microsoft.com/office/drawing/2014/main" id="{A4E84945-1627-4879-999F-2733B77B60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6997" y="2443209"/>
            <a:ext cx="1540611" cy="500085"/>
          </a:xfrm>
          <a:prstGeom prst="rect">
            <a:avLst/>
          </a:prstGeom>
        </p:spPr>
      </p:pic>
      <p:pic>
        <p:nvPicPr>
          <p:cNvPr id="30" name="Picture 29">
            <a:extLst>
              <a:ext uri="{FF2B5EF4-FFF2-40B4-BE49-F238E27FC236}">
                <a16:creationId xmlns:a16="http://schemas.microsoft.com/office/drawing/2014/main" id="{27DB6D3A-517D-4C3E-B304-FF4A631CF0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14768" y="2443209"/>
            <a:ext cx="1540611" cy="500085"/>
          </a:xfrm>
          <a:prstGeom prst="rect">
            <a:avLst/>
          </a:prstGeom>
        </p:spPr>
      </p:pic>
      <p:pic>
        <p:nvPicPr>
          <p:cNvPr id="31" name="Picture 30">
            <a:extLst>
              <a:ext uri="{FF2B5EF4-FFF2-40B4-BE49-F238E27FC236}">
                <a16:creationId xmlns:a16="http://schemas.microsoft.com/office/drawing/2014/main" id="{9AA33119-B84F-4517-A4C6-E7A7B3DF28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41455" y="3096018"/>
            <a:ext cx="1540611" cy="500085"/>
          </a:xfrm>
          <a:prstGeom prst="rect">
            <a:avLst/>
          </a:prstGeom>
        </p:spPr>
      </p:pic>
      <p:pic>
        <p:nvPicPr>
          <p:cNvPr id="32" name="Picture 31">
            <a:extLst>
              <a:ext uri="{FF2B5EF4-FFF2-40B4-BE49-F238E27FC236}">
                <a16:creationId xmlns:a16="http://schemas.microsoft.com/office/drawing/2014/main" id="{700F5F83-C060-41EE-8D56-4640E83BBA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9226" y="3096018"/>
            <a:ext cx="1540611" cy="500085"/>
          </a:xfrm>
          <a:prstGeom prst="rect">
            <a:avLst/>
          </a:prstGeom>
        </p:spPr>
      </p:pic>
      <p:pic>
        <p:nvPicPr>
          <p:cNvPr id="33" name="Picture 32">
            <a:extLst>
              <a:ext uri="{FF2B5EF4-FFF2-40B4-BE49-F238E27FC236}">
                <a16:creationId xmlns:a16="http://schemas.microsoft.com/office/drawing/2014/main" id="{CECA67D5-A586-47FA-8180-7AD15B5079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6997" y="3096018"/>
            <a:ext cx="1540611" cy="500085"/>
          </a:xfrm>
          <a:prstGeom prst="rect">
            <a:avLst/>
          </a:prstGeom>
        </p:spPr>
      </p:pic>
      <p:pic>
        <p:nvPicPr>
          <p:cNvPr id="34" name="Picture 33">
            <a:extLst>
              <a:ext uri="{FF2B5EF4-FFF2-40B4-BE49-F238E27FC236}">
                <a16:creationId xmlns:a16="http://schemas.microsoft.com/office/drawing/2014/main" id="{DC3AEDF8-011A-444F-A86E-E6E4982A08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14768" y="3096018"/>
            <a:ext cx="1540611" cy="500085"/>
          </a:xfrm>
          <a:prstGeom prst="rect">
            <a:avLst/>
          </a:prstGeom>
        </p:spPr>
      </p:pic>
      <p:sp>
        <p:nvSpPr>
          <p:cNvPr id="35" name="Rectangle 34">
            <a:extLst>
              <a:ext uri="{FF2B5EF4-FFF2-40B4-BE49-F238E27FC236}">
                <a16:creationId xmlns:a16="http://schemas.microsoft.com/office/drawing/2014/main" id="{BAC22462-888E-4689-8EFC-52C89D9DF9B0}"/>
              </a:ext>
            </a:extLst>
          </p:cNvPr>
          <p:cNvSpPr/>
          <p:nvPr/>
        </p:nvSpPr>
        <p:spPr bwMode="auto">
          <a:xfrm>
            <a:off x="3441455" y="1790728"/>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Privileged </a:t>
            </a:r>
            <a:br>
              <a:rPr kumimoji="0" lang="en-US" sz="1050" b="0" i="0" u="none" strike="noStrike" kern="1200" cap="none" spc="0" normalizeH="0" baseline="0" noProof="0" dirty="0">
                <a:ln>
                  <a:noFill/>
                </a:ln>
                <a:solidFill>
                  <a:srgbClr val="282828"/>
                </a:solidFill>
                <a:effectLst/>
                <a:uLnTx/>
                <a:uFillTx/>
                <a:ea typeface="+mn-ea"/>
                <a:cs typeface="+mn-cs"/>
              </a:rPr>
            </a:br>
            <a:r>
              <a:rPr kumimoji="0" lang="en-US" sz="1050" b="0" i="0" u="none" strike="noStrike" kern="1200" cap="none" spc="0" normalizeH="0" baseline="0" noProof="0" dirty="0">
                <a:ln>
                  <a:noFill/>
                </a:ln>
                <a:solidFill>
                  <a:srgbClr val="282828"/>
                </a:solidFill>
                <a:effectLst/>
                <a:uLnTx/>
                <a:uFillTx/>
                <a:ea typeface="+mn-ea"/>
                <a:cs typeface="+mn-cs"/>
              </a:rPr>
              <a:t>Identity Management</a:t>
            </a:r>
          </a:p>
        </p:txBody>
      </p:sp>
      <p:sp>
        <p:nvSpPr>
          <p:cNvPr id="36" name="Rectangle 35">
            <a:extLst>
              <a:ext uri="{FF2B5EF4-FFF2-40B4-BE49-F238E27FC236}">
                <a16:creationId xmlns:a16="http://schemas.microsoft.com/office/drawing/2014/main" id="{015D943F-A865-495B-820A-ADA9227A21CD}"/>
              </a:ext>
            </a:extLst>
          </p:cNvPr>
          <p:cNvSpPr/>
          <p:nvPr/>
        </p:nvSpPr>
        <p:spPr bwMode="auto">
          <a:xfrm>
            <a:off x="3441455" y="2443538"/>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Entitlement </a:t>
            </a:r>
            <a:br>
              <a:rPr kumimoji="0" lang="en-US" sz="1050" b="0" i="0" u="none" strike="noStrike" kern="1200" cap="none" spc="0" normalizeH="0" baseline="0" noProof="0" dirty="0">
                <a:ln>
                  <a:noFill/>
                </a:ln>
                <a:solidFill>
                  <a:srgbClr val="282828"/>
                </a:solidFill>
                <a:effectLst/>
                <a:uLnTx/>
                <a:uFillTx/>
                <a:ea typeface="+mn-ea"/>
                <a:cs typeface="+mn-cs"/>
              </a:rPr>
            </a:br>
            <a:r>
              <a:rPr kumimoji="0" lang="en-US" sz="1050" b="0" i="0" u="none" strike="noStrike" kern="1200" cap="none" spc="0" normalizeH="0" baseline="0" noProof="0" dirty="0">
                <a:ln>
                  <a:noFill/>
                </a:ln>
                <a:solidFill>
                  <a:srgbClr val="282828"/>
                </a:solidFill>
                <a:effectLst/>
                <a:uLnTx/>
                <a:uFillTx/>
                <a:ea typeface="+mn-ea"/>
                <a:cs typeface="+mn-cs"/>
              </a:rPr>
              <a:t>Management</a:t>
            </a:r>
          </a:p>
        </p:txBody>
      </p:sp>
      <p:sp>
        <p:nvSpPr>
          <p:cNvPr id="37" name="Rectangle 36">
            <a:extLst>
              <a:ext uri="{FF2B5EF4-FFF2-40B4-BE49-F238E27FC236}">
                <a16:creationId xmlns:a16="http://schemas.microsoft.com/office/drawing/2014/main" id="{39D858D6-731E-498A-A690-BBBEB62672B2}"/>
              </a:ext>
            </a:extLst>
          </p:cNvPr>
          <p:cNvSpPr/>
          <p:nvPr/>
        </p:nvSpPr>
        <p:spPr bwMode="auto">
          <a:xfrm>
            <a:off x="3441455" y="3096347"/>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Access Reviews</a:t>
            </a:r>
          </a:p>
        </p:txBody>
      </p:sp>
      <p:sp>
        <p:nvSpPr>
          <p:cNvPr id="38" name="Rectangle 37">
            <a:extLst>
              <a:ext uri="{FF2B5EF4-FFF2-40B4-BE49-F238E27FC236}">
                <a16:creationId xmlns:a16="http://schemas.microsoft.com/office/drawing/2014/main" id="{472D8BF0-AD6D-426D-A027-8B35ED432D8A}"/>
              </a:ext>
            </a:extLst>
          </p:cNvPr>
          <p:cNvSpPr/>
          <p:nvPr/>
        </p:nvSpPr>
        <p:spPr bwMode="auto">
          <a:xfrm>
            <a:off x="5092990" y="1790728"/>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Monitor &amp; Report</a:t>
            </a:r>
          </a:p>
        </p:txBody>
      </p:sp>
      <p:sp>
        <p:nvSpPr>
          <p:cNvPr id="39" name="Rectangle 38">
            <a:extLst>
              <a:ext uri="{FF2B5EF4-FFF2-40B4-BE49-F238E27FC236}">
                <a16:creationId xmlns:a16="http://schemas.microsoft.com/office/drawing/2014/main" id="{C9B90C29-5256-4CFB-989D-9CC3CFABA568}"/>
              </a:ext>
            </a:extLst>
          </p:cNvPr>
          <p:cNvSpPr/>
          <p:nvPr/>
        </p:nvSpPr>
        <p:spPr bwMode="auto">
          <a:xfrm>
            <a:off x="5092990" y="2443538"/>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Automatic Threat Remediation</a:t>
            </a:r>
          </a:p>
        </p:txBody>
      </p:sp>
      <p:sp>
        <p:nvSpPr>
          <p:cNvPr id="40" name="Rectangle 39">
            <a:extLst>
              <a:ext uri="{FF2B5EF4-FFF2-40B4-BE49-F238E27FC236}">
                <a16:creationId xmlns:a16="http://schemas.microsoft.com/office/drawing/2014/main" id="{4F8254EA-3449-4709-A0FE-F2498B8C87FA}"/>
              </a:ext>
            </a:extLst>
          </p:cNvPr>
          <p:cNvSpPr/>
          <p:nvPr/>
        </p:nvSpPr>
        <p:spPr bwMode="auto">
          <a:xfrm>
            <a:off x="5092990" y="3096347"/>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Advanced </a:t>
            </a:r>
            <a:r>
              <a:rPr lang="en-US" sz="1050" dirty="0">
                <a:solidFill>
                  <a:srgbClr val="282828"/>
                </a:solidFill>
              </a:rPr>
              <a:t>Anti-Phishing</a:t>
            </a:r>
            <a:endParaRPr kumimoji="0" lang="en-US" sz="1050" b="0" i="0" u="none" strike="noStrike" kern="1200" cap="none" spc="0" normalizeH="0" baseline="0" noProof="0" dirty="0">
              <a:ln>
                <a:noFill/>
              </a:ln>
              <a:solidFill>
                <a:srgbClr val="282828"/>
              </a:solidFill>
              <a:effectLst/>
              <a:uLnTx/>
              <a:uFillTx/>
              <a:ea typeface="+mn-ea"/>
              <a:cs typeface="+mn-cs"/>
            </a:endParaRPr>
          </a:p>
        </p:txBody>
      </p:sp>
      <p:sp>
        <p:nvSpPr>
          <p:cNvPr id="43" name="Rectangle 42">
            <a:extLst>
              <a:ext uri="{FF2B5EF4-FFF2-40B4-BE49-F238E27FC236}">
                <a16:creationId xmlns:a16="http://schemas.microsoft.com/office/drawing/2014/main" id="{3437C5C6-8CD3-4584-A12D-A5FAFA14EF83}"/>
              </a:ext>
            </a:extLst>
          </p:cNvPr>
          <p:cNvSpPr/>
          <p:nvPr/>
        </p:nvSpPr>
        <p:spPr bwMode="auto">
          <a:xfrm>
            <a:off x="6750761" y="3096347"/>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lang="en-US" sz="1050" dirty="0">
                <a:solidFill>
                  <a:srgbClr val="282828"/>
                </a:solidFill>
              </a:rPr>
              <a:t>Behavioural</a:t>
            </a:r>
            <a:r>
              <a:rPr kumimoji="0" lang="en-US" sz="1050" b="0" i="0" u="none" strike="noStrike" kern="1200" cap="none" spc="0" normalizeH="0" baseline="0" noProof="0" dirty="0">
                <a:ln>
                  <a:noFill/>
                </a:ln>
                <a:solidFill>
                  <a:srgbClr val="282828"/>
                </a:solidFill>
                <a:effectLst/>
                <a:uLnTx/>
                <a:uFillTx/>
                <a:ea typeface="+mn-ea"/>
                <a:cs typeface="+mn-cs"/>
              </a:rPr>
              <a:t> </a:t>
            </a:r>
            <a:br>
              <a:rPr kumimoji="0" lang="en-US" sz="1050" b="0" i="0" u="none" strike="noStrike" kern="1200" cap="none" spc="0" normalizeH="0" baseline="0" noProof="0" dirty="0">
                <a:ln>
                  <a:noFill/>
                </a:ln>
                <a:solidFill>
                  <a:srgbClr val="282828"/>
                </a:solidFill>
                <a:effectLst/>
                <a:uLnTx/>
                <a:uFillTx/>
                <a:ea typeface="+mn-ea"/>
                <a:cs typeface="+mn-cs"/>
              </a:rPr>
            </a:br>
            <a:r>
              <a:rPr kumimoji="0" lang="en-US" sz="1050" b="0" i="0" u="none" strike="noStrike" kern="1200" cap="none" spc="0" normalizeH="0" baseline="0" noProof="0" dirty="0">
                <a:ln>
                  <a:noFill/>
                </a:ln>
                <a:solidFill>
                  <a:srgbClr val="282828"/>
                </a:solidFill>
                <a:effectLst/>
                <a:uLnTx/>
                <a:uFillTx/>
                <a:ea typeface="+mn-ea"/>
                <a:cs typeface="+mn-cs"/>
              </a:rPr>
              <a:t>Analytics</a:t>
            </a:r>
          </a:p>
        </p:txBody>
      </p:sp>
      <p:sp>
        <p:nvSpPr>
          <p:cNvPr id="44" name="Rectangle 43">
            <a:extLst>
              <a:ext uri="{FF2B5EF4-FFF2-40B4-BE49-F238E27FC236}">
                <a16:creationId xmlns:a16="http://schemas.microsoft.com/office/drawing/2014/main" id="{251F82AB-8656-4BEF-BA63-252CC788F30E}"/>
              </a:ext>
            </a:extLst>
          </p:cNvPr>
          <p:cNvSpPr/>
          <p:nvPr/>
        </p:nvSpPr>
        <p:spPr bwMode="auto">
          <a:xfrm>
            <a:off x="8408532" y="1790728"/>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Monitor </a:t>
            </a:r>
            <a:br>
              <a:rPr kumimoji="0" lang="en-US" sz="1050" b="0" i="0" u="none" strike="noStrike" kern="1200" cap="none" spc="0" normalizeH="0" baseline="0" noProof="0" dirty="0">
                <a:ln>
                  <a:noFill/>
                </a:ln>
                <a:solidFill>
                  <a:srgbClr val="282828"/>
                </a:solidFill>
                <a:effectLst/>
                <a:uLnTx/>
                <a:uFillTx/>
                <a:ea typeface="+mn-ea"/>
                <a:cs typeface="+mn-cs"/>
              </a:rPr>
            </a:br>
            <a:r>
              <a:rPr lang="en-US" sz="1050" dirty="0">
                <a:solidFill>
                  <a:srgbClr val="282828"/>
                </a:solidFill>
              </a:rPr>
              <a:t>Session</a:t>
            </a:r>
            <a:r>
              <a:rPr kumimoji="0" lang="en-US" sz="1050" b="0" i="0" u="none" strike="noStrike" kern="1200" cap="none" spc="0" normalizeH="0" baseline="0" noProof="0" dirty="0">
                <a:ln>
                  <a:noFill/>
                </a:ln>
                <a:solidFill>
                  <a:srgbClr val="282828"/>
                </a:solidFill>
                <a:effectLst/>
                <a:uLnTx/>
                <a:uFillTx/>
                <a:ea typeface="+mn-ea"/>
                <a:cs typeface="+mn-cs"/>
              </a:rPr>
              <a:t> activities</a:t>
            </a:r>
          </a:p>
        </p:txBody>
      </p:sp>
      <p:sp>
        <p:nvSpPr>
          <p:cNvPr id="45" name="Rectangle 44">
            <a:extLst>
              <a:ext uri="{FF2B5EF4-FFF2-40B4-BE49-F238E27FC236}">
                <a16:creationId xmlns:a16="http://schemas.microsoft.com/office/drawing/2014/main" id="{1CD3E121-12ED-40BA-88A5-E012587FE212}"/>
              </a:ext>
            </a:extLst>
          </p:cNvPr>
          <p:cNvSpPr/>
          <p:nvPr/>
        </p:nvSpPr>
        <p:spPr bwMode="auto">
          <a:xfrm>
            <a:off x="8408532" y="2443538"/>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DLP </a:t>
            </a:r>
            <a:br>
              <a:rPr kumimoji="0" lang="en-US" sz="1050" b="0" i="0" u="none" strike="noStrike" kern="1200" cap="none" spc="0" normalizeH="0" baseline="0" noProof="0" dirty="0">
                <a:ln>
                  <a:noFill/>
                </a:ln>
                <a:solidFill>
                  <a:srgbClr val="282828"/>
                </a:solidFill>
                <a:effectLst/>
                <a:uLnTx/>
                <a:uFillTx/>
                <a:ea typeface="+mn-ea"/>
                <a:cs typeface="+mn-cs"/>
              </a:rPr>
            </a:br>
            <a:r>
              <a:rPr kumimoji="0" lang="en-US" sz="1050" b="0" i="0" u="none" strike="noStrike" kern="1200" cap="none" spc="0" normalizeH="0" baseline="0" noProof="0" dirty="0">
                <a:ln>
                  <a:noFill/>
                </a:ln>
                <a:solidFill>
                  <a:srgbClr val="282828"/>
                </a:solidFill>
                <a:effectLst/>
                <a:uLnTx/>
                <a:uFillTx/>
                <a:ea typeface="+mn-ea"/>
                <a:cs typeface="+mn-cs"/>
              </a:rPr>
              <a:t>Policies</a:t>
            </a:r>
          </a:p>
        </p:txBody>
      </p:sp>
      <p:sp>
        <p:nvSpPr>
          <p:cNvPr id="46" name="Rectangle 45">
            <a:extLst>
              <a:ext uri="{FF2B5EF4-FFF2-40B4-BE49-F238E27FC236}">
                <a16:creationId xmlns:a16="http://schemas.microsoft.com/office/drawing/2014/main" id="{5EFB0FBE-1B81-45E3-87E9-4D293BB14743}"/>
              </a:ext>
            </a:extLst>
          </p:cNvPr>
          <p:cNvSpPr/>
          <p:nvPr/>
        </p:nvSpPr>
        <p:spPr bwMode="auto">
          <a:xfrm>
            <a:off x="8408532" y="3096347"/>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Activity </a:t>
            </a:r>
            <a:br>
              <a:rPr kumimoji="0" lang="en-US" sz="1050" b="0" i="0" u="none" strike="noStrike" kern="1200" cap="none" spc="0" normalizeH="0" baseline="0" noProof="0" dirty="0">
                <a:ln>
                  <a:noFill/>
                </a:ln>
                <a:solidFill>
                  <a:srgbClr val="282828"/>
                </a:solidFill>
                <a:effectLst/>
                <a:uLnTx/>
                <a:uFillTx/>
                <a:ea typeface="+mn-ea"/>
                <a:cs typeface="+mn-cs"/>
              </a:rPr>
            </a:br>
            <a:r>
              <a:rPr kumimoji="0" lang="en-US" sz="1050" b="0" i="0" u="none" strike="noStrike" kern="1200" cap="none" spc="0" normalizeH="0" baseline="0" noProof="0" dirty="0">
                <a:ln>
                  <a:noFill/>
                </a:ln>
                <a:solidFill>
                  <a:srgbClr val="282828"/>
                </a:solidFill>
                <a:effectLst/>
                <a:uLnTx/>
                <a:uFillTx/>
                <a:ea typeface="+mn-ea"/>
                <a:cs typeface="+mn-cs"/>
              </a:rPr>
              <a:t>Policies</a:t>
            </a:r>
          </a:p>
        </p:txBody>
      </p:sp>
      <p:sp>
        <p:nvSpPr>
          <p:cNvPr id="139" name="Rectangle 138">
            <a:extLst>
              <a:ext uri="{FF2B5EF4-FFF2-40B4-BE49-F238E27FC236}">
                <a16:creationId xmlns:a16="http://schemas.microsoft.com/office/drawing/2014/main" id="{AFE20BF7-4726-4D3D-BF74-1894ECEF6CAD}"/>
              </a:ext>
            </a:extLst>
          </p:cNvPr>
          <p:cNvSpPr/>
          <p:nvPr/>
        </p:nvSpPr>
        <p:spPr bwMode="auto">
          <a:xfrm>
            <a:off x="10073653" y="4342349"/>
            <a:ext cx="1546847" cy="49975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j-lt"/>
                <a:ea typeface="+mn-ea"/>
                <a:cs typeface="+mn-cs"/>
              </a:rPr>
              <a:t>Defender </a:t>
            </a:r>
            <a:br>
              <a:rPr kumimoji="0" lang="en-US" sz="1050" b="0" i="0" u="none" strike="noStrike" kern="1200" cap="none" spc="0" normalizeH="0" baseline="0" noProof="0" dirty="0">
                <a:ln>
                  <a:noFill/>
                </a:ln>
                <a:solidFill>
                  <a:schemeClr val="tx2"/>
                </a:solidFill>
                <a:effectLst/>
                <a:uLnTx/>
                <a:uFillTx/>
                <a:latin typeface="+mj-lt"/>
                <a:ea typeface="+mn-ea"/>
                <a:cs typeface="+mn-cs"/>
              </a:rPr>
            </a:br>
            <a:r>
              <a:rPr kumimoji="0" lang="en-US" sz="1050" b="0" i="0" u="none" strike="noStrike" kern="1200" cap="none" spc="0" normalizeH="0" baseline="0" noProof="0" dirty="0">
                <a:ln>
                  <a:noFill/>
                </a:ln>
                <a:solidFill>
                  <a:schemeClr val="tx2"/>
                </a:solidFill>
                <a:effectLst/>
                <a:uLnTx/>
                <a:uFillTx/>
                <a:latin typeface="+mj-lt"/>
                <a:ea typeface="+mn-ea"/>
                <a:cs typeface="+mn-cs"/>
              </a:rPr>
              <a:t>for Endpoint P2</a:t>
            </a:r>
          </a:p>
        </p:txBody>
      </p:sp>
      <p:pic>
        <p:nvPicPr>
          <p:cNvPr id="140" name="Picture 139">
            <a:extLst>
              <a:ext uri="{FF2B5EF4-FFF2-40B4-BE49-F238E27FC236}">
                <a16:creationId xmlns:a16="http://schemas.microsoft.com/office/drawing/2014/main" id="{0130CD28-079A-4742-83C1-0BACDB6DB2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79889" y="3748826"/>
            <a:ext cx="1540611" cy="500085"/>
          </a:xfrm>
          <a:prstGeom prst="rect">
            <a:avLst/>
          </a:prstGeom>
        </p:spPr>
      </p:pic>
      <p:sp>
        <p:nvSpPr>
          <p:cNvPr id="141" name="Rectangle 140">
            <a:extLst>
              <a:ext uri="{FF2B5EF4-FFF2-40B4-BE49-F238E27FC236}">
                <a16:creationId xmlns:a16="http://schemas.microsoft.com/office/drawing/2014/main" id="{04DE1D5F-30C0-4A1E-AAE0-E91D75D4297B}"/>
              </a:ext>
            </a:extLst>
          </p:cNvPr>
          <p:cNvSpPr/>
          <p:nvPr/>
        </p:nvSpPr>
        <p:spPr bwMode="auto">
          <a:xfrm>
            <a:off x="10073653" y="3749156"/>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Enable EDR</a:t>
            </a:r>
          </a:p>
        </p:txBody>
      </p:sp>
      <p:pic>
        <p:nvPicPr>
          <p:cNvPr id="142" name="Picture 141">
            <a:extLst>
              <a:ext uri="{FF2B5EF4-FFF2-40B4-BE49-F238E27FC236}">
                <a16:creationId xmlns:a16="http://schemas.microsoft.com/office/drawing/2014/main" id="{C215C431-38AD-488A-B16C-9A7BC76302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79889" y="1790728"/>
            <a:ext cx="1540611" cy="500085"/>
          </a:xfrm>
          <a:prstGeom prst="rect">
            <a:avLst/>
          </a:prstGeom>
        </p:spPr>
      </p:pic>
      <p:pic>
        <p:nvPicPr>
          <p:cNvPr id="143" name="Picture 142">
            <a:extLst>
              <a:ext uri="{FF2B5EF4-FFF2-40B4-BE49-F238E27FC236}">
                <a16:creationId xmlns:a16="http://schemas.microsoft.com/office/drawing/2014/main" id="{C5AA0C3C-2551-4BBA-BBE6-913343C812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79889" y="2443209"/>
            <a:ext cx="1540611" cy="500085"/>
          </a:xfrm>
          <a:prstGeom prst="rect">
            <a:avLst/>
          </a:prstGeom>
        </p:spPr>
      </p:pic>
      <p:pic>
        <p:nvPicPr>
          <p:cNvPr id="144" name="Picture 143">
            <a:extLst>
              <a:ext uri="{FF2B5EF4-FFF2-40B4-BE49-F238E27FC236}">
                <a16:creationId xmlns:a16="http://schemas.microsoft.com/office/drawing/2014/main" id="{7751790B-337A-4A05-846A-D981E2FDE8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79889" y="3096018"/>
            <a:ext cx="1540611" cy="500085"/>
          </a:xfrm>
          <a:prstGeom prst="rect">
            <a:avLst/>
          </a:prstGeom>
        </p:spPr>
      </p:pic>
      <p:sp>
        <p:nvSpPr>
          <p:cNvPr id="145" name="Rectangle 144">
            <a:extLst>
              <a:ext uri="{FF2B5EF4-FFF2-40B4-BE49-F238E27FC236}">
                <a16:creationId xmlns:a16="http://schemas.microsoft.com/office/drawing/2014/main" id="{62903162-9D2D-4BD3-A488-70F3A11C3186}"/>
              </a:ext>
            </a:extLst>
          </p:cNvPr>
          <p:cNvSpPr/>
          <p:nvPr/>
        </p:nvSpPr>
        <p:spPr bwMode="auto">
          <a:xfrm>
            <a:off x="10073653" y="1790728"/>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Proactive </a:t>
            </a:r>
            <a:br>
              <a:rPr kumimoji="0" lang="en-US" sz="1050" b="0" i="0" u="none" strike="noStrike" kern="1200" cap="none" spc="0" normalizeH="0" baseline="0" noProof="0" dirty="0">
                <a:ln>
                  <a:noFill/>
                </a:ln>
                <a:solidFill>
                  <a:srgbClr val="282828"/>
                </a:solidFill>
                <a:effectLst/>
                <a:uLnTx/>
                <a:uFillTx/>
                <a:ea typeface="+mn-ea"/>
                <a:cs typeface="+mn-cs"/>
              </a:rPr>
            </a:br>
            <a:r>
              <a:rPr kumimoji="0" lang="en-US" sz="1050" b="0" i="0" u="none" strike="noStrike" kern="1200" cap="none" spc="0" normalizeH="0" baseline="0" noProof="0" dirty="0">
                <a:ln>
                  <a:noFill/>
                </a:ln>
                <a:solidFill>
                  <a:srgbClr val="282828"/>
                </a:solidFill>
                <a:effectLst/>
                <a:uLnTx/>
                <a:uFillTx/>
                <a:ea typeface="+mn-ea"/>
                <a:cs typeface="+mn-cs"/>
              </a:rPr>
              <a:t>Threat Hunting</a:t>
            </a:r>
          </a:p>
        </p:txBody>
      </p:sp>
      <p:sp>
        <p:nvSpPr>
          <p:cNvPr id="146" name="Rectangle 145">
            <a:extLst>
              <a:ext uri="{FF2B5EF4-FFF2-40B4-BE49-F238E27FC236}">
                <a16:creationId xmlns:a16="http://schemas.microsoft.com/office/drawing/2014/main" id="{7D350B81-4959-40D6-BDBC-DD833C459535}"/>
              </a:ext>
            </a:extLst>
          </p:cNvPr>
          <p:cNvSpPr/>
          <p:nvPr/>
        </p:nvSpPr>
        <p:spPr bwMode="auto">
          <a:xfrm>
            <a:off x="10073653" y="2443538"/>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Attack Surface </a:t>
            </a:r>
            <a:br>
              <a:rPr kumimoji="0" lang="en-US" sz="1050" b="0" i="0" u="none" strike="noStrike" kern="1200" cap="none" spc="0" normalizeH="0" baseline="0" noProof="0" dirty="0">
                <a:ln>
                  <a:noFill/>
                </a:ln>
                <a:solidFill>
                  <a:srgbClr val="282828"/>
                </a:solidFill>
                <a:effectLst/>
                <a:uLnTx/>
                <a:uFillTx/>
                <a:ea typeface="+mn-ea"/>
                <a:cs typeface="+mn-cs"/>
              </a:rPr>
            </a:br>
            <a:r>
              <a:rPr kumimoji="0" lang="en-US" sz="1050" b="0" i="0" u="none" strike="noStrike" kern="1200" cap="none" spc="0" normalizeH="0" baseline="0" noProof="0" dirty="0">
                <a:ln>
                  <a:noFill/>
                </a:ln>
                <a:solidFill>
                  <a:srgbClr val="282828"/>
                </a:solidFill>
                <a:effectLst/>
                <a:uLnTx/>
                <a:uFillTx/>
                <a:ea typeface="+mn-ea"/>
                <a:cs typeface="+mn-cs"/>
              </a:rPr>
              <a:t>Reduction Rules</a:t>
            </a:r>
          </a:p>
        </p:txBody>
      </p:sp>
      <p:sp>
        <p:nvSpPr>
          <p:cNvPr id="147" name="Rectangle 146">
            <a:extLst>
              <a:ext uri="{FF2B5EF4-FFF2-40B4-BE49-F238E27FC236}">
                <a16:creationId xmlns:a16="http://schemas.microsoft.com/office/drawing/2014/main" id="{4C3AF0ED-4CC5-4F04-BB9D-D5C49656E5AF}"/>
              </a:ext>
            </a:extLst>
          </p:cNvPr>
          <p:cNvSpPr/>
          <p:nvPr/>
        </p:nvSpPr>
        <p:spPr bwMode="auto">
          <a:xfrm>
            <a:off x="10073653" y="3096347"/>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Automated </a:t>
            </a:r>
            <a:br>
              <a:rPr kumimoji="0" lang="en-US" sz="1050" b="0" i="0" u="none" strike="noStrike" kern="1200" cap="none" spc="0" normalizeH="0" baseline="0" noProof="0" dirty="0">
                <a:ln>
                  <a:noFill/>
                </a:ln>
                <a:solidFill>
                  <a:srgbClr val="282828"/>
                </a:solidFill>
                <a:effectLst/>
                <a:uLnTx/>
                <a:uFillTx/>
                <a:ea typeface="+mn-ea"/>
                <a:cs typeface="+mn-cs"/>
              </a:rPr>
            </a:br>
            <a:r>
              <a:rPr kumimoji="0" lang="en-US" sz="1050" b="0" i="0" u="none" strike="noStrike" kern="1200" cap="none" spc="0" normalizeH="0" baseline="0" noProof="0" dirty="0">
                <a:ln>
                  <a:noFill/>
                </a:ln>
                <a:solidFill>
                  <a:srgbClr val="282828"/>
                </a:solidFill>
                <a:effectLst/>
                <a:uLnTx/>
                <a:uFillTx/>
                <a:ea typeface="+mn-ea"/>
                <a:cs typeface="+mn-cs"/>
              </a:rPr>
              <a:t>Threat Remediation</a:t>
            </a:r>
          </a:p>
        </p:txBody>
      </p:sp>
    </p:spTree>
    <p:extLst>
      <p:ext uri="{BB962C8B-B14F-4D97-AF65-F5344CB8AC3E}">
        <p14:creationId xmlns:p14="http://schemas.microsoft.com/office/powerpoint/2010/main" val="237972033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ACBE9473-D10E-4131-BD60-599FCEA2FF5B}"/>
              </a:ext>
            </a:extLst>
          </p:cNvPr>
          <p:cNvSpPr>
            <a:spLocks noGrp="1"/>
          </p:cNvSpPr>
          <p:nvPr>
            <p:ph type="pic" sz="quarter" idx="16"/>
          </p:nvPr>
        </p:nvSpPr>
        <p:spPr/>
        <p:txBody>
          <a:bodyPr/>
          <a:lstStyle/>
          <a:p>
            <a:endParaRPr lang="en-US"/>
          </a:p>
        </p:txBody>
      </p:sp>
      <p:sp>
        <p:nvSpPr>
          <p:cNvPr id="23" name="Text Placeholder 22">
            <a:extLst>
              <a:ext uri="{FF2B5EF4-FFF2-40B4-BE49-F238E27FC236}">
                <a16:creationId xmlns:a16="http://schemas.microsoft.com/office/drawing/2014/main" id="{A264E4F1-BE57-4C15-BF0A-281B01C93949}"/>
              </a:ext>
            </a:extLst>
          </p:cNvPr>
          <p:cNvSpPr>
            <a:spLocks noGrp="1"/>
          </p:cNvSpPr>
          <p:nvPr>
            <p:ph type="body" sz="quarter" idx="17"/>
          </p:nvPr>
        </p:nvSpPr>
        <p:spPr>
          <a:xfrm>
            <a:off x="582164" y="1434370"/>
            <a:ext cx="5511168" cy="1107996"/>
          </a:xfrm>
        </p:spPr>
        <p:txBody>
          <a:bodyPr/>
          <a:lstStyle/>
          <a:p>
            <a:r>
              <a:rPr lang="en-US"/>
              <a:t>[Partner Name] is here to support </a:t>
            </a:r>
            <a:br>
              <a:rPr lang="en-US"/>
            </a:br>
            <a:r>
              <a:rPr lang="en-US"/>
              <a:t>your security journey from foundations to maturity</a:t>
            </a:r>
          </a:p>
        </p:txBody>
      </p:sp>
      <p:sp>
        <p:nvSpPr>
          <p:cNvPr id="10" name="Text Placeholder 9">
            <a:extLst>
              <a:ext uri="{FF2B5EF4-FFF2-40B4-BE49-F238E27FC236}">
                <a16:creationId xmlns:a16="http://schemas.microsoft.com/office/drawing/2014/main" id="{DE62F10B-CF3A-4D1F-A0A0-7660CCFED654}"/>
              </a:ext>
            </a:extLst>
          </p:cNvPr>
          <p:cNvSpPr>
            <a:spLocks noGrp="1"/>
          </p:cNvSpPr>
          <p:nvPr>
            <p:ph type="body" sz="quarter" idx="18"/>
          </p:nvPr>
        </p:nvSpPr>
        <p:spPr/>
        <p:txBody>
          <a:bodyPr/>
          <a:lstStyle/>
          <a:p>
            <a:r>
              <a:rPr lang="en-US"/>
              <a:t>Collaborating as your strategic partner, </a:t>
            </a:r>
            <a:r>
              <a:rPr lang="en-US">
                <a:latin typeface="+mj-lt"/>
              </a:rPr>
              <a:t>[Partner Name] </a:t>
            </a:r>
            <a:r>
              <a:rPr lang="en-US"/>
              <a:t>offers expertise, advice and co-managed security solutions from setting up strong security foundations to deploying end-to-end proactive protection that is aligned with your business and industry.</a:t>
            </a:r>
          </a:p>
        </p:txBody>
      </p:sp>
      <p:sp>
        <p:nvSpPr>
          <p:cNvPr id="24" name="Text Placeholder 23">
            <a:extLst>
              <a:ext uri="{FF2B5EF4-FFF2-40B4-BE49-F238E27FC236}">
                <a16:creationId xmlns:a16="http://schemas.microsoft.com/office/drawing/2014/main" id="{51A8E290-2443-4EC3-97F0-17DF5138FF89}"/>
              </a:ext>
            </a:extLst>
          </p:cNvPr>
          <p:cNvSpPr>
            <a:spLocks noGrp="1"/>
          </p:cNvSpPr>
          <p:nvPr>
            <p:ph type="body" sz="quarter" idx="19"/>
          </p:nvPr>
        </p:nvSpPr>
        <p:spPr/>
        <p:txBody>
          <a:bodyPr/>
          <a:lstStyle/>
          <a:p>
            <a:endParaRPr lang="en-US"/>
          </a:p>
        </p:txBody>
      </p:sp>
      <p:sp>
        <p:nvSpPr>
          <p:cNvPr id="18" name="Text Placeholder 17">
            <a:extLst>
              <a:ext uri="{FF2B5EF4-FFF2-40B4-BE49-F238E27FC236}">
                <a16:creationId xmlns:a16="http://schemas.microsoft.com/office/drawing/2014/main" id="{DFADB8D1-3F2E-4237-B7F0-A255432CD5E0}"/>
              </a:ext>
            </a:extLst>
          </p:cNvPr>
          <p:cNvSpPr>
            <a:spLocks noGrp="1"/>
          </p:cNvSpPr>
          <p:nvPr>
            <p:ph type="body" sz="quarter" idx="20"/>
          </p:nvPr>
        </p:nvSpPr>
        <p:spPr/>
        <p:txBody>
          <a:bodyPr/>
          <a:lstStyle/>
          <a:p>
            <a:r>
              <a:rPr lang="en-US"/>
              <a:t>Your essential cyber security partner</a:t>
            </a:r>
          </a:p>
        </p:txBody>
      </p:sp>
      <p:sp>
        <p:nvSpPr>
          <p:cNvPr id="19" name="Text Placeholder 18">
            <a:extLst>
              <a:ext uri="{FF2B5EF4-FFF2-40B4-BE49-F238E27FC236}">
                <a16:creationId xmlns:a16="http://schemas.microsoft.com/office/drawing/2014/main" id="{A851620E-DB51-4969-B2E8-AEA36204F617}"/>
              </a:ext>
            </a:extLst>
          </p:cNvPr>
          <p:cNvSpPr>
            <a:spLocks noGrp="1"/>
          </p:cNvSpPr>
          <p:nvPr>
            <p:ph type="body" sz="quarter" idx="21"/>
          </p:nvPr>
        </p:nvSpPr>
        <p:spPr>
          <a:xfrm>
            <a:off x="3573332" y="3103115"/>
            <a:ext cx="2520000" cy="492443"/>
          </a:xfrm>
        </p:spPr>
        <p:txBody>
          <a:bodyPr/>
          <a:lstStyle/>
          <a:p>
            <a:r>
              <a:rPr lang="en-US"/>
              <a:t>Proven </a:t>
            </a:r>
            <a:br>
              <a:rPr lang="en-US"/>
            </a:br>
            <a:r>
              <a:rPr lang="en-US"/>
              <a:t>security specialists</a:t>
            </a:r>
          </a:p>
        </p:txBody>
      </p:sp>
      <p:pic>
        <p:nvPicPr>
          <p:cNvPr id="4" name="Picture Placeholder 3">
            <a:extLst>
              <a:ext uri="{FF2B5EF4-FFF2-40B4-BE49-F238E27FC236}">
                <a16:creationId xmlns:a16="http://schemas.microsoft.com/office/drawing/2014/main" id="{9BFE6F5A-7DC5-42C3-9329-D8AB1F320D28}"/>
              </a:ext>
            </a:extLst>
          </p:cNvPr>
          <p:cNvPicPr>
            <a:picLocks noGrp="1" noChangeAspect="1"/>
          </p:cNvPicPr>
          <p:nvPr>
            <p:ph type="pic" sz="quarter" idx="22"/>
          </p:nvPr>
        </p:nvPicPr>
        <p:blipFill>
          <a:blip r:embed="rId2"/>
          <a:srcRect l="28125" r="28125"/>
          <a:stretch>
            <a:fillRect/>
          </a:stretch>
        </p:blipFill>
        <p:spPr/>
      </p:pic>
      <p:pic>
        <p:nvPicPr>
          <p:cNvPr id="38" name="Picture 37">
            <a:extLst>
              <a:ext uri="{FF2B5EF4-FFF2-40B4-BE49-F238E27FC236}">
                <a16:creationId xmlns:a16="http://schemas.microsoft.com/office/drawing/2014/main" id="{93E0F36E-94DA-469C-AF15-9F4BD146BE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0440" y="3103115"/>
            <a:ext cx="2119927" cy="962613"/>
          </a:xfrm>
          <a:prstGeom prst="rect">
            <a:avLst/>
          </a:prstGeom>
        </p:spPr>
      </p:pic>
      <p:pic>
        <p:nvPicPr>
          <p:cNvPr id="39" name="Picture 38">
            <a:extLst>
              <a:ext uri="{FF2B5EF4-FFF2-40B4-BE49-F238E27FC236}">
                <a16:creationId xmlns:a16="http://schemas.microsoft.com/office/drawing/2014/main" id="{FCA27A0C-21D5-470C-9DF7-9BC7711688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97916" y="3103115"/>
            <a:ext cx="2119927" cy="962613"/>
          </a:xfrm>
          <a:prstGeom prst="rect">
            <a:avLst/>
          </a:prstGeom>
        </p:spPr>
      </p:pic>
      <p:pic>
        <p:nvPicPr>
          <p:cNvPr id="42" name="Picture 41">
            <a:extLst>
              <a:ext uri="{FF2B5EF4-FFF2-40B4-BE49-F238E27FC236}">
                <a16:creationId xmlns:a16="http://schemas.microsoft.com/office/drawing/2014/main" id="{5D88AB5D-BB66-46C4-964D-A0AA89623E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0440" y="4141242"/>
            <a:ext cx="2119927" cy="962613"/>
          </a:xfrm>
          <a:prstGeom prst="rect">
            <a:avLst/>
          </a:prstGeom>
        </p:spPr>
      </p:pic>
      <p:pic>
        <p:nvPicPr>
          <p:cNvPr id="43" name="Picture 42">
            <a:extLst>
              <a:ext uri="{FF2B5EF4-FFF2-40B4-BE49-F238E27FC236}">
                <a16:creationId xmlns:a16="http://schemas.microsoft.com/office/drawing/2014/main" id="{4894A217-2EDE-4F5B-9C39-71D01FA654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97916" y="4141242"/>
            <a:ext cx="2119927" cy="962613"/>
          </a:xfrm>
          <a:prstGeom prst="rect">
            <a:avLst/>
          </a:prstGeom>
        </p:spPr>
      </p:pic>
      <p:pic>
        <p:nvPicPr>
          <p:cNvPr id="44" name="Picture 43">
            <a:extLst>
              <a:ext uri="{FF2B5EF4-FFF2-40B4-BE49-F238E27FC236}">
                <a16:creationId xmlns:a16="http://schemas.microsoft.com/office/drawing/2014/main" id="{D91EB8DC-EC6F-4610-97C7-76B897CF8C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0440" y="5179369"/>
            <a:ext cx="2119927" cy="962613"/>
          </a:xfrm>
          <a:prstGeom prst="rect">
            <a:avLst/>
          </a:prstGeom>
        </p:spPr>
      </p:pic>
      <p:pic>
        <p:nvPicPr>
          <p:cNvPr id="45" name="Picture 44">
            <a:extLst>
              <a:ext uri="{FF2B5EF4-FFF2-40B4-BE49-F238E27FC236}">
                <a16:creationId xmlns:a16="http://schemas.microsoft.com/office/drawing/2014/main" id="{34188169-CB77-41FD-ACC5-49A1F5C529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97916" y="5179369"/>
            <a:ext cx="2119927" cy="962613"/>
          </a:xfrm>
          <a:prstGeom prst="rect">
            <a:avLst/>
          </a:prstGeom>
        </p:spPr>
      </p:pic>
      <p:sp>
        <p:nvSpPr>
          <p:cNvPr id="12" name="TextBox 4">
            <a:extLst>
              <a:ext uri="{FF2B5EF4-FFF2-40B4-BE49-F238E27FC236}">
                <a16:creationId xmlns:a16="http://schemas.microsoft.com/office/drawing/2014/main" id="{1D377A3A-876A-45AA-B8F3-7C15C46D1C9C}"/>
              </a:ext>
            </a:extLst>
          </p:cNvPr>
          <p:cNvSpPr txBox="1"/>
          <p:nvPr/>
        </p:nvSpPr>
        <p:spPr>
          <a:xfrm>
            <a:off x="7330440" y="3103115"/>
            <a:ext cx="2119927" cy="962613"/>
          </a:xfrm>
          <a:prstGeom prst="rect">
            <a:avLst/>
          </a:prstGeom>
          <a:noFill/>
          <a:ln>
            <a:noFill/>
          </a:ln>
        </p:spPr>
        <p:txBody>
          <a:bodyPr wrap="square" lIns="108000" tIns="108000" rIns="108000" bIns="108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a:cs typeface="Segoe UI"/>
            </a:endParaRPr>
          </a:p>
          <a:p>
            <a:pPr algn="ctr"/>
            <a:r>
              <a:rPr lang="en-US" sz="1200">
                <a:cs typeface="Segoe UI"/>
              </a:rPr>
              <a:t>Security Risk Assessments, Regulation and </a:t>
            </a:r>
            <a:br>
              <a:rPr lang="en-US" sz="1200">
                <a:cs typeface="Segoe UI"/>
              </a:rPr>
            </a:br>
            <a:r>
              <a:rPr lang="en-US" sz="1200">
                <a:cs typeface="Segoe UI"/>
              </a:rPr>
              <a:t>Compliance Assessments</a:t>
            </a:r>
            <a:endParaRPr lang="en-US" sz="1200"/>
          </a:p>
          <a:p>
            <a:pPr algn="ctr"/>
            <a:endParaRPr lang="en-US" sz="1200">
              <a:cs typeface="Segoe UI"/>
            </a:endParaRPr>
          </a:p>
        </p:txBody>
      </p:sp>
      <p:sp>
        <p:nvSpPr>
          <p:cNvPr id="13" name="TextBox 5">
            <a:extLst>
              <a:ext uri="{FF2B5EF4-FFF2-40B4-BE49-F238E27FC236}">
                <a16:creationId xmlns:a16="http://schemas.microsoft.com/office/drawing/2014/main" id="{A39F03DF-7592-40F2-9356-803B8543F622}"/>
              </a:ext>
            </a:extLst>
          </p:cNvPr>
          <p:cNvSpPr txBox="1"/>
          <p:nvPr/>
        </p:nvSpPr>
        <p:spPr>
          <a:xfrm>
            <a:off x="9597916" y="3103115"/>
            <a:ext cx="2119927" cy="962613"/>
          </a:xfrm>
          <a:prstGeom prst="rect">
            <a:avLst/>
          </a:prstGeom>
          <a:noFill/>
          <a:ln>
            <a:noFill/>
          </a:ln>
        </p:spPr>
        <p:txBody>
          <a:bodyPr wrap="square" lIns="108000" tIns="108000" rIns="108000" bIns="108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a:cs typeface="Segoe UI"/>
            </a:endParaRPr>
          </a:p>
          <a:p>
            <a:pPr algn="ctr"/>
            <a:r>
              <a:rPr lang="en-US" sz="1200">
                <a:cs typeface="Segoe UI"/>
              </a:rPr>
              <a:t>Post Assessment Workshops to Deep Dive into Gaps, </a:t>
            </a:r>
            <a:br>
              <a:rPr lang="en-US" sz="1200">
                <a:cs typeface="Segoe UI"/>
              </a:rPr>
            </a:br>
            <a:r>
              <a:rPr lang="en-US" sz="1200">
                <a:cs typeface="Segoe UI"/>
              </a:rPr>
              <a:t>Risks &amp; Solutions</a:t>
            </a:r>
            <a:endParaRPr lang="en-US" sz="1200"/>
          </a:p>
          <a:p>
            <a:pPr algn="ctr"/>
            <a:endParaRPr lang="en-US" sz="1200">
              <a:cs typeface="Segoe UI"/>
            </a:endParaRPr>
          </a:p>
        </p:txBody>
      </p:sp>
      <p:sp>
        <p:nvSpPr>
          <p:cNvPr id="14" name="TextBox 6">
            <a:extLst>
              <a:ext uri="{FF2B5EF4-FFF2-40B4-BE49-F238E27FC236}">
                <a16:creationId xmlns:a16="http://schemas.microsoft.com/office/drawing/2014/main" id="{FC0C69A9-7BE8-4B3D-9163-8450D88CE4CA}"/>
              </a:ext>
            </a:extLst>
          </p:cNvPr>
          <p:cNvSpPr txBox="1"/>
          <p:nvPr/>
        </p:nvSpPr>
        <p:spPr>
          <a:xfrm>
            <a:off x="7330440" y="4141242"/>
            <a:ext cx="2119927" cy="962175"/>
          </a:xfrm>
          <a:prstGeom prst="rect">
            <a:avLst/>
          </a:prstGeom>
          <a:noFill/>
          <a:ln>
            <a:noFill/>
          </a:ln>
        </p:spPr>
        <p:txBody>
          <a:bodyPr wrap="square" lIns="108000" tIns="108000" rIns="108000" bIns="108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AU" sz="1200">
              <a:cs typeface="Segoe UI"/>
            </a:endParaRPr>
          </a:p>
          <a:p>
            <a:pPr algn="ctr"/>
            <a:r>
              <a:rPr lang="en-AU" sz="1200">
                <a:effectLst/>
                <a:cs typeface="Segoe UI"/>
              </a:rPr>
              <a:t>Security Strategy</a:t>
            </a:r>
            <a:br>
              <a:rPr lang="en-AU" sz="1200">
                <a:cs typeface="Segoe UI"/>
              </a:rPr>
            </a:br>
            <a:r>
              <a:rPr lang="en-AU" sz="1200">
                <a:cs typeface="Segoe UI"/>
              </a:rPr>
              <a:t> &amp; </a:t>
            </a:r>
            <a:r>
              <a:rPr lang="en-AU" sz="1200">
                <a:effectLst/>
                <a:cs typeface="Segoe UI"/>
              </a:rPr>
              <a:t>Roadmap</a:t>
            </a:r>
          </a:p>
          <a:p>
            <a:pPr algn="ctr"/>
            <a:endParaRPr lang="en-AU" sz="1200">
              <a:cs typeface="Segoe UI"/>
            </a:endParaRPr>
          </a:p>
        </p:txBody>
      </p:sp>
      <p:sp>
        <p:nvSpPr>
          <p:cNvPr id="15" name="TextBox 7">
            <a:extLst>
              <a:ext uri="{FF2B5EF4-FFF2-40B4-BE49-F238E27FC236}">
                <a16:creationId xmlns:a16="http://schemas.microsoft.com/office/drawing/2014/main" id="{C3E8FBAB-CE91-4C53-AA13-6C5B1CFFF40C}"/>
              </a:ext>
            </a:extLst>
          </p:cNvPr>
          <p:cNvSpPr txBox="1"/>
          <p:nvPr/>
        </p:nvSpPr>
        <p:spPr>
          <a:xfrm>
            <a:off x="9594581" y="4141242"/>
            <a:ext cx="2123262" cy="962175"/>
          </a:xfrm>
          <a:prstGeom prst="rect">
            <a:avLst/>
          </a:prstGeom>
          <a:noFill/>
          <a:ln>
            <a:noFill/>
          </a:ln>
        </p:spPr>
        <p:txBody>
          <a:bodyPr wrap="square" lIns="108000" tIns="108000" rIns="108000" bIns="108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ea typeface="+mn-lt"/>
                <a:cs typeface="Segoe UI"/>
              </a:rPr>
              <a:t>Tailo</a:t>
            </a:r>
            <a:r>
              <a:rPr lang="en-US" sz="1200" dirty="0">
                <a:cs typeface="Segoe UI"/>
              </a:rPr>
              <a:t>red Security Policies &amp; Deployment to Address Gaps &amp; Minimise Risks</a:t>
            </a:r>
          </a:p>
        </p:txBody>
      </p:sp>
      <p:sp>
        <p:nvSpPr>
          <p:cNvPr id="16" name="TextBox 9">
            <a:extLst>
              <a:ext uri="{FF2B5EF4-FFF2-40B4-BE49-F238E27FC236}">
                <a16:creationId xmlns:a16="http://schemas.microsoft.com/office/drawing/2014/main" id="{DD9E7825-AC33-40B0-8567-A9095763D339}"/>
              </a:ext>
            </a:extLst>
          </p:cNvPr>
          <p:cNvSpPr txBox="1"/>
          <p:nvPr/>
        </p:nvSpPr>
        <p:spPr>
          <a:xfrm>
            <a:off x="9597916" y="5179369"/>
            <a:ext cx="2119927" cy="962175"/>
          </a:xfrm>
          <a:prstGeom prst="rect">
            <a:avLst/>
          </a:prstGeom>
          <a:noFill/>
          <a:ln>
            <a:noFill/>
          </a:ln>
        </p:spPr>
        <p:txBody>
          <a:bodyPr wrap="square" lIns="108000" tIns="108000" rIns="108000" bIns="108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AU" sz="1200">
              <a:cs typeface="Segoe UI"/>
            </a:endParaRPr>
          </a:p>
          <a:p>
            <a:pPr algn="ctr"/>
            <a:r>
              <a:rPr lang="en-AU" sz="1200">
                <a:cs typeface="Segoe UI"/>
              </a:rPr>
              <a:t>Security Policy Optimisation &amp; Compliance Reporting</a:t>
            </a:r>
            <a:endParaRPr lang="en-AU" sz="1200"/>
          </a:p>
          <a:p>
            <a:pPr algn="ctr"/>
            <a:endParaRPr lang="en-AU" sz="1200">
              <a:cs typeface="Segoe UI"/>
            </a:endParaRPr>
          </a:p>
        </p:txBody>
      </p:sp>
      <p:sp>
        <p:nvSpPr>
          <p:cNvPr id="17" name="TextBox 10">
            <a:extLst>
              <a:ext uri="{FF2B5EF4-FFF2-40B4-BE49-F238E27FC236}">
                <a16:creationId xmlns:a16="http://schemas.microsoft.com/office/drawing/2014/main" id="{9A7DECA2-37A2-4FB7-A4E2-C85327F530D9}"/>
              </a:ext>
            </a:extLst>
          </p:cNvPr>
          <p:cNvSpPr txBox="1"/>
          <p:nvPr/>
        </p:nvSpPr>
        <p:spPr>
          <a:xfrm>
            <a:off x="7330440" y="5179369"/>
            <a:ext cx="2119927" cy="962175"/>
          </a:xfrm>
          <a:prstGeom prst="rect">
            <a:avLst/>
          </a:prstGeom>
          <a:noFill/>
          <a:ln>
            <a:noFill/>
          </a:ln>
        </p:spPr>
        <p:txBody>
          <a:bodyPr wrap="square" lIns="108000" tIns="108000" rIns="108000" bIns="108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AU" sz="1200">
              <a:cs typeface="Segoe UI"/>
            </a:endParaRPr>
          </a:p>
          <a:p>
            <a:pPr algn="ctr"/>
            <a:r>
              <a:rPr lang="en-AU" sz="1200">
                <a:effectLst/>
                <a:cs typeface="Segoe UI"/>
              </a:rPr>
              <a:t>Threat Monitoring </a:t>
            </a:r>
            <a:br>
              <a:rPr lang="en-AU" sz="1200">
                <a:cs typeface="Segoe UI"/>
              </a:rPr>
            </a:br>
            <a:r>
              <a:rPr lang="en-AU" sz="1200">
                <a:cs typeface="Segoe UI"/>
              </a:rPr>
              <a:t>&amp; Response</a:t>
            </a:r>
          </a:p>
          <a:p>
            <a:pPr algn="ctr"/>
            <a:endParaRPr lang="en-AU" sz="1200">
              <a:cs typeface="Segoe UI"/>
            </a:endParaRPr>
          </a:p>
        </p:txBody>
      </p:sp>
      <p:sp>
        <p:nvSpPr>
          <p:cNvPr id="2" name="Text Placeholder 9">
            <a:extLst>
              <a:ext uri="{FF2B5EF4-FFF2-40B4-BE49-F238E27FC236}">
                <a16:creationId xmlns:a16="http://schemas.microsoft.com/office/drawing/2014/main" id="{1FE69AA5-55CC-472A-3B6D-C326620B4E37}"/>
              </a:ext>
            </a:extLst>
          </p:cNvPr>
          <p:cNvSpPr txBox="1">
            <a:spLocks/>
          </p:cNvSpPr>
          <p:nvPr/>
        </p:nvSpPr>
        <p:spPr>
          <a:xfrm>
            <a:off x="12255500" y="0"/>
            <a:ext cx="3768302" cy="2000887"/>
          </a:xfrm>
          <a:prstGeom prst="rect">
            <a:avLst/>
          </a:prstGeom>
          <a:solidFill>
            <a:srgbClr val="C03BC4"/>
          </a:solidFill>
        </p:spPr>
        <p:txBody>
          <a:bodyPr vert="horz" wrap="square" lIns="180000" tIns="180000" rIns="180000" bIns="18000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Segoe Sans Display" pitchFamily="2"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solidFill>
                <a:latin typeface="+mj-lt"/>
              </a:rPr>
              <a:t>Instructions to </a:t>
            </a:r>
            <a:r>
              <a:rPr lang="en-US" dirty="0" err="1">
                <a:solidFill>
                  <a:schemeClr val="bg1"/>
                </a:solidFill>
                <a:latin typeface="+mj-lt"/>
              </a:rPr>
              <a:t>customise</a:t>
            </a:r>
            <a:r>
              <a:rPr lang="en-US" dirty="0">
                <a:solidFill>
                  <a:schemeClr val="bg1"/>
                </a:solidFill>
                <a:latin typeface="+mj-lt"/>
              </a:rPr>
              <a:t> this page for your business:</a:t>
            </a:r>
          </a:p>
          <a:p>
            <a:r>
              <a:rPr lang="en-US" dirty="0">
                <a:solidFill>
                  <a:schemeClr val="bg1"/>
                </a:solidFill>
              </a:rPr>
              <a:t>Add your company name into the heading</a:t>
            </a:r>
          </a:p>
          <a:p>
            <a:r>
              <a:rPr lang="en-US" dirty="0">
                <a:solidFill>
                  <a:schemeClr val="bg1"/>
                </a:solidFill>
              </a:rPr>
              <a:t>Add your security description under ‘Proven security specialists’</a:t>
            </a:r>
          </a:p>
          <a:p>
            <a:r>
              <a:rPr lang="en-US" dirty="0">
                <a:solidFill>
                  <a:schemeClr val="bg1"/>
                </a:solidFill>
              </a:rPr>
              <a:t>Click icon to add a picture that reflects or business or delete if not required</a:t>
            </a:r>
          </a:p>
        </p:txBody>
      </p:sp>
    </p:spTree>
    <p:extLst>
      <p:ext uri="{BB962C8B-B14F-4D97-AF65-F5344CB8AC3E}">
        <p14:creationId xmlns:p14="http://schemas.microsoft.com/office/powerpoint/2010/main" val="383625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1D5DCB8-DF44-43C6-B206-74ADC15F5429}"/>
              </a:ext>
            </a:extLst>
          </p:cNvPr>
          <p:cNvSpPr>
            <a:spLocks noGrp="1"/>
          </p:cNvSpPr>
          <p:nvPr>
            <p:ph type="pic" sz="quarter" idx="16"/>
          </p:nvPr>
        </p:nvSpPr>
        <p:spPr/>
        <p:txBody>
          <a:bodyPr/>
          <a:lstStyle/>
          <a:p>
            <a:endParaRPr lang="en-US"/>
          </a:p>
        </p:txBody>
      </p:sp>
      <p:sp>
        <p:nvSpPr>
          <p:cNvPr id="10" name="Picture Placeholder 9">
            <a:extLst>
              <a:ext uri="{FF2B5EF4-FFF2-40B4-BE49-F238E27FC236}">
                <a16:creationId xmlns:a16="http://schemas.microsoft.com/office/drawing/2014/main" id="{0A8BD53B-CF0A-4276-8F48-1DFF41480E5C}"/>
              </a:ext>
            </a:extLst>
          </p:cNvPr>
          <p:cNvSpPr>
            <a:spLocks noGrp="1"/>
          </p:cNvSpPr>
          <p:nvPr>
            <p:ph type="pic" sz="quarter" idx="15"/>
          </p:nvPr>
        </p:nvSpPr>
        <p:spPr/>
        <p:txBody>
          <a:bodyPr/>
          <a:lstStyle/>
          <a:p>
            <a:endParaRPr lang="en-US"/>
          </a:p>
        </p:txBody>
      </p:sp>
      <p:sp>
        <p:nvSpPr>
          <p:cNvPr id="12" name="Text Placeholder 11">
            <a:extLst>
              <a:ext uri="{FF2B5EF4-FFF2-40B4-BE49-F238E27FC236}">
                <a16:creationId xmlns:a16="http://schemas.microsoft.com/office/drawing/2014/main" id="{B69CAA4D-12D3-4C93-B79F-48FCC8267136}"/>
              </a:ext>
            </a:extLst>
          </p:cNvPr>
          <p:cNvSpPr>
            <a:spLocks noGrp="1"/>
          </p:cNvSpPr>
          <p:nvPr>
            <p:ph type="body" sz="quarter" idx="18"/>
          </p:nvPr>
        </p:nvSpPr>
        <p:spPr/>
        <p:txBody>
          <a:bodyPr/>
          <a:lstStyle/>
          <a:p>
            <a:endParaRPr lang="en-US"/>
          </a:p>
        </p:txBody>
      </p:sp>
      <p:sp>
        <p:nvSpPr>
          <p:cNvPr id="13" name="Text Placeholder 12">
            <a:extLst>
              <a:ext uri="{FF2B5EF4-FFF2-40B4-BE49-F238E27FC236}">
                <a16:creationId xmlns:a16="http://schemas.microsoft.com/office/drawing/2014/main" id="{FC2DDBA7-1C1C-4D8B-856B-E2CE59CAAD34}"/>
              </a:ext>
            </a:extLst>
          </p:cNvPr>
          <p:cNvSpPr>
            <a:spLocks noGrp="1"/>
          </p:cNvSpPr>
          <p:nvPr>
            <p:ph type="body" sz="quarter" idx="19"/>
          </p:nvPr>
        </p:nvSpPr>
        <p:spPr/>
        <p:txBody>
          <a:bodyPr/>
          <a:lstStyle/>
          <a:p>
            <a:endParaRPr lang="en-US"/>
          </a:p>
        </p:txBody>
      </p:sp>
      <p:sp>
        <p:nvSpPr>
          <p:cNvPr id="14" name="Text Placeholder 13">
            <a:extLst>
              <a:ext uri="{FF2B5EF4-FFF2-40B4-BE49-F238E27FC236}">
                <a16:creationId xmlns:a16="http://schemas.microsoft.com/office/drawing/2014/main" id="{238CCF7E-D887-4633-A248-BF4D8BAB6104}"/>
              </a:ext>
            </a:extLst>
          </p:cNvPr>
          <p:cNvSpPr>
            <a:spLocks noGrp="1"/>
          </p:cNvSpPr>
          <p:nvPr>
            <p:ph type="body" sz="quarter" idx="20"/>
          </p:nvPr>
        </p:nvSpPr>
        <p:spPr/>
        <p:txBody>
          <a:bodyPr/>
          <a:lstStyle/>
          <a:p>
            <a:endParaRPr lang="en-US"/>
          </a:p>
        </p:txBody>
      </p:sp>
      <p:sp>
        <p:nvSpPr>
          <p:cNvPr id="15" name="Text Placeholder 14">
            <a:extLst>
              <a:ext uri="{FF2B5EF4-FFF2-40B4-BE49-F238E27FC236}">
                <a16:creationId xmlns:a16="http://schemas.microsoft.com/office/drawing/2014/main" id="{7BB866F9-68C5-4499-B05E-87ED3B5B6EBF}"/>
              </a:ext>
            </a:extLst>
          </p:cNvPr>
          <p:cNvSpPr>
            <a:spLocks noGrp="1"/>
          </p:cNvSpPr>
          <p:nvPr>
            <p:ph type="body" sz="quarter" idx="21"/>
          </p:nvPr>
        </p:nvSpPr>
        <p:spPr/>
        <p:txBody>
          <a:bodyPr/>
          <a:lstStyle/>
          <a:p>
            <a:endParaRPr lang="en-US"/>
          </a:p>
        </p:txBody>
      </p:sp>
      <p:sp>
        <p:nvSpPr>
          <p:cNvPr id="16" name="Text Placeholder 15">
            <a:extLst>
              <a:ext uri="{FF2B5EF4-FFF2-40B4-BE49-F238E27FC236}">
                <a16:creationId xmlns:a16="http://schemas.microsoft.com/office/drawing/2014/main" id="{D26C7586-9B78-4531-B8DB-3693688D806B}"/>
              </a:ext>
            </a:extLst>
          </p:cNvPr>
          <p:cNvSpPr>
            <a:spLocks noGrp="1"/>
          </p:cNvSpPr>
          <p:nvPr>
            <p:ph type="body" sz="quarter" idx="22"/>
          </p:nvPr>
        </p:nvSpPr>
        <p:spPr/>
        <p:txBody>
          <a:bodyPr/>
          <a:lstStyle/>
          <a:p>
            <a:endParaRPr lang="en-US"/>
          </a:p>
        </p:txBody>
      </p:sp>
      <p:sp>
        <p:nvSpPr>
          <p:cNvPr id="17" name="Text Placeholder 16">
            <a:extLst>
              <a:ext uri="{FF2B5EF4-FFF2-40B4-BE49-F238E27FC236}">
                <a16:creationId xmlns:a16="http://schemas.microsoft.com/office/drawing/2014/main" id="{CF4CF94B-4D71-4C3B-AB01-F339E507129B}"/>
              </a:ext>
            </a:extLst>
          </p:cNvPr>
          <p:cNvSpPr>
            <a:spLocks noGrp="1"/>
          </p:cNvSpPr>
          <p:nvPr>
            <p:ph type="body" sz="quarter" idx="23"/>
          </p:nvPr>
        </p:nvSpPr>
        <p:spPr/>
        <p:txBody>
          <a:bodyPr/>
          <a:lstStyle/>
          <a:p>
            <a:endParaRPr lang="en-US"/>
          </a:p>
        </p:txBody>
      </p:sp>
      <p:sp>
        <p:nvSpPr>
          <p:cNvPr id="8" name="Title 7">
            <a:extLst>
              <a:ext uri="{FF2B5EF4-FFF2-40B4-BE49-F238E27FC236}">
                <a16:creationId xmlns:a16="http://schemas.microsoft.com/office/drawing/2014/main" id="{8AE86600-232F-41ED-A9B4-3F24DADF08EC}"/>
              </a:ext>
            </a:extLst>
          </p:cNvPr>
          <p:cNvSpPr>
            <a:spLocks noGrp="1"/>
          </p:cNvSpPr>
          <p:nvPr>
            <p:ph type="title"/>
          </p:nvPr>
        </p:nvSpPr>
        <p:spPr/>
        <p:txBody>
          <a:bodyPr/>
          <a:lstStyle/>
          <a:p>
            <a:endParaRPr lang="en-US">
              <a:solidFill>
                <a:srgbClr val="091F2C"/>
              </a:solidFill>
            </a:endParaRPr>
          </a:p>
        </p:txBody>
      </p:sp>
      <p:sp>
        <p:nvSpPr>
          <p:cNvPr id="9" name="Text Placeholder 8">
            <a:extLst>
              <a:ext uri="{FF2B5EF4-FFF2-40B4-BE49-F238E27FC236}">
                <a16:creationId xmlns:a16="http://schemas.microsoft.com/office/drawing/2014/main" id="{DC69E6D7-C651-471F-87A4-0F2D02766687}"/>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09438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6B1F03BB-B9D0-4D24-9654-8094B6E175D9}"/>
              </a:ext>
            </a:extLst>
          </p:cNvPr>
          <p:cNvPicPr>
            <a:picLocks noChangeAspect="1"/>
          </p:cNvPicPr>
          <p:nvPr/>
        </p:nvPicPr>
        <p:blipFill>
          <a:blip r:embed="rId2"/>
          <a:stretch>
            <a:fillRect/>
          </a:stretch>
        </p:blipFill>
        <p:spPr>
          <a:xfrm>
            <a:off x="5143502" y="623087"/>
            <a:ext cx="6460234" cy="5611828"/>
          </a:xfrm>
          <a:prstGeom prst="rect">
            <a:avLst/>
          </a:prstGeom>
        </p:spPr>
      </p:pic>
      <p:sp>
        <p:nvSpPr>
          <p:cNvPr id="5" name="Title 4">
            <a:extLst>
              <a:ext uri="{FF2B5EF4-FFF2-40B4-BE49-F238E27FC236}">
                <a16:creationId xmlns:a16="http://schemas.microsoft.com/office/drawing/2014/main" id="{EEB00872-9D63-4589-A22F-650BF75CD0AF}"/>
              </a:ext>
            </a:extLst>
          </p:cNvPr>
          <p:cNvSpPr>
            <a:spLocks noGrp="1"/>
          </p:cNvSpPr>
          <p:nvPr>
            <p:ph type="title"/>
          </p:nvPr>
        </p:nvSpPr>
        <p:spPr>
          <a:xfrm>
            <a:off x="588264" y="2321005"/>
            <a:ext cx="4127692" cy="2215991"/>
          </a:xfrm>
        </p:spPr>
        <p:txBody>
          <a:bodyPr/>
          <a:lstStyle/>
          <a:p>
            <a:r>
              <a:rPr lang="en-US" dirty="0">
                <a:cs typeface="Segoe Sans Display"/>
              </a:rPr>
              <a:t>Safeguard your business: Advanced protection for modern threats</a:t>
            </a:r>
          </a:p>
        </p:txBody>
      </p:sp>
      <p:sp>
        <p:nvSpPr>
          <p:cNvPr id="12" name="TextBox 93">
            <a:extLst>
              <a:ext uri="{FF2B5EF4-FFF2-40B4-BE49-F238E27FC236}">
                <a16:creationId xmlns:a16="http://schemas.microsoft.com/office/drawing/2014/main" id="{7CD847CA-B8F5-43A8-9CD1-FF6E992292C5}"/>
              </a:ext>
            </a:extLst>
          </p:cNvPr>
          <p:cNvSpPr txBox="1"/>
          <p:nvPr/>
        </p:nvSpPr>
        <p:spPr>
          <a:xfrm>
            <a:off x="6792947" y="3666494"/>
            <a:ext cx="4523144" cy="926857"/>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28932" fontAlgn="base">
              <a:lnSpc>
                <a:spcPct val="110000"/>
              </a:lnSpc>
              <a:defRPr/>
            </a:pPr>
            <a:r>
              <a:rPr lang="en-US" sz="1400" dirty="0">
                <a:solidFill>
                  <a:srgbClr val="000000"/>
                </a:solidFill>
                <a:cs typeface="Segoe UI Semibold"/>
              </a:rPr>
              <a:t>Data breach costs in ANZ have risen to an average of </a:t>
            </a:r>
            <a:br>
              <a:rPr lang="en-US" sz="1400" dirty="0">
                <a:solidFill>
                  <a:srgbClr val="000000"/>
                </a:solidFill>
                <a:cs typeface="Segoe UI Semibold"/>
              </a:rPr>
            </a:br>
            <a:r>
              <a:rPr lang="en-US" sz="1400">
                <a:solidFill>
                  <a:srgbClr val="000000"/>
                </a:solidFill>
                <a:cs typeface="Segoe UI Semibold"/>
              </a:rPr>
              <a:t>$4.2 million per incident </a:t>
            </a:r>
            <a:r>
              <a:rPr lang="en-US" sz="1400" baseline="30000" dirty="0">
                <a:solidFill>
                  <a:srgbClr val="000000"/>
                </a:solidFill>
                <a:cs typeface="Segoe UI Semibold"/>
              </a:rPr>
              <a:t>2</a:t>
            </a:r>
            <a:r>
              <a:rPr lang="en-US" sz="1400" dirty="0">
                <a:solidFill>
                  <a:srgbClr val="000000"/>
                </a:solidFill>
                <a:cs typeface="Segoe UI Semibold"/>
              </a:rPr>
              <a:t>. Advanced threat analytics and </a:t>
            </a:r>
            <a:br>
              <a:rPr lang="en-US" sz="1400" dirty="0">
                <a:solidFill>
                  <a:srgbClr val="000000"/>
                </a:solidFill>
                <a:cs typeface="Segoe UI Semibold"/>
              </a:rPr>
            </a:br>
            <a:r>
              <a:rPr lang="en-US" sz="1400" dirty="0">
                <a:solidFill>
                  <a:srgbClr val="000000"/>
                </a:solidFill>
                <a:cs typeface="Segoe UI Semibold"/>
              </a:rPr>
              <a:t>real-time monitoring can help minimise potential financial and operational impacts.</a:t>
            </a:r>
            <a:endParaRPr lang="en-US" sz="1400" b="0" i="0" u="none" strike="noStrike" kern="1200" cap="none" spc="0" normalizeH="0" baseline="30000" noProof="0" dirty="0">
              <a:ln>
                <a:noFill/>
              </a:ln>
              <a:solidFill>
                <a:srgbClr val="000000"/>
              </a:solidFill>
              <a:effectLst/>
              <a:uLnTx/>
              <a:uFillTx/>
              <a:cs typeface="Segoe UI Semibold" panose="020B0502040204020203" pitchFamily="34" charset="0"/>
            </a:endParaRPr>
          </a:p>
        </p:txBody>
      </p:sp>
      <p:grpSp>
        <p:nvGrpSpPr>
          <p:cNvPr id="7" name="Group 6">
            <a:extLst>
              <a:ext uri="{FF2B5EF4-FFF2-40B4-BE49-F238E27FC236}">
                <a16:creationId xmlns:a16="http://schemas.microsoft.com/office/drawing/2014/main" id="{CB0CB9AF-6A3C-4288-A85A-8DA3AC6543CF}"/>
              </a:ext>
            </a:extLst>
          </p:cNvPr>
          <p:cNvGrpSpPr/>
          <p:nvPr/>
        </p:nvGrpSpPr>
        <p:grpSpPr>
          <a:xfrm>
            <a:off x="5465403" y="3679923"/>
            <a:ext cx="900000" cy="900000"/>
            <a:chOff x="5465403" y="3679923"/>
            <a:chExt cx="900000" cy="900000"/>
          </a:xfrm>
        </p:grpSpPr>
        <p:pic>
          <p:nvPicPr>
            <p:cNvPr id="36" name="Picture 35">
              <a:extLst>
                <a:ext uri="{FF2B5EF4-FFF2-40B4-BE49-F238E27FC236}">
                  <a16:creationId xmlns:a16="http://schemas.microsoft.com/office/drawing/2014/main" id="{DE983B0A-7402-4C73-9FA3-307A1D0D6DC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465403" y="3679923"/>
              <a:ext cx="900000" cy="900000"/>
            </a:xfrm>
            <a:prstGeom prst="rect">
              <a:avLst/>
            </a:prstGeom>
          </p:spPr>
        </p:pic>
        <p:grpSp>
          <p:nvGrpSpPr>
            <p:cNvPr id="52" name="Group 51">
              <a:extLst>
                <a:ext uri="{FF2B5EF4-FFF2-40B4-BE49-F238E27FC236}">
                  <a16:creationId xmlns:a16="http://schemas.microsoft.com/office/drawing/2014/main" id="{DFD7F85C-EC24-4275-AA87-DA3455EA6964}"/>
                </a:ext>
              </a:extLst>
            </p:cNvPr>
            <p:cNvGrpSpPr/>
            <p:nvPr/>
          </p:nvGrpSpPr>
          <p:grpSpPr>
            <a:xfrm>
              <a:off x="5741772" y="3900591"/>
              <a:ext cx="392982" cy="458664"/>
              <a:chOff x="5718912" y="4020028"/>
              <a:chExt cx="392982" cy="458664"/>
            </a:xfrm>
          </p:grpSpPr>
          <p:grpSp>
            <p:nvGrpSpPr>
              <p:cNvPr id="16" name="Group 15">
                <a:extLst>
                  <a:ext uri="{FF2B5EF4-FFF2-40B4-BE49-F238E27FC236}">
                    <a16:creationId xmlns:a16="http://schemas.microsoft.com/office/drawing/2014/main" id="{8278E69F-849A-4AE7-B8FF-4E42B5C9C38B}"/>
                  </a:ext>
                </a:extLst>
              </p:cNvPr>
              <p:cNvGrpSpPr/>
              <p:nvPr/>
            </p:nvGrpSpPr>
            <p:grpSpPr>
              <a:xfrm>
                <a:off x="5718912" y="4020028"/>
                <a:ext cx="392982" cy="458664"/>
                <a:chOff x="4270333" y="1587381"/>
                <a:chExt cx="3157127" cy="3684822"/>
              </a:xfrm>
            </p:grpSpPr>
            <p:sp>
              <p:nvSpPr>
                <p:cNvPr id="18" name="Freeform 56">
                  <a:extLst>
                    <a:ext uri="{FF2B5EF4-FFF2-40B4-BE49-F238E27FC236}">
                      <a16:creationId xmlns:a16="http://schemas.microsoft.com/office/drawing/2014/main" id="{7C119622-8A48-4DF1-9198-0DE27AC04AA7}"/>
                    </a:ext>
                  </a:extLst>
                </p:cNvPr>
                <p:cNvSpPr/>
                <p:nvPr/>
              </p:nvSpPr>
              <p:spPr>
                <a:xfrm>
                  <a:off x="4270333" y="1587381"/>
                  <a:ext cx="2138107" cy="3070220"/>
                </a:xfrm>
                <a:custGeom>
                  <a:avLst/>
                  <a:gdLst>
                    <a:gd name="connsiteX0" fmla="*/ 1062005 w 2138107"/>
                    <a:gd name="connsiteY0" fmla="*/ -112 h 3070220"/>
                    <a:gd name="connsiteX1" fmla="*/ 1062005 w 2138107"/>
                    <a:gd name="connsiteY1" fmla="*/ 3070109 h 3070220"/>
                    <a:gd name="connsiteX2" fmla="*/ 2137992 w 2138107"/>
                    <a:gd name="connsiteY2" fmla="*/ 2002778 h 3070220"/>
                    <a:gd name="connsiteX3" fmla="*/ 1551101 w 2138107"/>
                    <a:gd name="connsiteY3" fmla="*/ 1551636 h 3070220"/>
                    <a:gd name="connsiteX4" fmla="*/ 572951 w 2138107"/>
                    <a:gd name="connsiteY4" fmla="*/ 1529638 h 3070220"/>
                    <a:gd name="connsiteX5" fmla="*/ -116 w 2138107"/>
                    <a:gd name="connsiteY5" fmla="*/ 1078410 h 3070220"/>
                    <a:gd name="connsiteX6" fmla="*/ 572822 w 2138107"/>
                    <a:gd name="connsiteY6" fmla="*/ 616248 h 3070220"/>
                    <a:gd name="connsiteX7" fmla="*/ 2095963 w 2138107"/>
                    <a:gd name="connsiteY7" fmla="*/ 616248 h 3070220"/>
                    <a:gd name="connsiteX8" fmla="*/ -116 w 2138107"/>
                    <a:gd name="connsiteY8" fmla="*/ 2453835 h 3070220"/>
                    <a:gd name="connsiteX9" fmla="*/ 1550973 w 2138107"/>
                    <a:gd name="connsiteY9" fmla="*/ 2453835 h 307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8107" h="3070220">
                      <a:moveTo>
                        <a:pt x="1062005" y="-112"/>
                      </a:moveTo>
                      <a:lnTo>
                        <a:pt x="1062005" y="3070109"/>
                      </a:lnTo>
                      <a:moveTo>
                        <a:pt x="2137992" y="2002778"/>
                      </a:moveTo>
                      <a:cubicBezTo>
                        <a:pt x="2137992" y="1749785"/>
                        <a:pt x="1872472" y="1551636"/>
                        <a:pt x="1551101" y="1551636"/>
                      </a:cubicBezTo>
                      <a:lnTo>
                        <a:pt x="572951" y="1529638"/>
                      </a:lnTo>
                      <a:cubicBezTo>
                        <a:pt x="265532" y="1529553"/>
                        <a:pt x="-116" y="1320597"/>
                        <a:pt x="-116" y="1078410"/>
                      </a:cubicBezTo>
                      <a:cubicBezTo>
                        <a:pt x="-116" y="825417"/>
                        <a:pt x="265403" y="616248"/>
                        <a:pt x="572822" y="616248"/>
                      </a:cubicBezTo>
                      <a:lnTo>
                        <a:pt x="2095963" y="616248"/>
                      </a:lnTo>
                      <a:moveTo>
                        <a:pt x="-116" y="2453835"/>
                      </a:moveTo>
                      <a:lnTo>
                        <a:pt x="1550973" y="2453835"/>
                      </a:lnTo>
                    </a:path>
                  </a:pathLst>
                </a:custGeom>
                <a:noFill/>
                <a:ln w="12700"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9" name="Freeform 57">
                  <a:extLst>
                    <a:ext uri="{FF2B5EF4-FFF2-40B4-BE49-F238E27FC236}">
                      <a16:creationId xmlns:a16="http://schemas.microsoft.com/office/drawing/2014/main" id="{EF6CC382-4FB3-415C-8A6E-9B3FA31A1715}"/>
                    </a:ext>
                  </a:extLst>
                </p:cNvPr>
                <p:cNvSpPr/>
                <p:nvPr/>
              </p:nvSpPr>
              <p:spPr>
                <a:xfrm>
                  <a:off x="5737239" y="3583927"/>
                  <a:ext cx="1690221" cy="1688276"/>
                </a:xfrm>
                <a:custGeom>
                  <a:avLst/>
                  <a:gdLst>
                    <a:gd name="connsiteX0" fmla="*/ 1690223 w 1690223"/>
                    <a:gd name="connsiteY0" fmla="*/ 844139 h 1688278"/>
                    <a:gd name="connsiteX1" fmla="*/ 845112 w 1690223"/>
                    <a:gd name="connsiteY1" fmla="*/ 1688278 h 1688278"/>
                    <a:gd name="connsiteX2" fmla="*/ 0 w 1690223"/>
                    <a:gd name="connsiteY2" fmla="*/ 844139 h 1688278"/>
                    <a:gd name="connsiteX3" fmla="*/ 845112 w 1690223"/>
                    <a:gd name="connsiteY3" fmla="*/ 0 h 1688278"/>
                    <a:gd name="connsiteX4" fmla="*/ 1690223 w 1690223"/>
                    <a:gd name="connsiteY4" fmla="*/ 844139 h 1688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223" h="1688278">
                      <a:moveTo>
                        <a:pt x="1690223" y="844139"/>
                      </a:moveTo>
                      <a:cubicBezTo>
                        <a:pt x="1690223" y="1310344"/>
                        <a:pt x="1311854" y="1688278"/>
                        <a:pt x="845112" y="1688278"/>
                      </a:cubicBezTo>
                      <a:cubicBezTo>
                        <a:pt x="378370" y="1688278"/>
                        <a:pt x="0" y="1310344"/>
                        <a:pt x="0" y="844139"/>
                      </a:cubicBezTo>
                      <a:cubicBezTo>
                        <a:pt x="0" y="377934"/>
                        <a:pt x="378370" y="0"/>
                        <a:pt x="845112" y="0"/>
                      </a:cubicBezTo>
                      <a:cubicBezTo>
                        <a:pt x="1311854" y="0"/>
                        <a:pt x="1690223" y="377934"/>
                        <a:pt x="1690223" y="844139"/>
                      </a:cubicBezTo>
                      <a:close/>
                    </a:path>
                  </a:pathLst>
                </a:custGeom>
                <a:noFill/>
                <a:ln w="12700"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17" name="Graphic 27">
                <a:extLst>
                  <a:ext uri="{FF2B5EF4-FFF2-40B4-BE49-F238E27FC236}">
                    <a16:creationId xmlns:a16="http://schemas.microsoft.com/office/drawing/2014/main" id="{93DBD6FB-2769-454E-B63A-02E47E16486D}"/>
                  </a:ext>
                </a:extLst>
              </p:cNvPr>
              <p:cNvSpPr/>
              <p:nvPr/>
            </p:nvSpPr>
            <p:spPr>
              <a:xfrm>
                <a:off x="5950438" y="4310193"/>
                <a:ext cx="112523" cy="111128"/>
              </a:xfrm>
              <a:custGeom>
                <a:avLst/>
                <a:gdLst>
                  <a:gd name="connsiteX0" fmla="*/ 0 w 115252"/>
                  <a:gd name="connsiteY0" fmla="*/ 113824 h 113823"/>
                  <a:gd name="connsiteX1" fmla="*/ 57626 w 115252"/>
                  <a:gd name="connsiteY1" fmla="*/ 0 h 113823"/>
                  <a:gd name="connsiteX2" fmla="*/ 115253 w 115252"/>
                  <a:gd name="connsiteY2" fmla="*/ 113824 h 113823"/>
                  <a:gd name="connsiteX3" fmla="*/ 0 w 115252"/>
                  <a:gd name="connsiteY3" fmla="*/ 113824 h 113823"/>
                  <a:gd name="connsiteX4" fmla="*/ 57626 w 115252"/>
                  <a:gd name="connsiteY4" fmla="*/ 43148 h 113823"/>
                  <a:gd name="connsiteX5" fmla="*/ 57626 w 115252"/>
                  <a:gd name="connsiteY5" fmla="*/ 69056 h 113823"/>
                  <a:gd name="connsiteX6" fmla="*/ 57626 w 115252"/>
                  <a:gd name="connsiteY6" fmla="*/ 90488 h 113823"/>
                  <a:gd name="connsiteX7" fmla="*/ 57626 w 115252"/>
                  <a:gd name="connsiteY7" fmla="*/ 94774 h 11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52" h="113823">
                    <a:moveTo>
                      <a:pt x="0" y="113824"/>
                    </a:moveTo>
                    <a:lnTo>
                      <a:pt x="57626" y="0"/>
                    </a:lnTo>
                    <a:lnTo>
                      <a:pt x="115253" y="113824"/>
                    </a:lnTo>
                    <a:lnTo>
                      <a:pt x="0" y="113824"/>
                    </a:lnTo>
                    <a:moveTo>
                      <a:pt x="57626" y="43148"/>
                    </a:moveTo>
                    <a:lnTo>
                      <a:pt x="57626" y="69056"/>
                    </a:lnTo>
                    <a:moveTo>
                      <a:pt x="57626" y="90488"/>
                    </a:moveTo>
                    <a:lnTo>
                      <a:pt x="57626" y="94774"/>
                    </a:lnTo>
                  </a:path>
                </a:pathLst>
              </a:custGeom>
              <a:noFill/>
              <a:ln w="12700"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sp>
        <p:nvSpPr>
          <p:cNvPr id="10" name="TextBox 91">
            <a:extLst>
              <a:ext uri="{FF2B5EF4-FFF2-40B4-BE49-F238E27FC236}">
                <a16:creationId xmlns:a16="http://schemas.microsoft.com/office/drawing/2014/main" id="{755BBF27-05A0-4047-A3E3-ED24BAF42651}"/>
              </a:ext>
            </a:extLst>
          </p:cNvPr>
          <p:cNvSpPr txBox="1"/>
          <p:nvPr/>
        </p:nvSpPr>
        <p:spPr>
          <a:xfrm>
            <a:off x="6792947" y="947354"/>
            <a:ext cx="4523144" cy="926857"/>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928932" fontAlgn="base">
              <a:lnSpc>
                <a:spcPct val="110000"/>
              </a:lnSpc>
              <a:defRPr/>
            </a:pPr>
            <a:r>
              <a:rPr lang="en-US" sz="1400" dirty="0">
                <a:solidFill>
                  <a:srgbClr val="000000"/>
                </a:solidFill>
                <a:cs typeface="Segoe UI Semibold"/>
              </a:rPr>
              <a:t>Advanced attacks such as phishing, ransomware and </a:t>
            </a:r>
            <a:br>
              <a:rPr lang="en-US" sz="1400" dirty="0">
                <a:solidFill>
                  <a:srgbClr val="000000"/>
                </a:solidFill>
                <a:cs typeface="Segoe UI Semibold"/>
              </a:rPr>
            </a:br>
            <a:r>
              <a:rPr lang="en-US" sz="1400" dirty="0">
                <a:solidFill>
                  <a:srgbClr val="000000"/>
                </a:solidFill>
                <a:cs typeface="Segoe UI Semibold"/>
              </a:rPr>
              <a:t>zero-day exploits demand proactive defences. </a:t>
            </a:r>
            <a:br>
              <a:rPr lang="en-US" sz="1400" dirty="0">
                <a:solidFill>
                  <a:srgbClr val="000000"/>
                </a:solidFill>
                <a:cs typeface="Segoe UI Semibold"/>
              </a:rPr>
            </a:br>
            <a:r>
              <a:rPr lang="en-US" sz="1400" dirty="0">
                <a:solidFill>
                  <a:srgbClr val="000000"/>
                </a:solidFill>
                <a:cs typeface="Segoe UI Semibold"/>
              </a:rPr>
              <a:t>Advanced security solutions offer automated threat detection and response to mitigate risks effectively.</a:t>
            </a:r>
            <a:endParaRPr kumimoji="0" lang="en-US" sz="1400" b="0" i="0" u="none" strike="noStrike" kern="1200" cap="none" spc="0" normalizeH="0" baseline="30000" noProof="0" dirty="0">
              <a:ln>
                <a:noFill/>
              </a:ln>
              <a:solidFill>
                <a:srgbClr val="000000"/>
              </a:solidFill>
              <a:effectLst/>
              <a:uLnTx/>
              <a:uFillTx/>
              <a:cs typeface="Segoe UI Semibold"/>
            </a:endParaRPr>
          </a:p>
        </p:txBody>
      </p:sp>
      <p:grpSp>
        <p:nvGrpSpPr>
          <p:cNvPr id="2" name="Group 1">
            <a:extLst>
              <a:ext uri="{FF2B5EF4-FFF2-40B4-BE49-F238E27FC236}">
                <a16:creationId xmlns:a16="http://schemas.microsoft.com/office/drawing/2014/main" id="{8A974D52-49BA-41B4-B26E-C5B2CAB631B9}"/>
              </a:ext>
            </a:extLst>
          </p:cNvPr>
          <p:cNvGrpSpPr/>
          <p:nvPr/>
        </p:nvGrpSpPr>
        <p:grpSpPr>
          <a:xfrm>
            <a:off x="5465403" y="955834"/>
            <a:ext cx="900000" cy="900000"/>
            <a:chOff x="5465403" y="955834"/>
            <a:chExt cx="900000" cy="900000"/>
          </a:xfrm>
        </p:grpSpPr>
        <p:pic>
          <p:nvPicPr>
            <p:cNvPr id="44" name="Picture 43">
              <a:extLst>
                <a:ext uri="{FF2B5EF4-FFF2-40B4-BE49-F238E27FC236}">
                  <a16:creationId xmlns:a16="http://schemas.microsoft.com/office/drawing/2014/main" id="{235FC18B-EC52-4DF3-88CB-B7DB07EBBB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5403" y="955834"/>
              <a:ext cx="900000" cy="900000"/>
            </a:xfrm>
            <a:prstGeom prst="rect">
              <a:avLst/>
            </a:prstGeom>
          </p:spPr>
        </p:pic>
        <p:grpSp>
          <p:nvGrpSpPr>
            <p:cNvPr id="50" name="Group 49">
              <a:extLst>
                <a:ext uri="{FF2B5EF4-FFF2-40B4-BE49-F238E27FC236}">
                  <a16:creationId xmlns:a16="http://schemas.microsoft.com/office/drawing/2014/main" id="{0D6BF223-3328-4CC4-84D5-BF6EEFE17500}"/>
                </a:ext>
              </a:extLst>
            </p:cNvPr>
            <p:cNvGrpSpPr/>
            <p:nvPr/>
          </p:nvGrpSpPr>
          <p:grpSpPr>
            <a:xfrm>
              <a:off x="5699166" y="1171477"/>
              <a:ext cx="432474" cy="468714"/>
              <a:chOff x="5699166" y="1223964"/>
              <a:chExt cx="432474" cy="468714"/>
            </a:xfrm>
          </p:grpSpPr>
          <p:sp>
            <p:nvSpPr>
              <p:cNvPr id="23" name="Freeform 50">
                <a:extLst>
                  <a:ext uri="{FF2B5EF4-FFF2-40B4-BE49-F238E27FC236}">
                    <a16:creationId xmlns:a16="http://schemas.microsoft.com/office/drawing/2014/main" id="{00B61800-ACF3-4CB4-A717-63D71962CF97}"/>
                  </a:ext>
                </a:extLst>
              </p:cNvPr>
              <p:cNvSpPr/>
              <p:nvPr/>
            </p:nvSpPr>
            <p:spPr>
              <a:xfrm>
                <a:off x="5699166" y="1223964"/>
                <a:ext cx="391278" cy="390846"/>
              </a:xfrm>
              <a:custGeom>
                <a:avLst/>
                <a:gdLst>
                  <a:gd name="connsiteX0" fmla="*/ 2540027 w 3073586"/>
                  <a:gd name="connsiteY0" fmla="*/ 1996732 h 3070220"/>
                  <a:gd name="connsiteX1" fmla="*/ 2635974 w 3073586"/>
                  <a:gd name="connsiteY1" fmla="*/ 1540487 h 3070220"/>
                  <a:gd name="connsiteX2" fmla="*/ 2570335 w 3073586"/>
                  <a:gd name="connsiteY2" fmla="*/ 1147190 h 3070220"/>
                  <a:gd name="connsiteX3" fmla="*/ 2635974 w 3073586"/>
                  <a:gd name="connsiteY3" fmla="*/ 1540487 h 3070220"/>
                  <a:gd name="connsiteX4" fmla="*/ 2540027 w 3073586"/>
                  <a:gd name="connsiteY4" fmla="*/ 1996732 h 3070220"/>
                  <a:gd name="connsiteX5" fmla="*/ 2562307 w 3073586"/>
                  <a:gd name="connsiteY5" fmla="*/ 1996432 h 3070220"/>
                  <a:gd name="connsiteX6" fmla="*/ 2966919 w 3073586"/>
                  <a:gd name="connsiteY6" fmla="*/ 2099344 h 3070220"/>
                  <a:gd name="connsiteX7" fmla="*/ 3073470 w 3073586"/>
                  <a:gd name="connsiteY7" fmla="*/ 1540530 h 3070220"/>
                  <a:gd name="connsiteX8" fmla="*/ 1531182 w 3073586"/>
                  <a:gd name="connsiteY8" fmla="*/ -112 h 3070220"/>
                  <a:gd name="connsiteX9" fmla="*/ -116 w 3073586"/>
                  <a:gd name="connsiteY9" fmla="*/ 1540315 h 3070220"/>
                  <a:gd name="connsiteX10" fmla="*/ 1531182 w 3073586"/>
                  <a:gd name="connsiteY10" fmla="*/ 3070109 h 3070220"/>
                  <a:gd name="connsiteX11" fmla="*/ 1744756 w 3073586"/>
                  <a:gd name="connsiteY11" fmla="*/ 3055529 h 3070220"/>
                  <a:gd name="connsiteX12" fmla="*/ 1717110 w 3073586"/>
                  <a:gd name="connsiteY12" fmla="*/ 2840700 h 3070220"/>
                  <a:gd name="connsiteX13" fmla="*/ 2540027 w 3073586"/>
                  <a:gd name="connsiteY13" fmla="*/ 1996732 h 3070220"/>
                  <a:gd name="connsiteX14" fmla="*/ 2318811 w 3073586"/>
                  <a:gd name="connsiteY14" fmla="*/ 753893 h 3070220"/>
                  <a:gd name="connsiteX15" fmla="*/ 1717239 w 3073586"/>
                  <a:gd name="connsiteY15" fmla="*/ 1354902 h 3070220"/>
                  <a:gd name="connsiteX16" fmla="*/ 732692 w 3073586"/>
                  <a:gd name="connsiteY16" fmla="*/ 2294320 h 3070220"/>
                  <a:gd name="connsiteX17" fmla="*/ 437379 w 3073586"/>
                  <a:gd name="connsiteY17" fmla="*/ 1540487 h 3070220"/>
                  <a:gd name="connsiteX18" fmla="*/ 1531182 w 3073586"/>
                  <a:gd name="connsiteY18" fmla="*/ 437266 h 3070220"/>
                  <a:gd name="connsiteX19" fmla="*/ 1903038 w 3073586"/>
                  <a:gd name="connsiteY19" fmla="*/ 491895 h 3070220"/>
                  <a:gd name="connsiteX20" fmla="*/ 1531182 w 3073586"/>
                  <a:gd name="connsiteY20" fmla="*/ 437266 h 3070220"/>
                  <a:gd name="connsiteX21" fmla="*/ 437551 w 3073586"/>
                  <a:gd name="connsiteY21" fmla="*/ 1540487 h 3070220"/>
                  <a:gd name="connsiteX22" fmla="*/ 732692 w 3073586"/>
                  <a:gd name="connsiteY22" fmla="*/ 2294320 h 3070220"/>
                  <a:gd name="connsiteX23" fmla="*/ 1695344 w 3073586"/>
                  <a:gd name="connsiteY23" fmla="*/ 1693655 h 3070220"/>
                  <a:gd name="connsiteX24" fmla="*/ 1378181 w 3073586"/>
                  <a:gd name="connsiteY24" fmla="*/ 1693655 h 3070220"/>
                  <a:gd name="connsiteX25" fmla="*/ 1378181 w 3073586"/>
                  <a:gd name="connsiteY25" fmla="*/ 1376856 h 3070220"/>
                  <a:gd name="connsiteX26" fmla="*/ 1695344 w 3073586"/>
                  <a:gd name="connsiteY26" fmla="*/ 1376856 h 3070220"/>
                  <a:gd name="connsiteX27" fmla="*/ 1695344 w 3073586"/>
                  <a:gd name="connsiteY27" fmla="*/ 1693655 h 307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73586" h="3070220">
                    <a:moveTo>
                      <a:pt x="2540027" y="1996732"/>
                    </a:moveTo>
                    <a:cubicBezTo>
                      <a:pt x="2603983" y="1853148"/>
                      <a:pt x="2636687" y="1697639"/>
                      <a:pt x="2635974" y="1540487"/>
                    </a:cubicBezTo>
                    <a:cubicBezTo>
                      <a:pt x="2635974" y="1398468"/>
                      <a:pt x="2614093" y="1267370"/>
                      <a:pt x="2570335" y="1147190"/>
                    </a:cubicBezTo>
                    <a:cubicBezTo>
                      <a:pt x="2614068" y="1267254"/>
                      <a:pt x="2635945" y="1398352"/>
                      <a:pt x="2635974" y="1540487"/>
                    </a:cubicBezTo>
                    <a:cubicBezTo>
                      <a:pt x="2636687" y="1697639"/>
                      <a:pt x="2603983" y="1853148"/>
                      <a:pt x="2540027" y="1996732"/>
                    </a:cubicBezTo>
                    <a:cubicBezTo>
                      <a:pt x="2547411" y="1996732"/>
                      <a:pt x="2554881" y="1996432"/>
                      <a:pt x="2562307" y="1996432"/>
                    </a:cubicBezTo>
                    <a:cubicBezTo>
                      <a:pt x="2703692" y="1996235"/>
                      <a:pt x="2842848" y="2031632"/>
                      <a:pt x="2966919" y="2099344"/>
                    </a:cubicBezTo>
                    <a:cubicBezTo>
                      <a:pt x="3037478" y="1921473"/>
                      <a:pt x="3073637" y="1731853"/>
                      <a:pt x="3073470" y="1540530"/>
                    </a:cubicBezTo>
                    <a:cubicBezTo>
                      <a:pt x="3073513" y="688329"/>
                      <a:pt x="2384450" y="-112"/>
                      <a:pt x="1531182" y="-112"/>
                    </a:cubicBezTo>
                    <a:cubicBezTo>
                      <a:pt x="688946" y="-112"/>
                      <a:pt x="-116" y="688158"/>
                      <a:pt x="-116" y="1540315"/>
                    </a:cubicBezTo>
                    <a:cubicBezTo>
                      <a:pt x="13" y="2381753"/>
                      <a:pt x="689075" y="3070109"/>
                      <a:pt x="1531182" y="3070109"/>
                    </a:cubicBezTo>
                    <a:cubicBezTo>
                      <a:pt x="1602625" y="3070126"/>
                      <a:pt x="1673983" y="3065254"/>
                      <a:pt x="1744756" y="3055529"/>
                    </a:cubicBezTo>
                    <a:cubicBezTo>
                      <a:pt x="1726353" y="2985399"/>
                      <a:pt x="1717063" y="2913197"/>
                      <a:pt x="1717110" y="2840700"/>
                    </a:cubicBezTo>
                    <a:cubicBezTo>
                      <a:pt x="1717239" y="2381839"/>
                      <a:pt x="2083600" y="2008567"/>
                      <a:pt x="2540027" y="1996732"/>
                    </a:cubicBezTo>
                    <a:close/>
                    <a:moveTo>
                      <a:pt x="2318811" y="753893"/>
                    </a:moveTo>
                    <a:lnTo>
                      <a:pt x="1717239" y="1354902"/>
                    </a:lnTo>
                    <a:close/>
                    <a:moveTo>
                      <a:pt x="732692" y="2294320"/>
                    </a:moveTo>
                    <a:cubicBezTo>
                      <a:pt x="546721" y="2097672"/>
                      <a:pt x="437379" y="1835503"/>
                      <a:pt x="437379" y="1540487"/>
                    </a:cubicBezTo>
                    <a:cubicBezTo>
                      <a:pt x="437551" y="928715"/>
                      <a:pt x="929738" y="437266"/>
                      <a:pt x="1531182" y="437266"/>
                    </a:cubicBezTo>
                    <a:cubicBezTo>
                      <a:pt x="1662418" y="437266"/>
                      <a:pt x="1782749" y="459135"/>
                      <a:pt x="1903038" y="491895"/>
                    </a:cubicBezTo>
                    <a:cubicBezTo>
                      <a:pt x="1782835" y="459135"/>
                      <a:pt x="1662632" y="437266"/>
                      <a:pt x="1531182" y="437266"/>
                    </a:cubicBezTo>
                    <a:cubicBezTo>
                      <a:pt x="929738" y="437266"/>
                      <a:pt x="437551" y="928715"/>
                      <a:pt x="437551" y="1540487"/>
                    </a:cubicBezTo>
                    <a:cubicBezTo>
                      <a:pt x="437551" y="1835503"/>
                      <a:pt x="546892" y="2097672"/>
                      <a:pt x="732692" y="2294320"/>
                    </a:cubicBezTo>
                    <a:close/>
                    <a:moveTo>
                      <a:pt x="1695344" y="1693655"/>
                    </a:moveTo>
                    <a:cubicBezTo>
                      <a:pt x="1607854" y="1791979"/>
                      <a:pt x="1465671" y="1791979"/>
                      <a:pt x="1378181" y="1693655"/>
                    </a:cubicBezTo>
                    <a:cubicBezTo>
                      <a:pt x="1279743" y="1606265"/>
                      <a:pt x="1279743" y="1464246"/>
                      <a:pt x="1378181" y="1376856"/>
                    </a:cubicBezTo>
                    <a:cubicBezTo>
                      <a:pt x="1465671" y="1289424"/>
                      <a:pt x="1607854" y="1278532"/>
                      <a:pt x="1695344" y="1376856"/>
                    </a:cubicBezTo>
                    <a:cubicBezTo>
                      <a:pt x="1793782" y="1464032"/>
                      <a:pt x="1793782" y="1606051"/>
                      <a:pt x="1695344" y="1693655"/>
                    </a:cubicBezTo>
                    <a:close/>
                  </a:path>
                </a:pathLst>
              </a:custGeom>
              <a:noFill/>
              <a:ln w="12700"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24" name="Group 23">
                <a:extLst>
                  <a:ext uri="{FF2B5EF4-FFF2-40B4-BE49-F238E27FC236}">
                    <a16:creationId xmlns:a16="http://schemas.microsoft.com/office/drawing/2014/main" id="{5A495752-7A7D-48C4-AC2C-A7872931F93D}"/>
                  </a:ext>
                </a:extLst>
              </p:cNvPr>
              <p:cNvGrpSpPr/>
              <p:nvPr/>
            </p:nvGrpSpPr>
            <p:grpSpPr>
              <a:xfrm>
                <a:off x="5919982" y="1490847"/>
                <a:ext cx="211658" cy="201831"/>
                <a:chOff x="5078893" y="2616426"/>
                <a:chExt cx="250471" cy="238844"/>
              </a:xfrm>
            </p:grpSpPr>
            <p:sp>
              <p:nvSpPr>
                <p:cNvPr id="25" name="Freeform 51">
                  <a:extLst>
                    <a:ext uri="{FF2B5EF4-FFF2-40B4-BE49-F238E27FC236}">
                      <a16:creationId xmlns:a16="http://schemas.microsoft.com/office/drawing/2014/main" id="{EFC8A8D8-CB6D-47E0-B6DA-A1280BC522A3}"/>
                    </a:ext>
                  </a:extLst>
                </p:cNvPr>
                <p:cNvSpPr/>
                <p:nvPr/>
              </p:nvSpPr>
              <p:spPr>
                <a:xfrm>
                  <a:off x="5078893" y="2616426"/>
                  <a:ext cx="250471" cy="238844"/>
                </a:xfrm>
                <a:custGeom>
                  <a:avLst/>
                  <a:gdLst>
                    <a:gd name="connsiteX0" fmla="*/ -116 w 1662619"/>
                    <a:gd name="connsiteY0" fmla="*/ 956030 h 1585451"/>
                    <a:gd name="connsiteX1" fmla="*/ 817349 w 1662619"/>
                    <a:gd name="connsiteY1" fmla="*/ 1585340 h 1585451"/>
                    <a:gd name="connsiteX2" fmla="*/ 1662503 w 1662619"/>
                    <a:gd name="connsiteY2" fmla="*/ 741200 h 1585451"/>
                    <a:gd name="connsiteX3" fmla="*/ 1221960 w 1662619"/>
                    <a:gd name="connsiteY3" fmla="*/ -112 h 1585451"/>
                  </a:gdLst>
                  <a:ahLst/>
                  <a:cxnLst>
                    <a:cxn ang="0">
                      <a:pos x="connsiteX0" y="connsiteY0"/>
                    </a:cxn>
                    <a:cxn ang="0">
                      <a:pos x="connsiteX1" y="connsiteY1"/>
                    </a:cxn>
                    <a:cxn ang="0">
                      <a:pos x="connsiteX2" y="connsiteY2"/>
                    </a:cxn>
                    <a:cxn ang="0">
                      <a:pos x="connsiteX3" y="connsiteY3"/>
                    </a:cxn>
                  </a:cxnLst>
                  <a:rect l="l" t="t" r="r" b="b"/>
                  <a:pathLst>
                    <a:path w="1662619" h="1585451">
                      <a:moveTo>
                        <a:pt x="-116" y="956030"/>
                      </a:moveTo>
                      <a:cubicBezTo>
                        <a:pt x="95016" y="1318153"/>
                        <a:pt x="424887" y="1585340"/>
                        <a:pt x="817349" y="1585340"/>
                      </a:cubicBezTo>
                      <a:cubicBezTo>
                        <a:pt x="1284122" y="1585340"/>
                        <a:pt x="1662503" y="1207394"/>
                        <a:pt x="1662503" y="741200"/>
                      </a:cubicBezTo>
                      <a:cubicBezTo>
                        <a:pt x="1662606" y="432167"/>
                        <a:pt x="1493610" y="147795"/>
                        <a:pt x="1221960" y="-112"/>
                      </a:cubicBezTo>
                    </a:path>
                  </a:pathLst>
                </a:custGeom>
                <a:noFill/>
                <a:ln w="12700"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6" name="Graphic 27">
                  <a:extLst>
                    <a:ext uri="{FF2B5EF4-FFF2-40B4-BE49-F238E27FC236}">
                      <a16:creationId xmlns:a16="http://schemas.microsoft.com/office/drawing/2014/main" id="{711BCBC2-0035-42DF-A8FE-CECBFEFB4B00}"/>
                    </a:ext>
                  </a:extLst>
                </p:cNvPr>
                <p:cNvSpPr/>
                <p:nvPr/>
              </p:nvSpPr>
              <p:spPr>
                <a:xfrm>
                  <a:off x="5135494" y="2655277"/>
                  <a:ext cx="137269" cy="135567"/>
                </a:xfrm>
                <a:custGeom>
                  <a:avLst/>
                  <a:gdLst>
                    <a:gd name="connsiteX0" fmla="*/ 0 w 115252"/>
                    <a:gd name="connsiteY0" fmla="*/ 113824 h 113823"/>
                    <a:gd name="connsiteX1" fmla="*/ 57626 w 115252"/>
                    <a:gd name="connsiteY1" fmla="*/ 0 h 113823"/>
                    <a:gd name="connsiteX2" fmla="*/ 115253 w 115252"/>
                    <a:gd name="connsiteY2" fmla="*/ 113824 h 113823"/>
                    <a:gd name="connsiteX3" fmla="*/ 0 w 115252"/>
                    <a:gd name="connsiteY3" fmla="*/ 113824 h 113823"/>
                    <a:gd name="connsiteX4" fmla="*/ 57626 w 115252"/>
                    <a:gd name="connsiteY4" fmla="*/ 43148 h 113823"/>
                    <a:gd name="connsiteX5" fmla="*/ 57626 w 115252"/>
                    <a:gd name="connsiteY5" fmla="*/ 69056 h 113823"/>
                    <a:gd name="connsiteX6" fmla="*/ 57626 w 115252"/>
                    <a:gd name="connsiteY6" fmla="*/ 90488 h 113823"/>
                    <a:gd name="connsiteX7" fmla="*/ 57626 w 115252"/>
                    <a:gd name="connsiteY7" fmla="*/ 94774 h 11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52" h="113823">
                      <a:moveTo>
                        <a:pt x="0" y="113824"/>
                      </a:moveTo>
                      <a:lnTo>
                        <a:pt x="57626" y="0"/>
                      </a:lnTo>
                      <a:lnTo>
                        <a:pt x="115253" y="113824"/>
                      </a:lnTo>
                      <a:lnTo>
                        <a:pt x="0" y="113824"/>
                      </a:lnTo>
                      <a:moveTo>
                        <a:pt x="57626" y="43148"/>
                      </a:moveTo>
                      <a:lnTo>
                        <a:pt x="57626" y="69056"/>
                      </a:lnTo>
                      <a:moveTo>
                        <a:pt x="57626" y="90488"/>
                      </a:moveTo>
                      <a:lnTo>
                        <a:pt x="57626" y="94774"/>
                      </a:lnTo>
                    </a:path>
                  </a:pathLst>
                </a:custGeom>
                <a:noFill/>
                <a:ln w="12700"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grpSp>
      <p:sp>
        <p:nvSpPr>
          <p:cNvPr id="11" name="TextBox 93">
            <a:extLst>
              <a:ext uri="{FF2B5EF4-FFF2-40B4-BE49-F238E27FC236}">
                <a16:creationId xmlns:a16="http://schemas.microsoft.com/office/drawing/2014/main" id="{90E70C2D-9E6C-4F8B-B2A2-0E90348A87EC}"/>
              </a:ext>
            </a:extLst>
          </p:cNvPr>
          <p:cNvSpPr txBox="1"/>
          <p:nvPr/>
        </p:nvSpPr>
        <p:spPr>
          <a:xfrm>
            <a:off x="6792947" y="2381010"/>
            <a:ext cx="4523144" cy="68986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28932" fontAlgn="base">
              <a:lnSpc>
                <a:spcPct val="110000"/>
              </a:lnSpc>
              <a:defRPr/>
            </a:pPr>
            <a:r>
              <a:rPr lang="en-US" sz="1400" dirty="0">
                <a:solidFill>
                  <a:srgbClr val="000000"/>
                </a:solidFill>
                <a:cs typeface="Segoe UI Semibold"/>
              </a:rPr>
              <a:t>Massive rise in identity attacks – more than 7,000 password attacks per second </a:t>
            </a:r>
            <a:r>
              <a:rPr lang="en-US" sz="1400" baseline="30000" dirty="0">
                <a:solidFill>
                  <a:srgbClr val="000000"/>
                </a:solidFill>
                <a:cs typeface="Segoe UI Semibold"/>
              </a:rPr>
              <a:t>1</a:t>
            </a:r>
            <a:r>
              <a:rPr lang="en-US" sz="1400" dirty="0">
                <a:solidFill>
                  <a:srgbClr val="000000"/>
                </a:solidFill>
                <a:cs typeface="Segoe UI Semibold"/>
              </a:rPr>
              <a:t>, increasing risk of compromised accounts.</a:t>
            </a:r>
            <a:endParaRPr lang="en-US" sz="1400" b="0" i="0" u="none" strike="noStrike" kern="1200" cap="none" spc="0" normalizeH="0" baseline="30000" noProof="0" dirty="0">
              <a:ln>
                <a:noFill/>
              </a:ln>
              <a:solidFill>
                <a:srgbClr val="000000"/>
              </a:solidFill>
              <a:effectLst/>
              <a:uLnTx/>
              <a:uFillTx/>
              <a:cs typeface="Segoe UI Semibold"/>
            </a:endParaRPr>
          </a:p>
        </p:txBody>
      </p:sp>
      <p:grpSp>
        <p:nvGrpSpPr>
          <p:cNvPr id="3" name="Group 2">
            <a:extLst>
              <a:ext uri="{FF2B5EF4-FFF2-40B4-BE49-F238E27FC236}">
                <a16:creationId xmlns:a16="http://schemas.microsoft.com/office/drawing/2014/main" id="{CF787FB4-8652-4678-920F-C22365847463}"/>
              </a:ext>
            </a:extLst>
          </p:cNvPr>
          <p:cNvGrpSpPr/>
          <p:nvPr/>
        </p:nvGrpSpPr>
        <p:grpSpPr>
          <a:xfrm>
            <a:off x="5465403" y="2278078"/>
            <a:ext cx="900000" cy="900000"/>
            <a:chOff x="5465403" y="2304612"/>
            <a:chExt cx="900000" cy="900000"/>
          </a:xfrm>
        </p:grpSpPr>
        <p:pic>
          <p:nvPicPr>
            <p:cNvPr id="42" name="Picture 41">
              <a:extLst>
                <a:ext uri="{FF2B5EF4-FFF2-40B4-BE49-F238E27FC236}">
                  <a16:creationId xmlns:a16="http://schemas.microsoft.com/office/drawing/2014/main" id="{31FAD37A-FBF4-48AD-87E9-3D0E358932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65403" y="2304612"/>
              <a:ext cx="900000" cy="900000"/>
            </a:xfrm>
            <a:prstGeom prst="rect">
              <a:avLst/>
            </a:prstGeom>
          </p:spPr>
        </p:pic>
        <p:grpSp>
          <p:nvGrpSpPr>
            <p:cNvPr id="51" name="Group 50">
              <a:extLst>
                <a:ext uri="{FF2B5EF4-FFF2-40B4-BE49-F238E27FC236}">
                  <a16:creationId xmlns:a16="http://schemas.microsoft.com/office/drawing/2014/main" id="{3BD9B3FB-6959-415A-B6A9-3BCB3926A51F}"/>
                </a:ext>
              </a:extLst>
            </p:cNvPr>
            <p:cNvGrpSpPr/>
            <p:nvPr/>
          </p:nvGrpSpPr>
          <p:grpSpPr>
            <a:xfrm>
              <a:off x="5710414" y="2551607"/>
              <a:ext cx="409978" cy="436490"/>
              <a:chOff x="5710414" y="2692627"/>
              <a:chExt cx="409978" cy="436490"/>
            </a:xfrm>
          </p:grpSpPr>
          <p:sp>
            <p:nvSpPr>
              <p:cNvPr id="30" name="Shield_EA18" title="Icon of a shield">
                <a:extLst>
                  <a:ext uri="{FF2B5EF4-FFF2-40B4-BE49-F238E27FC236}">
                    <a16:creationId xmlns:a16="http://schemas.microsoft.com/office/drawing/2014/main" id="{A4DF116C-D1A7-48D1-B89A-F4AD00D288C1}"/>
                  </a:ext>
                </a:extLst>
              </p:cNvPr>
              <p:cNvSpPr>
                <a:spLocks noChangeAspect="1"/>
              </p:cNvSpPr>
              <p:nvPr/>
            </p:nvSpPr>
            <p:spPr bwMode="auto">
              <a:xfrm>
                <a:off x="5710414" y="2692627"/>
                <a:ext cx="409978" cy="436490"/>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1" name="Lock" title="Icon of a padlock">
                <a:extLst>
                  <a:ext uri="{FF2B5EF4-FFF2-40B4-BE49-F238E27FC236}">
                    <a16:creationId xmlns:a16="http://schemas.microsoft.com/office/drawing/2014/main" id="{33900C6A-E6C9-4D7C-ABC8-4FDBA011FBA2}"/>
                  </a:ext>
                </a:extLst>
              </p:cNvPr>
              <p:cNvSpPr>
                <a:spLocks noChangeAspect="1" noEditPoints="1"/>
              </p:cNvSpPr>
              <p:nvPr/>
            </p:nvSpPr>
            <p:spPr bwMode="auto">
              <a:xfrm>
                <a:off x="5848750" y="2807751"/>
                <a:ext cx="133305" cy="186313"/>
              </a:xfrm>
              <a:custGeom>
                <a:avLst/>
                <a:gdLst>
                  <a:gd name="T0" fmla="*/ 239 w 239"/>
                  <a:gd name="T1" fmla="*/ 335 h 335"/>
                  <a:gd name="T2" fmla="*/ 0 w 239"/>
                  <a:gd name="T3" fmla="*/ 335 h 335"/>
                  <a:gd name="T4" fmla="*/ 0 w 239"/>
                  <a:gd name="T5" fmla="*/ 157 h 335"/>
                  <a:gd name="T6" fmla="*/ 239 w 239"/>
                  <a:gd name="T7" fmla="*/ 157 h 335"/>
                  <a:gd name="T8" fmla="*/ 239 w 239"/>
                  <a:gd name="T9" fmla="*/ 335 h 335"/>
                  <a:gd name="T10" fmla="*/ 196 w 239"/>
                  <a:gd name="T11" fmla="*/ 157 h 335"/>
                  <a:gd name="T12" fmla="*/ 196 w 239"/>
                  <a:gd name="T13" fmla="*/ 75 h 335"/>
                  <a:gd name="T14" fmla="*/ 121 w 239"/>
                  <a:gd name="T15" fmla="*/ 0 h 335"/>
                  <a:gd name="T16" fmla="*/ 46 w 239"/>
                  <a:gd name="T17" fmla="*/ 75 h 335"/>
                  <a:gd name="T18" fmla="*/ 46 w 239"/>
                  <a:gd name="T19" fmla="*/ 15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335">
                    <a:moveTo>
                      <a:pt x="239" y="335"/>
                    </a:moveTo>
                    <a:cubicBezTo>
                      <a:pt x="0" y="335"/>
                      <a:pt x="0" y="335"/>
                      <a:pt x="0" y="335"/>
                    </a:cubicBezTo>
                    <a:cubicBezTo>
                      <a:pt x="0" y="157"/>
                      <a:pt x="0" y="157"/>
                      <a:pt x="0" y="157"/>
                    </a:cubicBezTo>
                    <a:cubicBezTo>
                      <a:pt x="239" y="157"/>
                      <a:pt x="239" y="157"/>
                      <a:pt x="239" y="157"/>
                    </a:cubicBezTo>
                    <a:lnTo>
                      <a:pt x="239" y="335"/>
                    </a:lnTo>
                    <a:close/>
                    <a:moveTo>
                      <a:pt x="196" y="157"/>
                    </a:moveTo>
                    <a:cubicBezTo>
                      <a:pt x="196" y="75"/>
                      <a:pt x="196" y="75"/>
                      <a:pt x="196" y="75"/>
                    </a:cubicBezTo>
                    <a:cubicBezTo>
                      <a:pt x="196" y="34"/>
                      <a:pt x="163" y="0"/>
                      <a:pt x="121" y="0"/>
                    </a:cubicBezTo>
                    <a:cubicBezTo>
                      <a:pt x="79" y="0"/>
                      <a:pt x="46" y="34"/>
                      <a:pt x="46" y="75"/>
                    </a:cubicBezTo>
                    <a:cubicBezTo>
                      <a:pt x="46" y="157"/>
                      <a:pt x="46" y="157"/>
                      <a:pt x="46" y="157"/>
                    </a:cubicBez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sp>
        <p:nvSpPr>
          <p:cNvPr id="32" name="TextBox 31">
            <a:extLst>
              <a:ext uri="{FF2B5EF4-FFF2-40B4-BE49-F238E27FC236}">
                <a16:creationId xmlns:a16="http://schemas.microsoft.com/office/drawing/2014/main" id="{5053823D-EE60-46C3-9374-59F3DE31B364}"/>
              </a:ext>
            </a:extLst>
          </p:cNvPr>
          <p:cNvSpPr txBox="1"/>
          <p:nvPr/>
        </p:nvSpPr>
        <p:spPr>
          <a:xfrm>
            <a:off x="6792947" y="5129001"/>
            <a:ext cx="4523144" cy="646331"/>
          </a:xfrm>
          <a:prstGeom prst="rect">
            <a:avLst/>
          </a:prstGeom>
          <a:noFill/>
        </p:spPr>
        <p:txBody>
          <a:bodyPr wrap="square" lIns="0" tIns="0" rIns="0" bIns="0" rtlCol="0" anchor="t">
            <a:spAutoFit/>
          </a:bodyPr>
          <a:lstStyle/>
          <a:p>
            <a:pPr>
              <a:defRPr/>
            </a:pPr>
            <a:r>
              <a:rPr lang="en-US" sz="1400" dirty="0">
                <a:solidFill>
                  <a:srgbClr val="000000"/>
                </a:solidFill>
                <a:cs typeface="Segoe UI Semibold"/>
              </a:rPr>
              <a:t>In Australia, $98M was lost to email compromise and identity theft in 2021-2022 </a:t>
            </a:r>
            <a:r>
              <a:rPr lang="en-US" sz="1400" baseline="30000">
                <a:solidFill>
                  <a:srgbClr val="000000"/>
                </a:solidFill>
                <a:cs typeface="Segoe UI Semibold"/>
              </a:rPr>
              <a:t>3 </a:t>
            </a:r>
            <a:r>
              <a:rPr lang="en-US" sz="1400" dirty="0">
                <a:solidFill>
                  <a:srgbClr val="000000"/>
                </a:solidFill>
                <a:cs typeface="Segoe UI Semibold"/>
              </a:rPr>
              <a:t>– highlighting the critical need for advanced identity protection.</a:t>
            </a:r>
            <a:endParaRPr lang="en-US" sz="1400" b="0" i="0" u="none" strike="noStrike" kern="1200" cap="none" spc="0" normalizeH="0" baseline="30000" noProof="0" dirty="0">
              <a:ln>
                <a:noFill/>
              </a:ln>
              <a:solidFill>
                <a:srgbClr val="000000"/>
              </a:solidFill>
              <a:effectLst/>
              <a:uLnTx/>
              <a:uFillTx/>
              <a:cs typeface="Segoe UI Semibold"/>
            </a:endParaRPr>
          </a:p>
        </p:txBody>
      </p:sp>
      <p:grpSp>
        <p:nvGrpSpPr>
          <p:cNvPr id="6" name="Group 5">
            <a:extLst>
              <a:ext uri="{FF2B5EF4-FFF2-40B4-BE49-F238E27FC236}">
                <a16:creationId xmlns:a16="http://schemas.microsoft.com/office/drawing/2014/main" id="{6F90723F-D518-40B2-AB19-8AD585B36C43}"/>
              </a:ext>
            </a:extLst>
          </p:cNvPr>
          <p:cNvGrpSpPr/>
          <p:nvPr/>
        </p:nvGrpSpPr>
        <p:grpSpPr>
          <a:xfrm>
            <a:off x="5465403" y="5002167"/>
            <a:ext cx="900000" cy="900000"/>
            <a:chOff x="5465403" y="5002167"/>
            <a:chExt cx="900000" cy="900000"/>
          </a:xfrm>
        </p:grpSpPr>
        <p:pic>
          <p:nvPicPr>
            <p:cNvPr id="46" name="Picture 45">
              <a:extLst>
                <a:ext uri="{FF2B5EF4-FFF2-40B4-BE49-F238E27FC236}">
                  <a16:creationId xmlns:a16="http://schemas.microsoft.com/office/drawing/2014/main" id="{0411CE32-AA87-4A75-9F74-0CF4390CCF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65403" y="5002167"/>
              <a:ext cx="900000" cy="900000"/>
            </a:xfrm>
            <a:prstGeom prst="rect">
              <a:avLst/>
            </a:prstGeom>
          </p:spPr>
        </p:pic>
        <p:grpSp>
          <p:nvGrpSpPr>
            <p:cNvPr id="53" name="Group 52">
              <a:extLst>
                <a:ext uri="{FF2B5EF4-FFF2-40B4-BE49-F238E27FC236}">
                  <a16:creationId xmlns:a16="http://schemas.microsoft.com/office/drawing/2014/main" id="{2656483C-433D-4B13-ADB5-B4BDF128B697}"/>
                </a:ext>
              </a:extLst>
            </p:cNvPr>
            <p:cNvGrpSpPr/>
            <p:nvPr/>
          </p:nvGrpSpPr>
          <p:grpSpPr>
            <a:xfrm>
              <a:off x="5727472" y="5212540"/>
              <a:ext cx="404168" cy="479254"/>
              <a:chOff x="5713319" y="5287841"/>
              <a:chExt cx="404168" cy="479254"/>
            </a:xfrm>
          </p:grpSpPr>
          <p:sp>
            <p:nvSpPr>
              <p:cNvPr id="37" name="Freeform: Shape 36">
                <a:extLst>
                  <a:ext uri="{FF2B5EF4-FFF2-40B4-BE49-F238E27FC236}">
                    <a16:creationId xmlns:a16="http://schemas.microsoft.com/office/drawing/2014/main" id="{76FCAAC0-7E83-4D72-B57F-EEE9FD2F4932}"/>
                  </a:ext>
                </a:extLst>
              </p:cNvPr>
              <p:cNvSpPr/>
              <p:nvPr/>
            </p:nvSpPr>
            <p:spPr>
              <a:xfrm>
                <a:off x="5747390" y="5371730"/>
                <a:ext cx="78846" cy="118896"/>
              </a:xfrm>
              <a:custGeom>
                <a:avLst/>
                <a:gdLst>
                  <a:gd name="connsiteX0" fmla="*/ 58043 w 78846"/>
                  <a:gd name="connsiteY0" fmla="*/ 90419 h 118896"/>
                  <a:gd name="connsiteX1" fmla="*/ 50369 w 78846"/>
                  <a:gd name="connsiteY1" fmla="*/ 109978 h 118896"/>
                  <a:gd name="connsiteX2" fmla="*/ 69929 w 78846"/>
                  <a:gd name="connsiteY2" fmla="*/ 117652 h 118896"/>
                  <a:gd name="connsiteX3" fmla="*/ 77602 w 78846"/>
                  <a:gd name="connsiteY3" fmla="*/ 98093 h 118896"/>
                  <a:gd name="connsiteX4" fmla="*/ 69929 w 78846"/>
                  <a:gd name="connsiteY4" fmla="*/ 90419 h 118896"/>
                  <a:gd name="connsiteX5" fmla="*/ 69929 w 78846"/>
                  <a:gd name="connsiteY5" fmla="*/ 50585 h 118896"/>
                  <a:gd name="connsiteX6" fmla="*/ 46158 w 78846"/>
                  <a:gd name="connsiteY6" fmla="*/ 50585 h 118896"/>
                  <a:gd name="connsiteX7" fmla="*/ 46158 w 78846"/>
                  <a:gd name="connsiteY7" fmla="*/ 28477 h 118896"/>
                  <a:gd name="connsiteX8" fmla="*/ 53831 w 78846"/>
                  <a:gd name="connsiteY8" fmla="*/ 8918 h 118896"/>
                  <a:gd name="connsiteX9" fmla="*/ 34272 w 78846"/>
                  <a:gd name="connsiteY9" fmla="*/ 1244 h 118896"/>
                  <a:gd name="connsiteX10" fmla="*/ 26598 w 78846"/>
                  <a:gd name="connsiteY10" fmla="*/ 20804 h 118896"/>
                  <a:gd name="connsiteX11" fmla="*/ 34272 w 78846"/>
                  <a:gd name="connsiteY11" fmla="*/ 28477 h 118896"/>
                  <a:gd name="connsiteX12" fmla="*/ 34272 w 78846"/>
                  <a:gd name="connsiteY12" fmla="*/ 50579 h 118896"/>
                  <a:gd name="connsiteX13" fmla="*/ 3477 w 78846"/>
                  <a:gd name="connsiteY13" fmla="*/ 50537 h 118896"/>
                  <a:gd name="connsiteX14" fmla="*/ 594 w 78846"/>
                  <a:gd name="connsiteY14" fmla="*/ 60242 h 118896"/>
                  <a:gd name="connsiteX15" fmla="*/ 0 w 78846"/>
                  <a:gd name="connsiteY15" fmla="*/ 62423 h 118896"/>
                  <a:gd name="connsiteX16" fmla="*/ 58043 w 78846"/>
                  <a:gd name="connsiteY16" fmla="*/ 62476 h 1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846" h="118896">
                    <a:moveTo>
                      <a:pt x="58043" y="90419"/>
                    </a:moveTo>
                    <a:cubicBezTo>
                      <a:pt x="50523" y="93701"/>
                      <a:pt x="47087" y="102458"/>
                      <a:pt x="50369" y="109978"/>
                    </a:cubicBezTo>
                    <a:cubicBezTo>
                      <a:pt x="53651" y="117498"/>
                      <a:pt x="62409" y="120934"/>
                      <a:pt x="69929" y="117652"/>
                    </a:cubicBezTo>
                    <a:cubicBezTo>
                      <a:pt x="77449" y="114370"/>
                      <a:pt x="80885" y="105613"/>
                      <a:pt x="77602" y="98093"/>
                    </a:cubicBezTo>
                    <a:cubicBezTo>
                      <a:pt x="76104" y="94658"/>
                      <a:pt x="73363" y="91918"/>
                      <a:pt x="69929" y="90419"/>
                    </a:cubicBezTo>
                    <a:lnTo>
                      <a:pt x="69929" y="50585"/>
                    </a:lnTo>
                    <a:lnTo>
                      <a:pt x="46158" y="50585"/>
                    </a:lnTo>
                    <a:lnTo>
                      <a:pt x="46158" y="28477"/>
                    </a:lnTo>
                    <a:cubicBezTo>
                      <a:pt x="53677" y="25195"/>
                      <a:pt x="57114" y="16439"/>
                      <a:pt x="53831" y="8918"/>
                    </a:cubicBezTo>
                    <a:cubicBezTo>
                      <a:pt x="50549" y="1398"/>
                      <a:pt x="41792" y="-2038"/>
                      <a:pt x="34272" y="1244"/>
                    </a:cubicBezTo>
                    <a:cubicBezTo>
                      <a:pt x="26752" y="4526"/>
                      <a:pt x="23316" y="13284"/>
                      <a:pt x="26598" y="20804"/>
                    </a:cubicBezTo>
                    <a:cubicBezTo>
                      <a:pt x="28097" y="24238"/>
                      <a:pt x="30838" y="26979"/>
                      <a:pt x="34272" y="28477"/>
                    </a:cubicBezTo>
                    <a:lnTo>
                      <a:pt x="34272" y="50579"/>
                    </a:lnTo>
                    <a:lnTo>
                      <a:pt x="3477" y="50537"/>
                    </a:lnTo>
                    <a:cubicBezTo>
                      <a:pt x="2336" y="53716"/>
                      <a:pt x="1486" y="56896"/>
                      <a:pt x="594" y="60242"/>
                    </a:cubicBezTo>
                    <a:cubicBezTo>
                      <a:pt x="404" y="60967"/>
                      <a:pt x="202" y="61698"/>
                      <a:pt x="0" y="62423"/>
                    </a:cubicBezTo>
                    <a:lnTo>
                      <a:pt x="58043" y="62476"/>
                    </a:lnTo>
                    <a:close/>
                  </a:path>
                </a:pathLst>
              </a:custGeom>
              <a:solidFill>
                <a:schemeClr val="tx1"/>
              </a:solidFill>
              <a:ln w="585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5F05A64-AA45-44CA-B6DE-62302D9874D1}"/>
                  </a:ext>
                </a:extLst>
              </p:cNvPr>
              <p:cNvSpPr/>
              <p:nvPr/>
            </p:nvSpPr>
            <p:spPr>
              <a:xfrm>
                <a:off x="5713319" y="5287841"/>
                <a:ext cx="404168" cy="479254"/>
              </a:xfrm>
              <a:custGeom>
                <a:avLst/>
                <a:gdLst>
                  <a:gd name="connsiteX0" fmla="*/ 398167 w 404168"/>
                  <a:gd name="connsiteY0" fmla="*/ 259307 h 479254"/>
                  <a:gd name="connsiteX1" fmla="*/ 357162 w 404168"/>
                  <a:gd name="connsiteY1" fmla="*/ 187994 h 479254"/>
                  <a:gd name="connsiteX2" fmla="*/ 357162 w 404168"/>
                  <a:gd name="connsiteY2" fmla="*/ 185022 h 479254"/>
                  <a:gd name="connsiteX3" fmla="*/ 184912 w 404168"/>
                  <a:gd name="connsiteY3" fmla="*/ 122 h 479254"/>
                  <a:gd name="connsiteX4" fmla="*/ 184822 w 404168"/>
                  <a:gd name="connsiteY4" fmla="*/ 119 h 479254"/>
                  <a:gd name="connsiteX5" fmla="*/ 178219 w 404168"/>
                  <a:gd name="connsiteY5" fmla="*/ 0 h 479254"/>
                  <a:gd name="connsiteX6" fmla="*/ 2 w 404168"/>
                  <a:gd name="connsiteY6" fmla="*/ 171924 h 479254"/>
                  <a:gd name="connsiteX7" fmla="*/ 2 w 404168"/>
                  <a:gd name="connsiteY7" fmla="*/ 184999 h 479254"/>
                  <a:gd name="connsiteX8" fmla="*/ 70126 w 404168"/>
                  <a:gd name="connsiteY8" fmla="*/ 328861 h 479254"/>
                  <a:gd name="connsiteX9" fmla="*/ 70126 w 404168"/>
                  <a:gd name="connsiteY9" fmla="*/ 479255 h 479254"/>
                  <a:gd name="connsiteX10" fmla="*/ 257918 w 404168"/>
                  <a:gd name="connsiteY10" fmla="*/ 479255 h 479254"/>
                  <a:gd name="connsiteX11" fmla="*/ 257918 w 404168"/>
                  <a:gd name="connsiteY11" fmla="*/ 407942 h 479254"/>
                  <a:gd name="connsiteX12" fmla="*/ 287037 w 404168"/>
                  <a:gd name="connsiteY12" fmla="*/ 407942 h 479254"/>
                  <a:gd name="connsiteX13" fmla="*/ 357162 w 404168"/>
                  <a:gd name="connsiteY13" fmla="*/ 337817 h 479254"/>
                  <a:gd name="connsiteX14" fmla="*/ 357162 w 404168"/>
                  <a:gd name="connsiteY14" fmla="*/ 300972 h 479254"/>
                  <a:gd name="connsiteX15" fmla="*/ 383310 w 404168"/>
                  <a:gd name="connsiteY15" fmla="*/ 300972 h 479254"/>
                  <a:gd name="connsiteX16" fmla="*/ 398167 w 404168"/>
                  <a:gd name="connsiteY16" fmla="*/ 259307 h 479254"/>
                  <a:gd name="connsiteX17" fmla="*/ 391202 w 404168"/>
                  <a:gd name="connsiteY17" fmla="*/ 282484 h 479254"/>
                  <a:gd name="connsiteX18" fmla="*/ 382502 w 404168"/>
                  <a:gd name="connsiteY18" fmla="*/ 289021 h 479254"/>
                  <a:gd name="connsiteX19" fmla="*/ 345277 w 404168"/>
                  <a:gd name="connsiteY19" fmla="*/ 289021 h 479254"/>
                  <a:gd name="connsiteX20" fmla="*/ 345277 w 404168"/>
                  <a:gd name="connsiteY20" fmla="*/ 337752 h 479254"/>
                  <a:gd name="connsiteX21" fmla="*/ 287037 w 404168"/>
                  <a:gd name="connsiteY21" fmla="*/ 395991 h 479254"/>
                  <a:gd name="connsiteX22" fmla="*/ 246032 w 404168"/>
                  <a:gd name="connsiteY22" fmla="*/ 395991 h 479254"/>
                  <a:gd name="connsiteX23" fmla="*/ 246032 w 404168"/>
                  <a:gd name="connsiteY23" fmla="*/ 467304 h 479254"/>
                  <a:gd name="connsiteX24" fmla="*/ 82012 w 404168"/>
                  <a:gd name="connsiteY24" fmla="*/ 467304 h 479254"/>
                  <a:gd name="connsiteX25" fmla="*/ 82012 w 404168"/>
                  <a:gd name="connsiteY25" fmla="*/ 323025 h 479254"/>
                  <a:gd name="connsiteX26" fmla="*/ 77400 w 404168"/>
                  <a:gd name="connsiteY26" fmla="*/ 319460 h 479254"/>
                  <a:gd name="connsiteX27" fmla="*/ 11887 w 404168"/>
                  <a:gd name="connsiteY27" fmla="*/ 185004 h 479254"/>
                  <a:gd name="connsiteX28" fmla="*/ 11887 w 404168"/>
                  <a:gd name="connsiteY28" fmla="*/ 172144 h 479254"/>
                  <a:gd name="connsiteX29" fmla="*/ 178231 w 404168"/>
                  <a:gd name="connsiteY29" fmla="*/ 11897 h 479254"/>
                  <a:gd name="connsiteX30" fmla="*/ 184406 w 404168"/>
                  <a:gd name="connsiteY30" fmla="*/ 12010 h 479254"/>
                  <a:gd name="connsiteX31" fmla="*/ 345306 w 404168"/>
                  <a:gd name="connsiteY31" fmla="*/ 184577 h 479254"/>
                  <a:gd name="connsiteX32" fmla="*/ 345306 w 404168"/>
                  <a:gd name="connsiteY32" fmla="*/ 191149 h 479254"/>
                  <a:gd name="connsiteX33" fmla="*/ 346887 w 404168"/>
                  <a:gd name="connsiteY33" fmla="*/ 193901 h 479254"/>
                  <a:gd name="connsiteX34" fmla="*/ 387892 w 404168"/>
                  <a:gd name="connsiteY34" fmla="*/ 265214 h 479254"/>
                  <a:gd name="connsiteX35" fmla="*/ 388053 w 404168"/>
                  <a:gd name="connsiteY35" fmla="*/ 265487 h 479254"/>
                  <a:gd name="connsiteX36" fmla="*/ 388225 w 404168"/>
                  <a:gd name="connsiteY36" fmla="*/ 265755 h 479254"/>
                  <a:gd name="connsiteX37" fmla="*/ 391226 w 404168"/>
                  <a:gd name="connsiteY37" fmla="*/ 282478 h 47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04168" h="479254">
                    <a:moveTo>
                      <a:pt x="398167" y="259307"/>
                    </a:moveTo>
                    <a:lnTo>
                      <a:pt x="357162" y="187994"/>
                    </a:lnTo>
                    <a:lnTo>
                      <a:pt x="357162" y="185022"/>
                    </a:lnTo>
                    <a:cubicBezTo>
                      <a:pt x="360655" y="86398"/>
                      <a:pt x="283536" y="3615"/>
                      <a:pt x="184912" y="122"/>
                    </a:cubicBezTo>
                    <a:cubicBezTo>
                      <a:pt x="184882" y="121"/>
                      <a:pt x="184851" y="120"/>
                      <a:pt x="184822" y="119"/>
                    </a:cubicBezTo>
                    <a:cubicBezTo>
                      <a:pt x="182611" y="44"/>
                      <a:pt x="180410" y="4"/>
                      <a:pt x="178219" y="0"/>
                    </a:cubicBezTo>
                    <a:cubicBezTo>
                      <a:pt x="82189" y="-85"/>
                      <a:pt x="3368" y="75953"/>
                      <a:pt x="2" y="171924"/>
                    </a:cubicBezTo>
                    <a:lnTo>
                      <a:pt x="2" y="184999"/>
                    </a:lnTo>
                    <a:cubicBezTo>
                      <a:pt x="-230" y="241240"/>
                      <a:pt x="25681" y="294397"/>
                      <a:pt x="70126" y="328861"/>
                    </a:cubicBezTo>
                    <a:lnTo>
                      <a:pt x="70126" y="479255"/>
                    </a:lnTo>
                    <a:lnTo>
                      <a:pt x="257918" y="479255"/>
                    </a:lnTo>
                    <a:lnTo>
                      <a:pt x="257918" y="407942"/>
                    </a:lnTo>
                    <a:lnTo>
                      <a:pt x="287037" y="407942"/>
                    </a:lnTo>
                    <a:cubicBezTo>
                      <a:pt x="325734" y="407863"/>
                      <a:pt x="357084" y="376513"/>
                      <a:pt x="357162" y="337817"/>
                    </a:cubicBezTo>
                    <a:lnTo>
                      <a:pt x="357162" y="300972"/>
                    </a:lnTo>
                    <a:lnTo>
                      <a:pt x="383310" y="300972"/>
                    </a:lnTo>
                    <a:cubicBezTo>
                      <a:pt x="398761" y="299135"/>
                      <a:pt x="412430" y="281301"/>
                      <a:pt x="398167" y="259307"/>
                    </a:cubicBezTo>
                    <a:close/>
                    <a:moveTo>
                      <a:pt x="391202" y="282484"/>
                    </a:moveTo>
                    <a:cubicBezTo>
                      <a:pt x="389519" y="285932"/>
                      <a:pt x="386283" y="288364"/>
                      <a:pt x="382502" y="289021"/>
                    </a:cubicBezTo>
                    <a:lnTo>
                      <a:pt x="345277" y="289021"/>
                    </a:lnTo>
                    <a:lnTo>
                      <a:pt x="345277" y="337752"/>
                    </a:lnTo>
                    <a:cubicBezTo>
                      <a:pt x="345231" y="369897"/>
                      <a:pt x="319183" y="395945"/>
                      <a:pt x="287037" y="395991"/>
                    </a:cubicBezTo>
                    <a:lnTo>
                      <a:pt x="246032" y="395991"/>
                    </a:lnTo>
                    <a:lnTo>
                      <a:pt x="246032" y="467304"/>
                    </a:lnTo>
                    <a:lnTo>
                      <a:pt x="82012" y="467304"/>
                    </a:lnTo>
                    <a:lnTo>
                      <a:pt x="82012" y="323025"/>
                    </a:lnTo>
                    <a:lnTo>
                      <a:pt x="77400" y="319460"/>
                    </a:lnTo>
                    <a:cubicBezTo>
                      <a:pt x="35792" y="287308"/>
                      <a:pt x="11566" y="237586"/>
                      <a:pt x="11887" y="185004"/>
                    </a:cubicBezTo>
                    <a:lnTo>
                      <a:pt x="11887" y="172144"/>
                    </a:lnTo>
                    <a:cubicBezTo>
                      <a:pt x="14931" y="82558"/>
                      <a:pt x="88594" y="11595"/>
                      <a:pt x="178231" y="11897"/>
                    </a:cubicBezTo>
                    <a:cubicBezTo>
                      <a:pt x="180280" y="11897"/>
                      <a:pt x="182338" y="11935"/>
                      <a:pt x="184406" y="12010"/>
                    </a:cubicBezTo>
                    <a:cubicBezTo>
                      <a:pt x="276443" y="15336"/>
                      <a:pt x="348420" y="92533"/>
                      <a:pt x="345306" y="184577"/>
                    </a:cubicBezTo>
                    <a:lnTo>
                      <a:pt x="345306" y="191149"/>
                    </a:lnTo>
                    <a:lnTo>
                      <a:pt x="346887" y="193901"/>
                    </a:lnTo>
                    <a:lnTo>
                      <a:pt x="387892" y="265214"/>
                    </a:lnTo>
                    <a:lnTo>
                      <a:pt x="388053" y="265487"/>
                    </a:lnTo>
                    <a:lnTo>
                      <a:pt x="388225" y="265755"/>
                    </a:lnTo>
                    <a:cubicBezTo>
                      <a:pt x="392087" y="270418"/>
                      <a:pt x="393225" y="276763"/>
                      <a:pt x="391226" y="282478"/>
                    </a:cubicBezTo>
                    <a:close/>
                  </a:path>
                </a:pathLst>
              </a:custGeom>
              <a:solidFill>
                <a:schemeClr val="tx1"/>
              </a:solidFill>
              <a:ln w="585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D358431-5B12-4CBC-AE19-E6517A797E3C}"/>
                  </a:ext>
                </a:extLst>
              </p:cNvPr>
              <p:cNvSpPr/>
              <p:nvPr/>
            </p:nvSpPr>
            <p:spPr>
              <a:xfrm>
                <a:off x="5942117" y="5325084"/>
                <a:ext cx="50496" cy="76386"/>
              </a:xfrm>
              <a:custGeom>
                <a:avLst/>
                <a:gdLst>
                  <a:gd name="connsiteX0" fmla="*/ 35657 w 50496"/>
                  <a:gd name="connsiteY0" fmla="*/ 46669 h 76386"/>
                  <a:gd name="connsiteX1" fmla="*/ 30587 w 50496"/>
                  <a:gd name="connsiteY1" fmla="*/ 47619 h 76386"/>
                  <a:gd name="connsiteX2" fmla="*/ 11886 w 50496"/>
                  <a:gd name="connsiteY2" fmla="*/ 30789 h 76386"/>
                  <a:gd name="connsiteX3" fmla="*/ 11886 w 50496"/>
                  <a:gd name="connsiteY3" fmla="*/ 4475 h 76386"/>
                  <a:gd name="connsiteX4" fmla="*/ 0 w 50496"/>
                  <a:gd name="connsiteY4" fmla="*/ 0 h 76386"/>
                  <a:gd name="connsiteX5" fmla="*/ 0 w 50496"/>
                  <a:gd name="connsiteY5" fmla="*/ 35847 h 76386"/>
                  <a:gd name="connsiteX6" fmla="*/ 21988 w 50496"/>
                  <a:gd name="connsiteY6" fmla="*/ 55654 h 76386"/>
                  <a:gd name="connsiteX7" fmla="*/ 29764 w 50496"/>
                  <a:gd name="connsiteY7" fmla="*/ 75173 h 76386"/>
                  <a:gd name="connsiteX8" fmla="*/ 49283 w 50496"/>
                  <a:gd name="connsiteY8" fmla="*/ 67397 h 76386"/>
                  <a:gd name="connsiteX9" fmla="*/ 41507 w 50496"/>
                  <a:gd name="connsiteY9" fmla="*/ 47878 h 76386"/>
                  <a:gd name="connsiteX10" fmla="*/ 35657 w 50496"/>
                  <a:gd name="connsiteY10" fmla="*/ 46669 h 7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96" h="76386">
                    <a:moveTo>
                      <a:pt x="35657" y="46669"/>
                    </a:moveTo>
                    <a:cubicBezTo>
                      <a:pt x="33924" y="46683"/>
                      <a:pt x="32207" y="47006"/>
                      <a:pt x="30587" y="47619"/>
                    </a:cubicBezTo>
                    <a:lnTo>
                      <a:pt x="11886" y="30789"/>
                    </a:lnTo>
                    <a:lnTo>
                      <a:pt x="11886" y="4475"/>
                    </a:lnTo>
                    <a:cubicBezTo>
                      <a:pt x="7963" y="2912"/>
                      <a:pt x="3970" y="1343"/>
                      <a:pt x="0" y="0"/>
                    </a:cubicBezTo>
                    <a:lnTo>
                      <a:pt x="0" y="35847"/>
                    </a:lnTo>
                    <a:lnTo>
                      <a:pt x="21988" y="55654"/>
                    </a:lnTo>
                    <a:cubicBezTo>
                      <a:pt x="18745" y="63191"/>
                      <a:pt x="22227" y="71930"/>
                      <a:pt x="29764" y="75173"/>
                    </a:cubicBezTo>
                    <a:cubicBezTo>
                      <a:pt x="37302" y="78415"/>
                      <a:pt x="46040" y="74934"/>
                      <a:pt x="49283" y="67397"/>
                    </a:cubicBezTo>
                    <a:cubicBezTo>
                      <a:pt x="52526" y="59860"/>
                      <a:pt x="49045" y="51121"/>
                      <a:pt x="41507" y="47878"/>
                    </a:cubicBezTo>
                    <a:cubicBezTo>
                      <a:pt x="39659" y="47083"/>
                      <a:pt x="37669" y="46672"/>
                      <a:pt x="35657" y="46669"/>
                    </a:cubicBezTo>
                    <a:close/>
                  </a:path>
                </a:pathLst>
              </a:custGeom>
              <a:solidFill>
                <a:schemeClr val="tx1"/>
              </a:solidFill>
              <a:ln w="585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C50499E-E0D8-45F7-A20C-154C3712A6BB}"/>
                  </a:ext>
                </a:extLst>
              </p:cNvPr>
              <p:cNvSpPr/>
              <p:nvPr/>
            </p:nvSpPr>
            <p:spPr>
              <a:xfrm>
                <a:off x="5753227" y="5324182"/>
                <a:ext cx="174028" cy="261528"/>
              </a:xfrm>
              <a:custGeom>
                <a:avLst/>
                <a:gdLst>
                  <a:gd name="connsiteX0" fmla="*/ 159176 w 174028"/>
                  <a:gd name="connsiteY0" fmla="*/ 166427 h 261528"/>
                  <a:gd name="connsiteX1" fmla="*/ 153530 w 174028"/>
                  <a:gd name="connsiteY1" fmla="*/ 167556 h 261528"/>
                  <a:gd name="connsiteX2" fmla="*/ 111634 w 174028"/>
                  <a:gd name="connsiteY2" fmla="*/ 125517 h 261528"/>
                  <a:gd name="connsiteX3" fmla="*/ 111634 w 174028"/>
                  <a:gd name="connsiteY3" fmla="*/ 56521 h 261528"/>
                  <a:gd name="connsiteX4" fmla="*/ 147290 w 174028"/>
                  <a:gd name="connsiteY4" fmla="*/ 56521 h 261528"/>
                  <a:gd name="connsiteX5" fmla="*/ 147290 w 174028"/>
                  <a:gd name="connsiteY5" fmla="*/ 84452 h 261528"/>
                  <a:gd name="connsiteX6" fmla="*/ 139616 w 174028"/>
                  <a:gd name="connsiteY6" fmla="*/ 104012 h 261528"/>
                  <a:gd name="connsiteX7" fmla="*/ 159176 w 174028"/>
                  <a:gd name="connsiteY7" fmla="*/ 111686 h 261528"/>
                  <a:gd name="connsiteX8" fmla="*/ 166850 w 174028"/>
                  <a:gd name="connsiteY8" fmla="*/ 92126 h 261528"/>
                  <a:gd name="connsiteX9" fmla="*/ 159176 w 174028"/>
                  <a:gd name="connsiteY9" fmla="*/ 84452 h 261528"/>
                  <a:gd name="connsiteX10" fmla="*/ 159176 w 174028"/>
                  <a:gd name="connsiteY10" fmla="*/ 44630 h 261528"/>
                  <a:gd name="connsiteX11" fmla="*/ 111634 w 174028"/>
                  <a:gd name="connsiteY11" fmla="*/ 44630 h 261528"/>
                  <a:gd name="connsiteX12" fmla="*/ 111634 w 174028"/>
                  <a:gd name="connsiteY12" fmla="*/ 28477 h 261528"/>
                  <a:gd name="connsiteX13" fmla="*/ 119307 w 174028"/>
                  <a:gd name="connsiteY13" fmla="*/ 8918 h 261528"/>
                  <a:gd name="connsiteX14" fmla="*/ 99748 w 174028"/>
                  <a:gd name="connsiteY14" fmla="*/ 1244 h 261528"/>
                  <a:gd name="connsiteX15" fmla="*/ 92074 w 174028"/>
                  <a:gd name="connsiteY15" fmla="*/ 20804 h 261528"/>
                  <a:gd name="connsiteX16" fmla="*/ 99748 w 174028"/>
                  <a:gd name="connsiteY16" fmla="*/ 28477 h 261528"/>
                  <a:gd name="connsiteX17" fmla="*/ 99748 w 174028"/>
                  <a:gd name="connsiteY17" fmla="*/ 130218 h 261528"/>
                  <a:gd name="connsiteX18" fmla="*/ 119359 w 174028"/>
                  <a:gd name="connsiteY18" fmla="*/ 150477 h 261528"/>
                  <a:gd name="connsiteX19" fmla="*/ 87862 w 174028"/>
                  <a:gd name="connsiteY19" fmla="*/ 181973 h 261528"/>
                  <a:gd name="connsiteX20" fmla="*/ 87862 w 174028"/>
                  <a:gd name="connsiteY20" fmla="*/ 211057 h 261528"/>
                  <a:gd name="connsiteX21" fmla="*/ 52022 w 174028"/>
                  <a:gd name="connsiteY21" fmla="*/ 211057 h 261528"/>
                  <a:gd name="connsiteX22" fmla="*/ 29106 w 174028"/>
                  <a:gd name="connsiteY22" fmla="*/ 184142 h 261528"/>
                  <a:gd name="connsiteX23" fmla="*/ 21757 w 174028"/>
                  <a:gd name="connsiteY23" fmla="*/ 163832 h 261528"/>
                  <a:gd name="connsiteX24" fmla="*/ 1447 w 174028"/>
                  <a:gd name="connsiteY24" fmla="*/ 171180 h 261528"/>
                  <a:gd name="connsiteX25" fmla="*/ 8796 w 174028"/>
                  <a:gd name="connsiteY25" fmla="*/ 191491 h 261528"/>
                  <a:gd name="connsiteX26" fmla="*/ 20008 w 174028"/>
                  <a:gd name="connsiteY26" fmla="*/ 192183 h 261528"/>
                  <a:gd name="connsiteX27" fmla="*/ 46453 w 174028"/>
                  <a:gd name="connsiteY27" fmla="*/ 222949 h 261528"/>
                  <a:gd name="connsiteX28" fmla="*/ 87862 w 174028"/>
                  <a:gd name="connsiteY28" fmla="*/ 222949 h 261528"/>
                  <a:gd name="connsiteX29" fmla="*/ 87862 w 174028"/>
                  <a:gd name="connsiteY29" fmla="*/ 233051 h 261528"/>
                  <a:gd name="connsiteX30" fmla="*/ 80189 w 174028"/>
                  <a:gd name="connsiteY30" fmla="*/ 252611 h 261528"/>
                  <a:gd name="connsiteX31" fmla="*/ 99748 w 174028"/>
                  <a:gd name="connsiteY31" fmla="*/ 260285 h 261528"/>
                  <a:gd name="connsiteX32" fmla="*/ 107422 w 174028"/>
                  <a:gd name="connsiteY32" fmla="*/ 240725 h 261528"/>
                  <a:gd name="connsiteX33" fmla="*/ 99748 w 174028"/>
                  <a:gd name="connsiteY33" fmla="*/ 233051 h 261528"/>
                  <a:gd name="connsiteX34" fmla="*/ 99748 w 174028"/>
                  <a:gd name="connsiteY34" fmla="*/ 186662 h 261528"/>
                  <a:gd name="connsiteX35" fmla="*/ 127679 w 174028"/>
                  <a:gd name="connsiteY35" fmla="*/ 158731 h 261528"/>
                  <a:gd name="connsiteX36" fmla="*/ 145204 w 174028"/>
                  <a:gd name="connsiteY36" fmla="*/ 176381 h 261528"/>
                  <a:gd name="connsiteX37" fmla="*/ 154336 w 174028"/>
                  <a:gd name="connsiteY37" fmla="*/ 195248 h 261528"/>
                  <a:gd name="connsiteX38" fmla="*/ 173203 w 174028"/>
                  <a:gd name="connsiteY38" fmla="*/ 186115 h 261528"/>
                  <a:gd name="connsiteX39" fmla="*/ 164071 w 174028"/>
                  <a:gd name="connsiteY39" fmla="*/ 167249 h 261528"/>
                  <a:gd name="connsiteX40" fmla="*/ 159176 w 174028"/>
                  <a:gd name="connsiteY40" fmla="*/ 166427 h 26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4028" h="261528">
                    <a:moveTo>
                      <a:pt x="159176" y="166427"/>
                    </a:moveTo>
                    <a:cubicBezTo>
                      <a:pt x="157238" y="166429"/>
                      <a:pt x="155319" y="166813"/>
                      <a:pt x="153530" y="167556"/>
                    </a:cubicBezTo>
                    <a:lnTo>
                      <a:pt x="111634" y="125517"/>
                    </a:lnTo>
                    <a:lnTo>
                      <a:pt x="111634" y="56521"/>
                    </a:lnTo>
                    <a:lnTo>
                      <a:pt x="147290" y="56521"/>
                    </a:lnTo>
                    <a:lnTo>
                      <a:pt x="147290" y="84452"/>
                    </a:lnTo>
                    <a:cubicBezTo>
                      <a:pt x="139770" y="87735"/>
                      <a:pt x="136334" y="96491"/>
                      <a:pt x="139616" y="104012"/>
                    </a:cubicBezTo>
                    <a:cubicBezTo>
                      <a:pt x="142898" y="111532"/>
                      <a:pt x="151656" y="114968"/>
                      <a:pt x="159176" y="111686"/>
                    </a:cubicBezTo>
                    <a:cubicBezTo>
                      <a:pt x="166696" y="108404"/>
                      <a:pt x="170132" y="99646"/>
                      <a:pt x="166850" y="92126"/>
                    </a:cubicBezTo>
                    <a:cubicBezTo>
                      <a:pt x="165351" y="88692"/>
                      <a:pt x="162610" y="85951"/>
                      <a:pt x="159176" y="84452"/>
                    </a:cubicBezTo>
                    <a:lnTo>
                      <a:pt x="159176" y="44630"/>
                    </a:lnTo>
                    <a:lnTo>
                      <a:pt x="111634" y="44630"/>
                    </a:lnTo>
                    <a:lnTo>
                      <a:pt x="111634" y="28477"/>
                    </a:lnTo>
                    <a:cubicBezTo>
                      <a:pt x="119154" y="25195"/>
                      <a:pt x="122590" y="16439"/>
                      <a:pt x="119307" y="8918"/>
                    </a:cubicBezTo>
                    <a:cubicBezTo>
                      <a:pt x="116025" y="1398"/>
                      <a:pt x="107268" y="-2038"/>
                      <a:pt x="99748" y="1244"/>
                    </a:cubicBezTo>
                    <a:cubicBezTo>
                      <a:pt x="92228" y="4526"/>
                      <a:pt x="88792" y="13284"/>
                      <a:pt x="92074" y="20804"/>
                    </a:cubicBezTo>
                    <a:cubicBezTo>
                      <a:pt x="93573" y="24238"/>
                      <a:pt x="96314" y="26979"/>
                      <a:pt x="99748" y="28477"/>
                    </a:cubicBezTo>
                    <a:lnTo>
                      <a:pt x="99748" y="130218"/>
                    </a:lnTo>
                    <a:lnTo>
                      <a:pt x="119359" y="150477"/>
                    </a:lnTo>
                    <a:lnTo>
                      <a:pt x="87862" y="181973"/>
                    </a:lnTo>
                    <a:lnTo>
                      <a:pt x="87862" y="211057"/>
                    </a:lnTo>
                    <a:lnTo>
                      <a:pt x="52022" y="211057"/>
                    </a:lnTo>
                    <a:lnTo>
                      <a:pt x="29106" y="184142"/>
                    </a:lnTo>
                    <a:cubicBezTo>
                      <a:pt x="32686" y="176505"/>
                      <a:pt x="29396" y="167411"/>
                      <a:pt x="21757" y="163832"/>
                    </a:cubicBezTo>
                    <a:cubicBezTo>
                      <a:pt x="14120" y="160252"/>
                      <a:pt x="5026" y="163542"/>
                      <a:pt x="1447" y="171180"/>
                    </a:cubicBezTo>
                    <a:cubicBezTo>
                      <a:pt x="-2133" y="178818"/>
                      <a:pt x="1158" y="187911"/>
                      <a:pt x="8796" y="191491"/>
                    </a:cubicBezTo>
                    <a:cubicBezTo>
                      <a:pt x="12310" y="193137"/>
                      <a:pt x="16318" y="193385"/>
                      <a:pt x="20008" y="192183"/>
                    </a:cubicBezTo>
                    <a:lnTo>
                      <a:pt x="46453" y="222949"/>
                    </a:lnTo>
                    <a:lnTo>
                      <a:pt x="87862" y="222949"/>
                    </a:lnTo>
                    <a:lnTo>
                      <a:pt x="87862" y="233051"/>
                    </a:lnTo>
                    <a:cubicBezTo>
                      <a:pt x="80342" y="236334"/>
                      <a:pt x="76906" y="245090"/>
                      <a:pt x="80189" y="252611"/>
                    </a:cubicBezTo>
                    <a:cubicBezTo>
                      <a:pt x="83471" y="260131"/>
                      <a:pt x="92228" y="263567"/>
                      <a:pt x="99748" y="260285"/>
                    </a:cubicBezTo>
                    <a:cubicBezTo>
                      <a:pt x="107268" y="257003"/>
                      <a:pt x="110704" y="248245"/>
                      <a:pt x="107422" y="240725"/>
                    </a:cubicBezTo>
                    <a:cubicBezTo>
                      <a:pt x="105923" y="237291"/>
                      <a:pt x="103182" y="234550"/>
                      <a:pt x="99748" y="233051"/>
                    </a:cubicBezTo>
                    <a:lnTo>
                      <a:pt x="99748" y="186662"/>
                    </a:lnTo>
                    <a:lnTo>
                      <a:pt x="127679" y="158731"/>
                    </a:lnTo>
                    <a:lnTo>
                      <a:pt x="145204" y="176381"/>
                    </a:lnTo>
                    <a:cubicBezTo>
                      <a:pt x="142516" y="184113"/>
                      <a:pt x="146605" y="192560"/>
                      <a:pt x="154336" y="195248"/>
                    </a:cubicBezTo>
                    <a:cubicBezTo>
                      <a:pt x="162068" y="197936"/>
                      <a:pt x="170515" y="193847"/>
                      <a:pt x="173203" y="186115"/>
                    </a:cubicBezTo>
                    <a:cubicBezTo>
                      <a:pt x="175891" y="178384"/>
                      <a:pt x="171802" y="169937"/>
                      <a:pt x="164071" y="167249"/>
                    </a:cubicBezTo>
                    <a:cubicBezTo>
                      <a:pt x="162497" y="166702"/>
                      <a:pt x="160842" y="166424"/>
                      <a:pt x="159176" y="166427"/>
                    </a:cubicBezTo>
                    <a:close/>
                  </a:path>
                </a:pathLst>
              </a:custGeom>
              <a:solidFill>
                <a:schemeClr val="tx1"/>
              </a:solidFill>
              <a:ln w="5854" cap="flat">
                <a:noFill/>
                <a:prstDash val="solid"/>
                <a:miter/>
              </a:ln>
            </p:spPr>
            <p:txBody>
              <a:bodyPr rtlCol="0" anchor="ctr"/>
              <a:lstStyle/>
              <a:p>
                <a:endParaRPr lang="en-US"/>
              </a:p>
            </p:txBody>
          </p:sp>
        </p:grpSp>
      </p:grpSp>
      <p:sp>
        <p:nvSpPr>
          <p:cNvPr id="58" name="TextBox 57">
            <a:extLst>
              <a:ext uri="{FF2B5EF4-FFF2-40B4-BE49-F238E27FC236}">
                <a16:creationId xmlns:a16="http://schemas.microsoft.com/office/drawing/2014/main" id="{CF3E1D9E-D270-4EC5-90C0-15B963DE0CEB}"/>
              </a:ext>
            </a:extLst>
          </p:cNvPr>
          <p:cNvSpPr txBox="1"/>
          <p:nvPr/>
        </p:nvSpPr>
        <p:spPr>
          <a:xfrm>
            <a:off x="588264" y="6303737"/>
            <a:ext cx="3524250" cy="415498"/>
          </a:xfrm>
          <a:prstGeom prst="rect">
            <a:avLst/>
          </a:prstGeom>
          <a:noFill/>
        </p:spPr>
        <p:txBody>
          <a:bodyPr wrap="square" lIns="0" tIns="0" rIns="0" bIns="0" rtlCol="0">
            <a:spAutoFit/>
          </a:bodyPr>
          <a:lstStyle/>
          <a:p>
            <a:pPr marL="114300" marR="0" lvl="0" indent="-114300" algn="l" defTabSz="914192" rtl="0" eaLnBrk="1" fontAlgn="auto" latinLnBrk="0" hangingPunct="1">
              <a:lnSpc>
                <a:spcPct val="100000"/>
              </a:lnSpc>
              <a:spcBef>
                <a:spcPts val="0"/>
              </a:spcBef>
              <a:spcAft>
                <a:spcPts val="0"/>
              </a:spcAft>
              <a:buClrTx/>
              <a:buSzTx/>
              <a:buFont typeface="+mj-lt"/>
              <a:buAutoNum type="arabicPeriod"/>
              <a:tabLst/>
              <a:defRPr/>
            </a:pPr>
            <a:r>
              <a:rPr kumimoji="0" lang="en-GB" sz="900" b="0" i="0" u="none" strike="noStrike" kern="1200" cap="none" spc="0" normalizeH="0" baseline="0" noProof="0" dirty="0">
                <a:ln>
                  <a:noFill/>
                </a:ln>
                <a:solidFill>
                  <a:schemeClr val="tx2"/>
                </a:solidFill>
                <a:effectLst/>
                <a:uLnTx/>
                <a:uFillTx/>
                <a:ea typeface="+mn-ea"/>
                <a:cs typeface="+mn-cs"/>
                <a:hlinkClick r:id="rId7">
                  <a:extLst>
                    <a:ext uri="{A12FA001-AC4F-418D-AE19-62706E023703}">
                      <ahyp:hlinkClr xmlns:ahyp="http://schemas.microsoft.com/office/drawing/2018/hyperlinkcolor" val="tx"/>
                    </a:ext>
                  </a:extLst>
                </a:hlinkClick>
              </a:rPr>
              <a:t>Verizon – DBIR</a:t>
            </a:r>
            <a:endParaRPr kumimoji="0" lang="en-GB" sz="900" b="0" i="0" u="none" strike="noStrike" kern="1200" cap="none" spc="0" normalizeH="0" baseline="0" noProof="0" dirty="0">
              <a:ln>
                <a:noFill/>
              </a:ln>
              <a:solidFill>
                <a:schemeClr val="tx2"/>
              </a:solidFill>
              <a:effectLst/>
              <a:uLnTx/>
              <a:uFillTx/>
              <a:ea typeface="+mn-ea"/>
              <a:cs typeface="+mn-cs"/>
            </a:endParaRPr>
          </a:p>
          <a:p>
            <a:pPr marL="114300" marR="0" lvl="0" indent="-114300" algn="l" defTabSz="914192" rtl="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1200" cap="none" spc="0" normalizeH="0" baseline="0" noProof="0" dirty="0">
                <a:ln>
                  <a:noFill/>
                </a:ln>
                <a:solidFill>
                  <a:schemeClr val="tx2"/>
                </a:solidFill>
                <a:effectLst/>
                <a:uLnTx/>
                <a:uFillTx/>
                <a:ea typeface="+mn-ea"/>
                <a:cs typeface="+mn-cs"/>
                <a:hlinkClick r:id="rId8">
                  <a:extLst>
                    <a:ext uri="{A12FA001-AC4F-418D-AE19-62706E023703}">
                      <ahyp:hlinkClr xmlns:ahyp="http://schemas.microsoft.com/office/drawing/2018/hyperlinkcolor" val="tx"/>
                    </a:ext>
                  </a:extLst>
                </a:hlinkClick>
              </a:rPr>
              <a:t>Microsoft Digital Defense Report 2024</a:t>
            </a:r>
            <a:endParaRPr kumimoji="0" lang="en-US" sz="900" b="0" i="0" u="none" strike="noStrike" kern="1200" cap="none" spc="0" normalizeH="0" baseline="0" noProof="0" dirty="0">
              <a:ln>
                <a:noFill/>
              </a:ln>
              <a:solidFill>
                <a:schemeClr val="tx2"/>
              </a:solidFill>
              <a:effectLst/>
              <a:uLnTx/>
              <a:uFillTx/>
              <a:ea typeface="+mn-ea"/>
              <a:cs typeface="+mn-cs"/>
            </a:endParaRPr>
          </a:p>
          <a:p>
            <a:pPr marL="114300" marR="0" lvl="0" indent="-114300" algn="l" defTabSz="914192" rtl="0" eaLnBrk="1" fontAlgn="auto" latinLnBrk="0" hangingPunct="1">
              <a:lnSpc>
                <a:spcPct val="100000"/>
              </a:lnSpc>
              <a:spcBef>
                <a:spcPts val="0"/>
              </a:spcBef>
              <a:spcAft>
                <a:spcPts val="0"/>
              </a:spcAft>
              <a:buClrTx/>
              <a:buSzTx/>
              <a:buFont typeface="+mj-lt"/>
              <a:buAutoNum type="arabicPeriod"/>
              <a:tabLst/>
              <a:defRPr/>
            </a:pPr>
            <a:r>
              <a:rPr kumimoji="0" lang="en-GB" sz="900" b="0" i="0" u="none" strike="noStrike" kern="1200" cap="none" spc="0" normalizeH="0" baseline="0" noProof="0" dirty="0">
                <a:ln>
                  <a:noFill/>
                </a:ln>
                <a:solidFill>
                  <a:schemeClr val="tx2"/>
                </a:solidFill>
                <a:effectLst/>
                <a:uLnTx/>
                <a:uFillTx/>
                <a:ea typeface="+mn-lt"/>
                <a:cs typeface="Segoe UI"/>
                <a:hlinkClick r:id="rId9">
                  <a:extLst>
                    <a:ext uri="{A12FA001-AC4F-418D-AE19-62706E023703}">
                      <ahyp:hlinkClr xmlns:ahyp="http://schemas.microsoft.com/office/drawing/2018/hyperlinkcolor" val="tx"/>
                    </a:ext>
                  </a:extLst>
                </a:hlinkClick>
              </a:rPr>
              <a:t>ACSC – Annual Cyber Threat Report 2022</a:t>
            </a:r>
            <a:endParaRPr kumimoji="0" lang="en-US" sz="900" b="0" i="0" u="none" strike="noStrike" kern="1200" cap="none" spc="0" normalizeH="0" baseline="0" noProof="0" dirty="0">
              <a:ln>
                <a:noFill/>
              </a:ln>
              <a:solidFill>
                <a:schemeClr val="tx2"/>
              </a:solidFill>
              <a:effectLst/>
              <a:uLnTx/>
              <a:uFillTx/>
              <a:ea typeface="+mn-lt"/>
              <a:cs typeface="Segoe UI"/>
            </a:endParaRPr>
          </a:p>
        </p:txBody>
      </p:sp>
    </p:spTree>
    <p:extLst>
      <p:ext uri="{BB962C8B-B14F-4D97-AF65-F5344CB8AC3E}">
        <p14:creationId xmlns:p14="http://schemas.microsoft.com/office/powerpoint/2010/main" val="124446663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D9E7CBD-71C4-49E0-8282-07F6A6E1918D}"/>
              </a:ext>
            </a:extLst>
          </p:cNvPr>
          <p:cNvGrpSpPr/>
          <p:nvPr/>
        </p:nvGrpSpPr>
        <p:grpSpPr>
          <a:xfrm>
            <a:off x="7055913" y="2458643"/>
            <a:ext cx="900000" cy="900000"/>
            <a:chOff x="7055913" y="2458643"/>
            <a:chExt cx="900000" cy="900000"/>
          </a:xfrm>
        </p:grpSpPr>
        <p:pic>
          <p:nvPicPr>
            <p:cNvPr id="31" name="Picture 30">
              <a:extLst>
                <a:ext uri="{FF2B5EF4-FFF2-40B4-BE49-F238E27FC236}">
                  <a16:creationId xmlns:a16="http://schemas.microsoft.com/office/drawing/2014/main" id="{1AC9CAE7-A850-4DF6-BC9B-401906901AC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055913" y="2458643"/>
              <a:ext cx="900000" cy="900000"/>
            </a:xfrm>
            <a:prstGeom prst="rect">
              <a:avLst/>
            </a:prstGeom>
          </p:spPr>
        </p:pic>
        <p:pic>
          <p:nvPicPr>
            <p:cNvPr id="299" name="Graphic 298">
              <a:extLst>
                <a:ext uri="{FF2B5EF4-FFF2-40B4-BE49-F238E27FC236}">
                  <a16:creationId xmlns:a16="http://schemas.microsoft.com/office/drawing/2014/main" id="{E37F38F1-70E0-43B1-A569-ED60065F37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7131" y="2692643"/>
              <a:ext cx="37565" cy="432000"/>
            </a:xfrm>
            <a:prstGeom prst="rect">
              <a:avLst/>
            </a:prstGeom>
          </p:spPr>
        </p:pic>
      </p:grpSp>
      <p:sp>
        <p:nvSpPr>
          <p:cNvPr id="3" name="Title 2">
            <a:extLst>
              <a:ext uri="{FF2B5EF4-FFF2-40B4-BE49-F238E27FC236}">
                <a16:creationId xmlns:a16="http://schemas.microsoft.com/office/drawing/2014/main" id="{4909100E-235B-4682-9E28-C1FEE5928BF5}"/>
              </a:ext>
            </a:extLst>
          </p:cNvPr>
          <p:cNvSpPr>
            <a:spLocks noGrp="1"/>
          </p:cNvSpPr>
          <p:nvPr>
            <p:ph type="title"/>
          </p:nvPr>
        </p:nvSpPr>
        <p:spPr/>
        <p:txBody>
          <a:bodyPr/>
          <a:lstStyle/>
          <a:p>
            <a:r>
              <a:rPr lang="en-US" dirty="0"/>
              <a:t>Current state of business</a:t>
            </a:r>
          </a:p>
        </p:txBody>
      </p:sp>
      <p:grpSp>
        <p:nvGrpSpPr>
          <p:cNvPr id="395" name="Group 394">
            <a:extLst>
              <a:ext uri="{FF2B5EF4-FFF2-40B4-BE49-F238E27FC236}">
                <a16:creationId xmlns:a16="http://schemas.microsoft.com/office/drawing/2014/main" id="{BB31D79A-F7B7-464A-83D6-A3034BCDAD9F}"/>
              </a:ext>
            </a:extLst>
          </p:cNvPr>
          <p:cNvGrpSpPr/>
          <p:nvPr/>
        </p:nvGrpSpPr>
        <p:grpSpPr>
          <a:xfrm>
            <a:off x="1392142" y="2458643"/>
            <a:ext cx="900000" cy="900000"/>
            <a:chOff x="1392142" y="2134986"/>
            <a:chExt cx="900000" cy="900000"/>
          </a:xfrm>
        </p:grpSpPr>
        <p:pic>
          <p:nvPicPr>
            <p:cNvPr id="393" name="Picture 392">
              <a:extLst>
                <a:ext uri="{FF2B5EF4-FFF2-40B4-BE49-F238E27FC236}">
                  <a16:creationId xmlns:a16="http://schemas.microsoft.com/office/drawing/2014/main" id="{40E90F31-368F-4F4C-94EA-41D7D2F519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2142" y="2134986"/>
              <a:ext cx="900000" cy="900000"/>
            </a:xfrm>
            <a:prstGeom prst="rect">
              <a:avLst/>
            </a:prstGeom>
          </p:spPr>
        </p:pic>
        <p:grpSp>
          <p:nvGrpSpPr>
            <p:cNvPr id="370" name="Group 369">
              <a:extLst>
                <a:ext uri="{FF2B5EF4-FFF2-40B4-BE49-F238E27FC236}">
                  <a16:creationId xmlns:a16="http://schemas.microsoft.com/office/drawing/2014/main" id="{EA47C1B0-322F-4012-A4B6-4F1DC6BF370C}"/>
                </a:ext>
              </a:extLst>
            </p:cNvPr>
            <p:cNvGrpSpPr>
              <a:grpSpLocks noChangeAspect="1"/>
            </p:cNvGrpSpPr>
            <p:nvPr/>
          </p:nvGrpSpPr>
          <p:grpSpPr>
            <a:xfrm>
              <a:off x="1714385" y="2368986"/>
              <a:ext cx="255514" cy="432000"/>
              <a:chOff x="1910713" y="-2337373"/>
              <a:chExt cx="184048" cy="311172"/>
            </a:xfrm>
          </p:grpSpPr>
          <p:sp>
            <p:nvSpPr>
              <p:cNvPr id="13" name="location_5">
                <a:extLst>
                  <a:ext uri="{FF2B5EF4-FFF2-40B4-BE49-F238E27FC236}">
                    <a16:creationId xmlns:a16="http://schemas.microsoft.com/office/drawing/2014/main" id="{67FD8F72-EC52-4C03-AFFE-70119C11F525}"/>
                  </a:ext>
                  <a:ext uri="{C183D7F6-B498-43B3-948B-1728B52AA6E4}">
                    <adec:decorative xmlns:adec="http://schemas.microsoft.com/office/drawing/2017/decorative" val="1"/>
                  </a:ext>
                </a:extLst>
              </p:cNvPr>
              <p:cNvSpPr>
                <a:spLocks noChangeAspect="1" noEditPoints="1"/>
              </p:cNvSpPr>
              <p:nvPr/>
            </p:nvSpPr>
            <p:spPr bwMode="auto">
              <a:xfrm>
                <a:off x="1910713" y="-2248523"/>
                <a:ext cx="79048" cy="222322"/>
              </a:xfrm>
              <a:custGeom>
                <a:avLst/>
                <a:gdLst>
                  <a:gd name="T0" fmla="*/ 0 w 116"/>
                  <a:gd name="T1" fmla="*/ 58 h 330"/>
                  <a:gd name="T2" fmla="*/ 58 w 116"/>
                  <a:gd name="T3" fmla="*/ 0 h 330"/>
                  <a:gd name="T4" fmla="*/ 116 w 116"/>
                  <a:gd name="T5" fmla="*/ 58 h 330"/>
                  <a:gd name="T6" fmla="*/ 58 w 116"/>
                  <a:gd name="T7" fmla="*/ 116 h 330"/>
                  <a:gd name="T8" fmla="*/ 0 w 116"/>
                  <a:gd name="T9" fmla="*/ 58 h 330"/>
                  <a:gd name="T10" fmla="*/ 58 w 116"/>
                  <a:gd name="T11" fmla="*/ 116 h 330"/>
                  <a:gd name="T12" fmla="*/ 58 w 116"/>
                  <a:gd name="T13" fmla="*/ 330 h 330"/>
                </a:gdLst>
                <a:ahLst/>
                <a:cxnLst>
                  <a:cxn ang="0">
                    <a:pos x="T0" y="T1"/>
                  </a:cxn>
                  <a:cxn ang="0">
                    <a:pos x="T2" y="T3"/>
                  </a:cxn>
                  <a:cxn ang="0">
                    <a:pos x="T4" y="T5"/>
                  </a:cxn>
                  <a:cxn ang="0">
                    <a:pos x="T6" y="T7"/>
                  </a:cxn>
                  <a:cxn ang="0">
                    <a:pos x="T8" y="T9"/>
                  </a:cxn>
                  <a:cxn ang="0">
                    <a:pos x="T10" y="T11"/>
                  </a:cxn>
                  <a:cxn ang="0">
                    <a:pos x="T12" y="T13"/>
                  </a:cxn>
                </a:cxnLst>
                <a:rect l="0" t="0" r="r" b="b"/>
                <a:pathLst>
                  <a:path w="116" h="330">
                    <a:moveTo>
                      <a:pt x="0" y="58"/>
                    </a:moveTo>
                    <a:cubicBezTo>
                      <a:pt x="0" y="26"/>
                      <a:pt x="26" y="0"/>
                      <a:pt x="58" y="0"/>
                    </a:cubicBezTo>
                    <a:cubicBezTo>
                      <a:pt x="90" y="0"/>
                      <a:pt x="116" y="26"/>
                      <a:pt x="116" y="58"/>
                    </a:cubicBezTo>
                    <a:cubicBezTo>
                      <a:pt x="116" y="90"/>
                      <a:pt x="90" y="116"/>
                      <a:pt x="58" y="116"/>
                    </a:cubicBezTo>
                    <a:cubicBezTo>
                      <a:pt x="26" y="116"/>
                      <a:pt x="0" y="90"/>
                      <a:pt x="0" y="58"/>
                    </a:cubicBezTo>
                    <a:close/>
                    <a:moveTo>
                      <a:pt x="58" y="116"/>
                    </a:moveTo>
                    <a:cubicBezTo>
                      <a:pt x="58" y="330"/>
                      <a:pt x="58" y="330"/>
                      <a:pt x="58" y="330"/>
                    </a:cubicBezTo>
                  </a:path>
                </a:pathLst>
              </a:custGeom>
              <a:noFill/>
              <a:ln w="158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gradFill>
                    <a:gsLst>
                      <a:gs pos="0">
                        <a:srgbClr val="505050"/>
                      </a:gs>
                      <a:gs pos="100000">
                        <a:srgbClr val="505050"/>
                      </a:gs>
                    </a:gsLst>
                    <a:lin ang="5400000" scaled="1"/>
                  </a:gradFill>
                  <a:effectLst/>
                  <a:uLnTx/>
                  <a:uFillTx/>
                  <a:latin typeface="Segoe UI" panose="020B0502040204020203" pitchFamily="34" charset="0"/>
                  <a:cs typeface="Segoe UI" panose="020B0502040204020203" pitchFamily="34" charset="0"/>
                </a:endParaRPr>
              </a:p>
            </p:txBody>
          </p:sp>
          <p:sp>
            <p:nvSpPr>
              <p:cNvPr id="14" name="location_5">
                <a:extLst>
                  <a:ext uri="{FF2B5EF4-FFF2-40B4-BE49-F238E27FC236}">
                    <a16:creationId xmlns:a16="http://schemas.microsoft.com/office/drawing/2014/main" id="{D1DDFD05-2CBA-476C-9B2E-F8A19697D499}"/>
                  </a:ext>
                  <a:ext uri="{C183D7F6-B498-43B3-948B-1728B52AA6E4}">
                    <adec:decorative xmlns:adec="http://schemas.microsoft.com/office/drawing/2017/decorative" val="1"/>
                  </a:ext>
                </a:extLst>
              </p:cNvPr>
              <p:cNvSpPr>
                <a:spLocks noChangeAspect="1" noEditPoints="1"/>
              </p:cNvSpPr>
              <p:nvPr/>
            </p:nvSpPr>
            <p:spPr bwMode="auto">
              <a:xfrm>
                <a:off x="2015713" y="-2337373"/>
                <a:ext cx="79048" cy="222322"/>
              </a:xfrm>
              <a:custGeom>
                <a:avLst/>
                <a:gdLst>
                  <a:gd name="T0" fmla="*/ 0 w 116"/>
                  <a:gd name="T1" fmla="*/ 58 h 330"/>
                  <a:gd name="T2" fmla="*/ 58 w 116"/>
                  <a:gd name="T3" fmla="*/ 0 h 330"/>
                  <a:gd name="T4" fmla="*/ 116 w 116"/>
                  <a:gd name="T5" fmla="*/ 58 h 330"/>
                  <a:gd name="T6" fmla="*/ 58 w 116"/>
                  <a:gd name="T7" fmla="*/ 116 h 330"/>
                  <a:gd name="T8" fmla="*/ 0 w 116"/>
                  <a:gd name="T9" fmla="*/ 58 h 330"/>
                  <a:gd name="T10" fmla="*/ 58 w 116"/>
                  <a:gd name="T11" fmla="*/ 116 h 330"/>
                  <a:gd name="T12" fmla="*/ 58 w 116"/>
                  <a:gd name="T13" fmla="*/ 330 h 330"/>
                </a:gdLst>
                <a:ahLst/>
                <a:cxnLst>
                  <a:cxn ang="0">
                    <a:pos x="T0" y="T1"/>
                  </a:cxn>
                  <a:cxn ang="0">
                    <a:pos x="T2" y="T3"/>
                  </a:cxn>
                  <a:cxn ang="0">
                    <a:pos x="T4" y="T5"/>
                  </a:cxn>
                  <a:cxn ang="0">
                    <a:pos x="T6" y="T7"/>
                  </a:cxn>
                  <a:cxn ang="0">
                    <a:pos x="T8" y="T9"/>
                  </a:cxn>
                  <a:cxn ang="0">
                    <a:pos x="T10" y="T11"/>
                  </a:cxn>
                  <a:cxn ang="0">
                    <a:pos x="T12" y="T13"/>
                  </a:cxn>
                </a:cxnLst>
                <a:rect l="0" t="0" r="r" b="b"/>
                <a:pathLst>
                  <a:path w="116" h="330">
                    <a:moveTo>
                      <a:pt x="0" y="58"/>
                    </a:moveTo>
                    <a:cubicBezTo>
                      <a:pt x="0" y="26"/>
                      <a:pt x="26" y="0"/>
                      <a:pt x="58" y="0"/>
                    </a:cubicBezTo>
                    <a:cubicBezTo>
                      <a:pt x="90" y="0"/>
                      <a:pt x="116" y="26"/>
                      <a:pt x="116" y="58"/>
                    </a:cubicBezTo>
                    <a:cubicBezTo>
                      <a:pt x="116" y="90"/>
                      <a:pt x="90" y="116"/>
                      <a:pt x="58" y="116"/>
                    </a:cubicBezTo>
                    <a:cubicBezTo>
                      <a:pt x="26" y="116"/>
                      <a:pt x="0" y="90"/>
                      <a:pt x="0" y="58"/>
                    </a:cubicBezTo>
                    <a:close/>
                    <a:moveTo>
                      <a:pt x="58" y="116"/>
                    </a:moveTo>
                    <a:cubicBezTo>
                      <a:pt x="58" y="330"/>
                      <a:pt x="58" y="330"/>
                      <a:pt x="58" y="330"/>
                    </a:cubicBezTo>
                  </a:path>
                </a:pathLst>
              </a:custGeom>
              <a:noFill/>
              <a:ln w="158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gradFill>
                    <a:gsLst>
                      <a:gs pos="0">
                        <a:srgbClr val="505050"/>
                      </a:gs>
                      <a:gs pos="100000">
                        <a:srgbClr val="505050"/>
                      </a:gs>
                    </a:gsLst>
                    <a:lin ang="5400000" scaled="1"/>
                  </a:gradFill>
                  <a:effectLst/>
                  <a:uLnTx/>
                  <a:uFillTx/>
                  <a:latin typeface="Segoe UI" panose="020B0502040204020203" pitchFamily="34" charset="0"/>
                  <a:cs typeface="Segoe UI" panose="020B0502040204020203" pitchFamily="34" charset="0"/>
                </a:endParaRPr>
              </a:p>
            </p:txBody>
          </p:sp>
        </p:grpSp>
      </p:grpSp>
      <p:sp>
        <p:nvSpPr>
          <p:cNvPr id="286" name="TextBox 285">
            <a:extLst>
              <a:ext uri="{FF2B5EF4-FFF2-40B4-BE49-F238E27FC236}">
                <a16:creationId xmlns:a16="http://schemas.microsoft.com/office/drawing/2014/main" id="{6A9FAAEF-0327-46BD-92B9-A5417863AF2D}"/>
              </a:ext>
            </a:extLst>
          </p:cNvPr>
          <p:cNvSpPr txBox="1"/>
          <p:nvPr/>
        </p:nvSpPr>
        <p:spPr>
          <a:xfrm>
            <a:off x="1036759" y="1505269"/>
            <a:ext cx="1623008" cy="492443"/>
          </a:xfrm>
          <a:prstGeom prst="rect">
            <a:avLst/>
          </a:prstGeom>
          <a:noFill/>
        </p:spPr>
        <p:txBody>
          <a:bodyPr wrap="none" lIns="0" tIns="0" rIns="0" bIns="0" rtlCol="0" anchor="t">
            <a:spAutoFit/>
          </a:bodyPr>
          <a:lstStyle/>
          <a:p>
            <a:pPr algn="ctr" defTabSz="403433"/>
            <a:r>
              <a:rPr lang="en-US" sz="1600" dirty="0">
                <a:latin typeface="+mj-lt"/>
                <a:cs typeface="Segoe UI Semibold" panose="020B0702040204020203" pitchFamily="34" charset="0"/>
              </a:rPr>
              <a:t>Hybrid </a:t>
            </a:r>
            <a:br>
              <a:rPr lang="en-US" sz="1600" dirty="0">
                <a:latin typeface="+mj-lt"/>
                <a:cs typeface="Segoe UI Semibold" panose="020B0702040204020203" pitchFamily="34" charset="0"/>
              </a:rPr>
            </a:br>
            <a:r>
              <a:rPr lang="en-US" sz="1600" dirty="0">
                <a:latin typeface="+mj-lt"/>
                <a:cs typeface="Segoe UI Semibold" panose="020B0702040204020203" pitchFamily="34" charset="0"/>
              </a:rPr>
              <a:t>Work Complexity</a:t>
            </a:r>
          </a:p>
        </p:txBody>
      </p:sp>
      <p:cxnSp>
        <p:nvCxnSpPr>
          <p:cNvPr id="287" name="Straight Connector 286">
            <a:extLst>
              <a:ext uri="{FF2B5EF4-FFF2-40B4-BE49-F238E27FC236}">
                <a16:creationId xmlns:a16="http://schemas.microsoft.com/office/drawing/2014/main" id="{A8AA918D-4FAE-4A32-9BCE-1DA3CED59276}"/>
              </a:ext>
              <a:ext uri="{C183D7F6-B498-43B3-948B-1728B52AA6E4}">
                <adec:decorative xmlns:adec="http://schemas.microsoft.com/office/drawing/2017/decorative" val="1"/>
              </a:ext>
            </a:extLst>
          </p:cNvPr>
          <p:cNvCxnSpPr>
            <a:cxnSpLocks/>
          </p:cNvCxnSpPr>
          <p:nvPr/>
        </p:nvCxnSpPr>
        <p:spPr>
          <a:xfrm>
            <a:off x="588263" y="2132960"/>
            <a:ext cx="2520000" cy="0"/>
          </a:xfrm>
          <a:prstGeom prst="line">
            <a:avLst/>
          </a:prstGeom>
          <a:noFill/>
          <a:ln w="15875" cap="flat" cmpd="sng" algn="ctr">
            <a:solidFill>
              <a:srgbClr val="8DC8E8"/>
            </a:solidFill>
            <a:prstDash val="solid"/>
            <a:headEnd type="none" w="lg" len="med"/>
            <a:tailEnd type="none" w="lg" len="med"/>
          </a:ln>
          <a:effectLst/>
        </p:spPr>
      </p:cxnSp>
      <p:sp>
        <p:nvSpPr>
          <p:cNvPr id="295" name="TextBox 294">
            <a:extLst>
              <a:ext uri="{FF2B5EF4-FFF2-40B4-BE49-F238E27FC236}">
                <a16:creationId xmlns:a16="http://schemas.microsoft.com/office/drawing/2014/main" id="{CA2393DE-43D1-4F61-BAA0-D303C31657B6}"/>
              </a:ext>
            </a:extLst>
          </p:cNvPr>
          <p:cNvSpPr txBox="1"/>
          <p:nvPr/>
        </p:nvSpPr>
        <p:spPr>
          <a:xfrm>
            <a:off x="588263" y="3637605"/>
            <a:ext cx="2520000" cy="1508105"/>
          </a:xfrm>
          <a:prstGeom prst="rect">
            <a:avLst/>
          </a:prstGeom>
          <a:noFill/>
        </p:spPr>
        <p:txBody>
          <a:bodyPr wrap="square" lIns="0" tIns="0" rIns="0" bIns="0">
            <a:spAutoFit/>
          </a:bodyPr>
          <a:lstStyle/>
          <a:p>
            <a:pPr algn="ctr" defTabSz="432238">
              <a:spcBef>
                <a:spcPts val="283"/>
              </a:spcBef>
              <a:spcAft>
                <a:spcPts val="800"/>
              </a:spcAft>
              <a:defRPr/>
            </a:pPr>
            <a:r>
              <a:rPr lang="en-US" sz="1400" dirty="0"/>
              <a:t>While foundational protections are in place, hybrid work environments introduce advanced threats that require deeper visibility and adaptive controls to secure users, devices and access points.</a:t>
            </a:r>
          </a:p>
        </p:txBody>
      </p:sp>
      <p:grpSp>
        <p:nvGrpSpPr>
          <p:cNvPr id="389" name="Group 388">
            <a:extLst>
              <a:ext uri="{FF2B5EF4-FFF2-40B4-BE49-F238E27FC236}">
                <a16:creationId xmlns:a16="http://schemas.microsoft.com/office/drawing/2014/main" id="{FD4C6520-B943-4A83-9AD5-F619701151FA}"/>
              </a:ext>
            </a:extLst>
          </p:cNvPr>
          <p:cNvGrpSpPr/>
          <p:nvPr/>
        </p:nvGrpSpPr>
        <p:grpSpPr>
          <a:xfrm>
            <a:off x="4211967" y="2458643"/>
            <a:ext cx="900000" cy="900000"/>
            <a:chOff x="4223967" y="2134986"/>
            <a:chExt cx="900000" cy="900000"/>
          </a:xfrm>
        </p:grpSpPr>
        <p:pic>
          <p:nvPicPr>
            <p:cNvPr id="364" name="Picture 363">
              <a:extLst>
                <a:ext uri="{FF2B5EF4-FFF2-40B4-BE49-F238E27FC236}">
                  <a16:creationId xmlns:a16="http://schemas.microsoft.com/office/drawing/2014/main" id="{9699EBBE-9D8E-486B-B7FF-A77C39FC60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23967" y="2134986"/>
              <a:ext cx="900000" cy="900000"/>
            </a:xfrm>
            <a:prstGeom prst="rect">
              <a:avLst/>
            </a:prstGeom>
          </p:spPr>
        </p:pic>
        <p:sp>
          <p:nvSpPr>
            <p:cNvPr id="8" name="CellPhone_E8EA">
              <a:extLst>
                <a:ext uri="{FF2B5EF4-FFF2-40B4-BE49-F238E27FC236}">
                  <a16:creationId xmlns:a16="http://schemas.microsoft.com/office/drawing/2014/main" id="{8F15861F-EF79-4D13-80BF-8BC8C01DC65C}"/>
                </a:ext>
                <a:ext uri="{C183D7F6-B498-43B3-948B-1728B52AA6E4}">
                  <adec:decorative xmlns:adec="http://schemas.microsoft.com/office/drawing/2017/decorative" val="1"/>
                </a:ext>
              </a:extLst>
            </p:cNvPr>
            <p:cNvSpPr>
              <a:spLocks noChangeAspect="1" noEditPoints="1"/>
            </p:cNvSpPr>
            <p:nvPr/>
          </p:nvSpPr>
          <p:spPr bwMode="auto">
            <a:xfrm>
              <a:off x="4544345" y="2368986"/>
              <a:ext cx="259244" cy="432000"/>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58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gradFill>
                  <a:gsLst>
                    <a:gs pos="0">
                      <a:srgbClr val="505050"/>
                    </a:gs>
                    <a:gs pos="100000">
                      <a:srgbClr val="505050"/>
                    </a:gs>
                  </a:gsLst>
                </a:gradFill>
                <a:effectLst/>
                <a:uLnTx/>
                <a:uFillTx/>
                <a:latin typeface="Segoe UI" panose="020B0502040204020203" pitchFamily="34" charset="0"/>
                <a:cs typeface="Segoe UI" panose="020B0502040204020203" pitchFamily="34" charset="0"/>
              </a:endParaRPr>
            </a:p>
          </p:txBody>
        </p:sp>
      </p:grpSp>
      <p:sp>
        <p:nvSpPr>
          <p:cNvPr id="317" name="TextBox 316">
            <a:extLst>
              <a:ext uri="{FF2B5EF4-FFF2-40B4-BE49-F238E27FC236}">
                <a16:creationId xmlns:a16="http://schemas.microsoft.com/office/drawing/2014/main" id="{1BAC9833-142F-4D34-AB9B-E3A5538F7AB5}"/>
              </a:ext>
            </a:extLst>
          </p:cNvPr>
          <p:cNvSpPr txBox="1"/>
          <p:nvPr/>
        </p:nvSpPr>
        <p:spPr>
          <a:xfrm>
            <a:off x="3612567" y="1505269"/>
            <a:ext cx="2098800" cy="492443"/>
          </a:xfrm>
          <a:prstGeom prst="rect">
            <a:avLst/>
          </a:prstGeom>
          <a:noFill/>
        </p:spPr>
        <p:txBody>
          <a:bodyPr wrap="square" lIns="0" tIns="0" rIns="0" bIns="0" rtlCol="0" anchor="t">
            <a:spAutoFit/>
          </a:bodyPr>
          <a:lstStyle/>
          <a:p>
            <a:pPr algn="ctr" defTabSz="403433"/>
            <a:r>
              <a:rPr lang="en-US" sz="1600" dirty="0">
                <a:latin typeface="+mj-lt"/>
                <a:cs typeface="Segoe UI Semibold" panose="020B0702040204020203" pitchFamily="34" charset="0"/>
              </a:rPr>
              <a:t>Sophisticated </a:t>
            </a:r>
            <a:br>
              <a:rPr lang="en-US" sz="1600" dirty="0">
                <a:latin typeface="+mj-lt"/>
                <a:cs typeface="Segoe UI Semibold" panose="020B0702040204020203" pitchFamily="34" charset="0"/>
              </a:rPr>
            </a:br>
            <a:r>
              <a:rPr lang="en-US" sz="1600" dirty="0">
                <a:latin typeface="+mj-lt"/>
                <a:cs typeface="Segoe UI Semibold" panose="020B0702040204020203" pitchFamily="34" charset="0"/>
              </a:rPr>
              <a:t>Cyber Threats</a:t>
            </a:r>
          </a:p>
        </p:txBody>
      </p:sp>
      <p:cxnSp>
        <p:nvCxnSpPr>
          <p:cNvPr id="318" name="Straight Connector 317">
            <a:extLst>
              <a:ext uri="{FF2B5EF4-FFF2-40B4-BE49-F238E27FC236}">
                <a16:creationId xmlns:a16="http://schemas.microsoft.com/office/drawing/2014/main" id="{2796EF02-DDEC-48B6-88AC-5508D01EA08B}"/>
              </a:ext>
              <a:ext uri="{C183D7F6-B498-43B3-948B-1728B52AA6E4}">
                <adec:decorative xmlns:adec="http://schemas.microsoft.com/office/drawing/2017/decorative" val="1"/>
              </a:ext>
            </a:extLst>
          </p:cNvPr>
          <p:cNvCxnSpPr>
            <a:cxnSpLocks/>
          </p:cNvCxnSpPr>
          <p:nvPr/>
        </p:nvCxnSpPr>
        <p:spPr>
          <a:xfrm>
            <a:off x="3408088" y="2132960"/>
            <a:ext cx="2520000" cy="0"/>
          </a:xfrm>
          <a:prstGeom prst="line">
            <a:avLst/>
          </a:prstGeom>
          <a:noFill/>
          <a:ln w="15875" cap="flat" cmpd="sng" algn="ctr">
            <a:solidFill>
              <a:srgbClr val="C5B4E3"/>
            </a:solidFill>
            <a:prstDash val="solid"/>
            <a:headEnd type="none" w="lg" len="med"/>
            <a:tailEnd type="none" w="lg" len="med"/>
          </a:ln>
          <a:effectLst/>
        </p:spPr>
      </p:cxnSp>
      <p:sp>
        <p:nvSpPr>
          <p:cNvPr id="326" name="TextBox 325">
            <a:extLst>
              <a:ext uri="{FF2B5EF4-FFF2-40B4-BE49-F238E27FC236}">
                <a16:creationId xmlns:a16="http://schemas.microsoft.com/office/drawing/2014/main" id="{ABC0115B-EB3B-4B9C-B9B2-BDE836805126}"/>
              </a:ext>
            </a:extLst>
          </p:cNvPr>
          <p:cNvSpPr txBox="1"/>
          <p:nvPr/>
        </p:nvSpPr>
        <p:spPr>
          <a:xfrm>
            <a:off x="3408088" y="3637605"/>
            <a:ext cx="2520000" cy="1938992"/>
          </a:xfrm>
          <a:prstGeom prst="rect">
            <a:avLst/>
          </a:prstGeom>
          <a:noFill/>
        </p:spPr>
        <p:txBody>
          <a:bodyPr wrap="square" lIns="0" tIns="0" rIns="0" bIns="0">
            <a:spAutoFit/>
          </a:bodyPr>
          <a:lstStyle/>
          <a:p>
            <a:pPr algn="ctr" defTabSz="432238">
              <a:spcBef>
                <a:spcPts val="283"/>
              </a:spcBef>
              <a:spcAft>
                <a:spcPts val="800"/>
              </a:spcAft>
              <a:defRPr/>
            </a:pPr>
            <a:r>
              <a:rPr lang="en-US" sz="1400" dirty="0"/>
              <a:t>Cybercriminals are deploying advanced tactics like AI-driven phishing, ransomware-as-a-service and deepfake technology. Elevated security adds proactive threat hunting and automated responses to detect and neutralise these attacks in real-time.</a:t>
            </a:r>
          </a:p>
        </p:txBody>
      </p:sp>
      <p:sp>
        <p:nvSpPr>
          <p:cNvPr id="327" name="TextBox 326">
            <a:extLst>
              <a:ext uri="{FF2B5EF4-FFF2-40B4-BE49-F238E27FC236}">
                <a16:creationId xmlns:a16="http://schemas.microsoft.com/office/drawing/2014/main" id="{355CD9E9-003F-402A-BC3E-DD96442EC48C}"/>
              </a:ext>
            </a:extLst>
          </p:cNvPr>
          <p:cNvSpPr txBox="1"/>
          <p:nvPr/>
        </p:nvSpPr>
        <p:spPr>
          <a:xfrm>
            <a:off x="6227913" y="1513591"/>
            <a:ext cx="2556000" cy="492443"/>
          </a:xfrm>
          <a:prstGeom prst="rect">
            <a:avLst/>
          </a:prstGeom>
          <a:noFill/>
        </p:spPr>
        <p:txBody>
          <a:bodyPr wrap="square" lIns="0" tIns="0" rIns="0" bIns="0" rtlCol="0" anchor="t">
            <a:spAutoFit/>
          </a:bodyPr>
          <a:lstStyle/>
          <a:p>
            <a:pPr algn="ctr" defTabSz="403433"/>
            <a:r>
              <a:rPr lang="en-US" sz="1600" dirty="0">
                <a:latin typeface="+mj-lt"/>
                <a:cs typeface="Segoe UI Semibold" panose="020B0702040204020203" pitchFamily="34" charset="0"/>
              </a:rPr>
              <a:t>Insufficient </a:t>
            </a:r>
            <a:br>
              <a:rPr lang="en-US" sz="1600" dirty="0">
                <a:latin typeface="+mj-lt"/>
                <a:cs typeface="Segoe UI Semibold" panose="020B0702040204020203" pitchFamily="34" charset="0"/>
              </a:rPr>
            </a:br>
            <a:r>
              <a:rPr lang="en-US" sz="1600" dirty="0">
                <a:latin typeface="+mj-lt"/>
                <a:cs typeface="Segoe UI Semibold" panose="020B0702040204020203" pitchFamily="34" charset="0"/>
              </a:rPr>
              <a:t>Endpoint Coverage</a:t>
            </a:r>
          </a:p>
        </p:txBody>
      </p:sp>
      <p:cxnSp>
        <p:nvCxnSpPr>
          <p:cNvPr id="328" name="Straight Connector 327">
            <a:extLst>
              <a:ext uri="{FF2B5EF4-FFF2-40B4-BE49-F238E27FC236}">
                <a16:creationId xmlns:a16="http://schemas.microsoft.com/office/drawing/2014/main" id="{CAE884A6-D92B-46AD-8F3B-6358B80872D1}"/>
              </a:ext>
              <a:ext uri="{C183D7F6-B498-43B3-948B-1728B52AA6E4}">
                <adec:decorative xmlns:adec="http://schemas.microsoft.com/office/drawing/2017/decorative" val="1"/>
              </a:ext>
            </a:extLst>
          </p:cNvPr>
          <p:cNvCxnSpPr>
            <a:cxnSpLocks/>
          </p:cNvCxnSpPr>
          <p:nvPr/>
        </p:nvCxnSpPr>
        <p:spPr>
          <a:xfrm>
            <a:off x="6245913" y="2132960"/>
            <a:ext cx="2520000" cy="0"/>
          </a:xfrm>
          <a:prstGeom prst="line">
            <a:avLst/>
          </a:prstGeom>
          <a:noFill/>
          <a:ln w="15875" cap="flat" cmpd="sng" algn="ctr">
            <a:solidFill>
              <a:srgbClr val="77EAB3"/>
            </a:solidFill>
            <a:prstDash val="solid"/>
            <a:headEnd type="none" w="lg" len="med"/>
            <a:tailEnd type="none" w="lg" len="med"/>
          </a:ln>
          <a:effectLst/>
        </p:spPr>
      </p:cxnSp>
      <p:sp>
        <p:nvSpPr>
          <p:cNvPr id="336" name="TextBox 335">
            <a:extLst>
              <a:ext uri="{FF2B5EF4-FFF2-40B4-BE49-F238E27FC236}">
                <a16:creationId xmlns:a16="http://schemas.microsoft.com/office/drawing/2014/main" id="{A50AE24C-AFEF-46BA-A0FE-0E23017ACF81}"/>
              </a:ext>
            </a:extLst>
          </p:cNvPr>
          <p:cNvSpPr txBox="1"/>
          <p:nvPr/>
        </p:nvSpPr>
        <p:spPr>
          <a:xfrm>
            <a:off x="6245913" y="3637605"/>
            <a:ext cx="2520000" cy="1508105"/>
          </a:xfrm>
          <a:prstGeom prst="rect">
            <a:avLst/>
          </a:prstGeom>
          <a:noFill/>
        </p:spPr>
        <p:txBody>
          <a:bodyPr wrap="square" lIns="0" tIns="0" rIns="0" bIns="0" anchor="t">
            <a:spAutoFit/>
          </a:bodyPr>
          <a:lstStyle/>
          <a:p>
            <a:pPr algn="ctr" defTabSz="432238">
              <a:spcBef>
                <a:spcPts val="283"/>
              </a:spcBef>
              <a:spcAft>
                <a:spcPts val="800"/>
              </a:spcAft>
              <a:defRPr/>
            </a:pPr>
            <a:r>
              <a:rPr lang="en-US" sz="1400" dirty="0"/>
              <a:t>Basic endpoint protection addresses common vulnerabilities but lacks advanced detection and response capabilities needed to mitigate targeted attacks or zero-day threats.</a:t>
            </a:r>
          </a:p>
        </p:txBody>
      </p:sp>
      <p:sp>
        <p:nvSpPr>
          <p:cNvPr id="337" name="TextBox 336">
            <a:extLst>
              <a:ext uri="{FF2B5EF4-FFF2-40B4-BE49-F238E27FC236}">
                <a16:creationId xmlns:a16="http://schemas.microsoft.com/office/drawing/2014/main" id="{E97068ED-37AF-491F-921D-84FBCC889278}"/>
              </a:ext>
            </a:extLst>
          </p:cNvPr>
          <p:cNvSpPr txBox="1"/>
          <p:nvPr/>
        </p:nvSpPr>
        <p:spPr>
          <a:xfrm>
            <a:off x="9269434" y="1505269"/>
            <a:ext cx="2098800" cy="492443"/>
          </a:xfrm>
          <a:prstGeom prst="rect">
            <a:avLst/>
          </a:prstGeom>
          <a:noFill/>
        </p:spPr>
        <p:txBody>
          <a:bodyPr wrap="square" lIns="0" tIns="0" rIns="0" bIns="0" rtlCol="0" anchor="t">
            <a:spAutoFit/>
          </a:bodyPr>
          <a:lstStyle/>
          <a:p>
            <a:pPr algn="ctr" defTabSz="403433"/>
            <a:r>
              <a:rPr lang="en-US" sz="1600" dirty="0">
                <a:latin typeface="+mj-lt"/>
                <a:cs typeface="Segoe UI Semibold" panose="020B0702040204020203" pitchFamily="34" charset="0"/>
              </a:rPr>
              <a:t>Growing </a:t>
            </a:r>
            <a:br>
              <a:rPr lang="en-US" sz="1600" dirty="0">
                <a:latin typeface="+mj-lt"/>
                <a:cs typeface="Segoe UI Semibold" panose="020B0702040204020203" pitchFamily="34" charset="0"/>
              </a:rPr>
            </a:br>
            <a:r>
              <a:rPr lang="en-US" sz="1600" dirty="0">
                <a:latin typeface="+mj-lt"/>
                <a:cs typeface="Segoe UI Semibold" panose="020B0702040204020203" pitchFamily="34" charset="0"/>
              </a:rPr>
              <a:t>Shadow IT</a:t>
            </a:r>
          </a:p>
        </p:txBody>
      </p:sp>
      <p:cxnSp>
        <p:nvCxnSpPr>
          <p:cNvPr id="338" name="Straight Connector 337">
            <a:extLst>
              <a:ext uri="{FF2B5EF4-FFF2-40B4-BE49-F238E27FC236}">
                <a16:creationId xmlns:a16="http://schemas.microsoft.com/office/drawing/2014/main" id="{61E2BAEA-B9DC-4B2A-9AE0-A888552042C9}"/>
              </a:ext>
              <a:ext uri="{C183D7F6-B498-43B3-948B-1728B52AA6E4}">
                <adec:decorative xmlns:adec="http://schemas.microsoft.com/office/drawing/2017/decorative" val="1"/>
              </a:ext>
            </a:extLst>
          </p:cNvPr>
          <p:cNvCxnSpPr>
            <a:cxnSpLocks/>
          </p:cNvCxnSpPr>
          <p:nvPr/>
        </p:nvCxnSpPr>
        <p:spPr>
          <a:xfrm>
            <a:off x="9083737" y="2132960"/>
            <a:ext cx="2520000" cy="0"/>
          </a:xfrm>
          <a:prstGeom prst="line">
            <a:avLst/>
          </a:prstGeom>
          <a:noFill/>
          <a:ln w="15875" cap="flat" cmpd="sng" algn="ctr">
            <a:solidFill>
              <a:srgbClr val="77EAB3"/>
            </a:solidFill>
            <a:prstDash val="solid"/>
            <a:headEnd type="none" w="lg" len="med"/>
            <a:tailEnd type="none" w="lg" len="med"/>
          </a:ln>
          <a:effectLst/>
        </p:spPr>
      </p:cxnSp>
      <p:sp>
        <p:nvSpPr>
          <p:cNvPr id="346" name="TextBox 345">
            <a:extLst>
              <a:ext uri="{FF2B5EF4-FFF2-40B4-BE49-F238E27FC236}">
                <a16:creationId xmlns:a16="http://schemas.microsoft.com/office/drawing/2014/main" id="{E7750415-5904-4A16-8885-EDFC1334AF3A}"/>
              </a:ext>
            </a:extLst>
          </p:cNvPr>
          <p:cNvSpPr txBox="1"/>
          <p:nvPr/>
        </p:nvSpPr>
        <p:spPr>
          <a:xfrm>
            <a:off x="9083737" y="3637605"/>
            <a:ext cx="2520000" cy="1508105"/>
          </a:xfrm>
          <a:prstGeom prst="rect">
            <a:avLst/>
          </a:prstGeom>
          <a:noFill/>
        </p:spPr>
        <p:txBody>
          <a:bodyPr wrap="square" lIns="0" tIns="0" rIns="0" bIns="0">
            <a:spAutoFit/>
          </a:bodyPr>
          <a:lstStyle/>
          <a:p>
            <a:pPr algn="ctr" defTabSz="432238">
              <a:spcBef>
                <a:spcPts val="283"/>
              </a:spcBef>
              <a:spcAft>
                <a:spcPts val="800"/>
              </a:spcAft>
              <a:defRPr/>
            </a:pPr>
            <a:r>
              <a:rPr lang="en-US" sz="1400" dirty="0"/>
              <a:t>With employees increasingly using unsanctioned cloud apps, foundational security tools </a:t>
            </a:r>
            <a:br>
              <a:rPr lang="en-US" sz="1400" dirty="0"/>
            </a:br>
            <a:r>
              <a:rPr lang="en-US" sz="1400" dirty="0"/>
              <a:t>may fail to detect or control risky activities, leaving data exposed to breaches and compliance violations.</a:t>
            </a:r>
          </a:p>
        </p:txBody>
      </p:sp>
      <p:grpSp>
        <p:nvGrpSpPr>
          <p:cNvPr id="5" name="Group 4">
            <a:extLst>
              <a:ext uri="{FF2B5EF4-FFF2-40B4-BE49-F238E27FC236}">
                <a16:creationId xmlns:a16="http://schemas.microsoft.com/office/drawing/2014/main" id="{E08BCF5D-485A-4A79-A334-A412C3110FDC}"/>
              </a:ext>
            </a:extLst>
          </p:cNvPr>
          <p:cNvGrpSpPr/>
          <p:nvPr/>
        </p:nvGrpSpPr>
        <p:grpSpPr>
          <a:xfrm>
            <a:off x="9887616" y="2458643"/>
            <a:ext cx="900000" cy="900000"/>
            <a:chOff x="9887616" y="2458643"/>
            <a:chExt cx="900000" cy="900000"/>
          </a:xfrm>
        </p:grpSpPr>
        <p:pic>
          <p:nvPicPr>
            <p:cNvPr id="36" name="Picture 35">
              <a:extLst>
                <a:ext uri="{FF2B5EF4-FFF2-40B4-BE49-F238E27FC236}">
                  <a16:creationId xmlns:a16="http://schemas.microsoft.com/office/drawing/2014/main" id="{6E6D225E-0B73-466E-A00B-CA01FE9A7A4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887616" y="2458643"/>
              <a:ext cx="900000" cy="900000"/>
            </a:xfrm>
            <a:prstGeom prst="rect">
              <a:avLst/>
            </a:prstGeom>
          </p:spPr>
        </p:pic>
        <p:pic>
          <p:nvPicPr>
            <p:cNvPr id="385" name="Graphic 384">
              <a:extLst>
                <a:ext uri="{FF2B5EF4-FFF2-40B4-BE49-F238E27FC236}">
                  <a16:creationId xmlns:a16="http://schemas.microsoft.com/office/drawing/2014/main" id="{E103574F-BC1C-43F7-9D83-08A76EB26A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18834" y="2692643"/>
              <a:ext cx="37565" cy="432000"/>
            </a:xfrm>
            <a:prstGeom prst="rect">
              <a:avLst/>
            </a:prstGeom>
          </p:spPr>
        </p:pic>
      </p:grpSp>
    </p:spTree>
    <p:extLst>
      <p:ext uri="{BB962C8B-B14F-4D97-AF65-F5344CB8AC3E}">
        <p14:creationId xmlns:p14="http://schemas.microsoft.com/office/powerpoint/2010/main" val="27914511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F931F2E-A108-42D2-AA11-BC97A6E23297}"/>
              </a:ext>
            </a:extLst>
          </p:cNvPr>
          <p:cNvPicPr>
            <a:picLocks noChangeAspect="1"/>
          </p:cNvPicPr>
          <p:nvPr/>
        </p:nvPicPr>
        <p:blipFill>
          <a:blip r:embed="rId2"/>
          <a:stretch>
            <a:fillRect/>
          </a:stretch>
        </p:blipFill>
        <p:spPr>
          <a:xfrm>
            <a:off x="584200" y="3511003"/>
            <a:ext cx="11018838" cy="3219997"/>
          </a:xfrm>
          <a:prstGeom prst="rect">
            <a:avLst/>
          </a:prstGeom>
        </p:spPr>
      </p:pic>
      <p:sp>
        <p:nvSpPr>
          <p:cNvPr id="29" name="Text Placeholder 5">
            <a:extLst>
              <a:ext uri="{FF2B5EF4-FFF2-40B4-BE49-F238E27FC236}">
                <a16:creationId xmlns:a16="http://schemas.microsoft.com/office/drawing/2014/main" id="{2BAA7DBA-DEE3-4183-A288-C239E36D97F0}"/>
              </a:ext>
            </a:extLst>
          </p:cNvPr>
          <p:cNvSpPr txBox="1">
            <a:spLocks/>
          </p:cNvSpPr>
          <p:nvPr/>
        </p:nvSpPr>
        <p:spPr>
          <a:xfrm>
            <a:off x="584200" y="4120740"/>
            <a:ext cx="11018838" cy="2579482"/>
          </a:xfrm>
          <a:prstGeom prst="rect">
            <a:avLst/>
          </a:prstGeom>
        </p:spPr>
        <p:txBody>
          <a:bodyPr lIns="180000" tIns="72000" rIns="180000" bIns="0" anchor="t"/>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Clr>
                <a:schemeClr val="tx1"/>
              </a:buClr>
              <a:defRPr/>
            </a:pPr>
            <a:r>
              <a:rPr kumimoji="0" lang="en-US" sz="1200" b="0" i="0" u="none" strike="noStrike" kern="1200" cap="none" spc="0" normalizeH="0" noProof="0" dirty="0">
                <a:ln>
                  <a:noFill/>
                </a:ln>
                <a:solidFill>
                  <a:srgbClr val="000000"/>
                </a:solidFill>
                <a:effectLst/>
                <a:uLnTx/>
                <a:uFillTx/>
                <a:latin typeface="+mj-lt"/>
                <a:cs typeface="Segoe UI"/>
              </a:rPr>
              <a:t>Advanced Identity Protection:</a:t>
            </a:r>
            <a:br>
              <a:rPr kumimoji="0" lang="en-US" sz="1200" b="0" i="0" u="none" strike="noStrike" kern="1200" cap="none" spc="0" normalizeH="0" baseline="0" noProof="0" dirty="0">
                <a:ln>
                  <a:noFill/>
                </a:ln>
                <a:solidFill>
                  <a:srgbClr val="000000"/>
                </a:solidFill>
                <a:effectLst/>
                <a:uLnTx/>
                <a:uFillTx/>
                <a:cs typeface="Segoe UI"/>
              </a:rPr>
            </a:br>
            <a:r>
              <a:rPr kumimoji="0" lang="en-US" sz="1200" b="0" i="0" u="none" strike="noStrike" kern="1200" cap="none" spc="0" normalizeH="0" baseline="0" noProof="0" dirty="0">
                <a:ln>
                  <a:noFill/>
                </a:ln>
                <a:solidFill>
                  <a:srgbClr val="000000"/>
                </a:solidFill>
                <a:effectLst/>
                <a:uLnTx/>
                <a:uFillTx/>
                <a:cs typeface="Segoe UI"/>
              </a:rPr>
              <a:t>Leverage risk-based access controls and real-time threat detection with Microsoft Entra ID P2.</a:t>
            </a:r>
          </a:p>
          <a:p>
            <a:pPr marL="285750" indent="-285750">
              <a:spcBef>
                <a:spcPts val="600"/>
              </a:spcBef>
              <a:buClr>
                <a:schemeClr val="tx1"/>
              </a:buClr>
              <a:defRPr/>
            </a:pPr>
            <a:r>
              <a:rPr kumimoji="0" lang="en-US" sz="1200" b="0" i="0" u="none" strike="noStrike" kern="1200" cap="none" spc="0" normalizeH="0" noProof="0" dirty="0">
                <a:ln>
                  <a:noFill/>
                </a:ln>
                <a:solidFill>
                  <a:srgbClr val="000000"/>
                </a:solidFill>
                <a:effectLst/>
                <a:uLnTx/>
                <a:uFillTx/>
                <a:latin typeface="+mj-lt"/>
                <a:cs typeface="Segoe UI"/>
              </a:rPr>
              <a:t>Enhanced Threat Protection for Emails and Collaboration:</a:t>
            </a:r>
            <a:br>
              <a:rPr kumimoji="0" lang="en-US" sz="1200" b="0" i="0" u="none" strike="noStrike" kern="1200" cap="none" spc="0" normalizeH="0" baseline="0" noProof="0" dirty="0">
                <a:ln>
                  <a:noFill/>
                </a:ln>
                <a:solidFill>
                  <a:srgbClr val="000000"/>
                </a:solidFill>
                <a:effectLst/>
                <a:uLnTx/>
                <a:uFillTx/>
                <a:cs typeface="Segoe UI"/>
              </a:rPr>
            </a:br>
            <a:r>
              <a:rPr kumimoji="0" lang="en-US" sz="1200" b="0" i="0" u="none" strike="noStrike" kern="1200" cap="none" spc="0" normalizeH="0" baseline="0" noProof="0" dirty="0">
                <a:ln>
                  <a:noFill/>
                </a:ln>
                <a:solidFill>
                  <a:srgbClr val="000000"/>
                </a:solidFill>
                <a:effectLst/>
                <a:uLnTx/>
                <a:uFillTx/>
                <a:cs typeface="Segoe UI"/>
              </a:rPr>
              <a:t>Gain advanced phishing, malware and email threat response capabilities with Defender for Office 365 Plan 2.</a:t>
            </a:r>
          </a:p>
          <a:p>
            <a:pPr marL="285750" indent="-285750">
              <a:spcBef>
                <a:spcPts val="600"/>
              </a:spcBef>
              <a:buClr>
                <a:schemeClr val="tx1"/>
              </a:buClr>
              <a:defRPr/>
            </a:pPr>
            <a:r>
              <a:rPr kumimoji="0" lang="en-US" sz="1200" b="0" i="0" u="none" strike="noStrike" kern="1200" cap="none" spc="0" normalizeH="0" noProof="0" dirty="0">
                <a:ln>
                  <a:noFill/>
                </a:ln>
                <a:solidFill>
                  <a:srgbClr val="000000"/>
                </a:solidFill>
                <a:effectLst/>
                <a:uLnTx/>
                <a:uFillTx/>
                <a:latin typeface="+mj-lt"/>
                <a:cs typeface="Segoe UI"/>
              </a:rPr>
              <a:t>Advanced Threat Hunting: </a:t>
            </a:r>
            <a:br>
              <a:rPr kumimoji="0" lang="en-US" sz="1200" b="0" i="0" u="none" strike="noStrike" kern="1200" cap="none" spc="0" normalizeH="0" noProof="0" dirty="0">
                <a:ln>
                  <a:noFill/>
                </a:ln>
                <a:solidFill>
                  <a:srgbClr val="000000"/>
                </a:solidFill>
                <a:effectLst/>
                <a:uLnTx/>
                <a:uFillTx/>
                <a:latin typeface="+mj-lt"/>
                <a:cs typeface="Segoe UI"/>
              </a:rPr>
            </a:br>
            <a:r>
              <a:rPr kumimoji="0" lang="en-US" sz="1200" b="0" i="0" u="none" strike="noStrike" kern="1200" cap="none" spc="0" normalizeH="0" baseline="0" noProof="0" dirty="0">
                <a:ln>
                  <a:noFill/>
                </a:ln>
                <a:solidFill>
                  <a:srgbClr val="000000"/>
                </a:solidFill>
                <a:effectLst/>
                <a:uLnTx/>
                <a:uFillTx/>
                <a:cs typeface="Segoe UI"/>
              </a:rPr>
              <a:t>Leverage Defender for Endpoint Plan 2 to enable proactive threat hunting, behavioural analysis and automated remediation </a:t>
            </a:r>
            <a:br>
              <a:rPr kumimoji="0" lang="en-US" sz="1200" b="0" i="0" u="none" strike="noStrike" kern="1200" cap="none" spc="0" normalizeH="0" baseline="0" noProof="0" dirty="0">
                <a:ln>
                  <a:noFill/>
                </a:ln>
                <a:solidFill>
                  <a:srgbClr val="000000"/>
                </a:solidFill>
                <a:effectLst/>
                <a:uLnTx/>
                <a:uFillTx/>
                <a:cs typeface="Segoe UI"/>
              </a:rPr>
            </a:br>
            <a:r>
              <a:rPr kumimoji="0" lang="en-US" sz="1200" b="0" i="0" u="none" strike="noStrike" kern="1200" cap="none" spc="0" normalizeH="0" baseline="0" noProof="0" dirty="0">
                <a:ln>
                  <a:noFill/>
                </a:ln>
                <a:solidFill>
                  <a:srgbClr val="000000"/>
                </a:solidFill>
                <a:effectLst/>
                <a:uLnTx/>
                <a:uFillTx/>
                <a:cs typeface="Segoe UI"/>
              </a:rPr>
              <a:t>for comprehensive endpoint security.</a:t>
            </a:r>
          </a:p>
          <a:p>
            <a:pPr marL="285750" indent="-285750">
              <a:spcBef>
                <a:spcPts val="600"/>
              </a:spcBef>
              <a:buClr>
                <a:schemeClr val="tx1"/>
              </a:buClr>
              <a:defRPr/>
            </a:pPr>
            <a:r>
              <a:rPr kumimoji="0" lang="en-US" sz="1200" b="0" i="0" u="none" strike="noStrike" kern="1200" cap="none" spc="0" normalizeH="0" noProof="0" dirty="0">
                <a:ln>
                  <a:noFill/>
                </a:ln>
                <a:solidFill>
                  <a:srgbClr val="000000"/>
                </a:solidFill>
                <a:effectLst/>
                <a:uLnTx/>
                <a:uFillTx/>
                <a:latin typeface="+mj-lt"/>
                <a:cs typeface="Segoe UI"/>
              </a:rPr>
              <a:t>Cloud App Security:</a:t>
            </a:r>
            <a:br>
              <a:rPr kumimoji="0" lang="en-US" sz="1200" b="0" i="0" u="none" strike="noStrike" kern="1200" cap="none" spc="0" normalizeH="0" baseline="0" noProof="0" dirty="0">
                <a:ln>
                  <a:noFill/>
                </a:ln>
                <a:solidFill>
                  <a:srgbClr val="000000"/>
                </a:solidFill>
                <a:effectLst/>
                <a:uLnTx/>
                <a:uFillTx/>
                <a:cs typeface="Segoe UI"/>
              </a:rPr>
            </a:br>
            <a:r>
              <a:rPr kumimoji="0" lang="en-US" sz="1200" b="0" i="0" u="none" strike="noStrike" kern="1200" cap="none" spc="0" normalizeH="0" baseline="0" noProof="0" dirty="0">
                <a:ln>
                  <a:noFill/>
                </a:ln>
                <a:solidFill>
                  <a:srgbClr val="000000"/>
                </a:solidFill>
                <a:effectLst/>
                <a:uLnTx/>
                <a:uFillTx/>
                <a:cs typeface="Segoe UI"/>
              </a:rPr>
              <a:t>Improve visibility and control over unsanctioned apps and mitigate shadow IT risks with Defender for Cloud Apps.</a:t>
            </a:r>
          </a:p>
          <a:p>
            <a:pPr marL="285750" indent="-285750">
              <a:spcBef>
                <a:spcPts val="600"/>
              </a:spcBef>
              <a:buClr>
                <a:schemeClr val="tx1"/>
              </a:buClr>
              <a:defRPr/>
            </a:pPr>
            <a:r>
              <a:rPr kumimoji="0" lang="en-US" sz="1200" b="0" i="0" u="none" strike="noStrike" kern="1200" cap="none" spc="0" normalizeH="0" noProof="0" dirty="0">
                <a:ln>
                  <a:noFill/>
                </a:ln>
                <a:solidFill>
                  <a:srgbClr val="000000"/>
                </a:solidFill>
                <a:effectLst/>
                <a:uLnTx/>
                <a:uFillTx/>
                <a:latin typeface="+mj-lt"/>
                <a:cs typeface="Segoe UI"/>
              </a:rPr>
              <a:t>Identity Threat Detection:</a:t>
            </a:r>
            <a:br>
              <a:rPr kumimoji="0" lang="en-US" sz="1200" b="0" i="0" u="none" strike="noStrike" kern="1200" cap="none" spc="0" normalizeH="0" baseline="0" noProof="0" dirty="0">
                <a:ln>
                  <a:noFill/>
                </a:ln>
                <a:solidFill>
                  <a:srgbClr val="000000"/>
                </a:solidFill>
                <a:effectLst/>
                <a:uLnTx/>
                <a:uFillTx/>
                <a:cs typeface="Segoe UI"/>
              </a:rPr>
            </a:br>
            <a:r>
              <a:rPr kumimoji="0" lang="en-US" sz="1200" b="0" i="0" u="none" strike="noStrike" kern="1200" cap="none" spc="0" normalizeH="0" baseline="0" noProof="0" dirty="0">
                <a:ln>
                  <a:noFill/>
                </a:ln>
                <a:solidFill>
                  <a:srgbClr val="000000"/>
                </a:solidFill>
                <a:effectLst/>
                <a:uLnTx/>
                <a:uFillTx/>
                <a:cs typeface="Segoe UI"/>
              </a:rPr>
              <a:t>Use Defender for Identity to detect lateral movement, compromised accounts, and advanced identity-based attacks.</a:t>
            </a:r>
            <a:endParaRPr kumimoji="0" lang="en-GB" sz="1200" b="0" i="0" u="none" strike="noStrike" kern="1200" cap="none" spc="0" normalizeH="0" baseline="0" noProof="0" dirty="0">
              <a:ln>
                <a:noFill/>
              </a:ln>
              <a:solidFill>
                <a:srgbClr val="000000"/>
              </a:solidFill>
              <a:effectLst/>
              <a:uLnTx/>
              <a:uFillTx/>
              <a:cs typeface="Segoe UI"/>
            </a:endParaRPr>
          </a:p>
        </p:txBody>
      </p:sp>
      <p:sp>
        <p:nvSpPr>
          <p:cNvPr id="6" name="Title 5">
            <a:extLst>
              <a:ext uri="{FF2B5EF4-FFF2-40B4-BE49-F238E27FC236}">
                <a16:creationId xmlns:a16="http://schemas.microsoft.com/office/drawing/2014/main" id="{ECB7B5D2-6A92-4D78-B867-2A873E61819C}"/>
              </a:ext>
            </a:extLst>
          </p:cNvPr>
          <p:cNvSpPr>
            <a:spLocks noGrp="1"/>
          </p:cNvSpPr>
          <p:nvPr>
            <p:ph type="title"/>
          </p:nvPr>
        </p:nvSpPr>
        <p:spPr>
          <a:xfrm>
            <a:off x="588263" y="457200"/>
            <a:ext cx="11018520" cy="1107996"/>
          </a:xfrm>
        </p:spPr>
        <p:txBody>
          <a:bodyPr/>
          <a:lstStyle/>
          <a:p>
            <a:r>
              <a:rPr lang="en-US" dirty="0">
                <a:solidFill>
                  <a:srgbClr val="091F2C"/>
                </a:solidFill>
              </a:rPr>
              <a:t>M365 Business Premium: Enhancing collaboration, productivity and security</a:t>
            </a:r>
          </a:p>
        </p:txBody>
      </p:sp>
      <p:sp>
        <p:nvSpPr>
          <p:cNvPr id="7" name="Content Placeholder 6">
            <a:extLst>
              <a:ext uri="{FF2B5EF4-FFF2-40B4-BE49-F238E27FC236}">
                <a16:creationId xmlns:a16="http://schemas.microsoft.com/office/drawing/2014/main" id="{430E7B1C-969B-450F-836F-6157BFE5D6D3}"/>
              </a:ext>
            </a:extLst>
          </p:cNvPr>
          <p:cNvSpPr>
            <a:spLocks noGrp="1"/>
          </p:cNvSpPr>
          <p:nvPr>
            <p:ph sz="quarter" idx="10"/>
          </p:nvPr>
        </p:nvSpPr>
        <p:spPr>
          <a:xfrm>
            <a:off x="584200" y="1931226"/>
            <a:ext cx="11137900" cy="1415772"/>
          </a:xfrm>
        </p:spPr>
        <p:txBody>
          <a:bodyPr wrap="square">
            <a:spAutoFit/>
          </a:bodyPr>
          <a:lstStyle/>
          <a:p>
            <a:pPr>
              <a:spcBef>
                <a:spcPts val="300"/>
              </a:spcBef>
              <a:spcAft>
                <a:spcPts val="600"/>
              </a:spcAft>
            </a:pPr>
            <a:r>
              <a:rPr lang="en-US" sz="1200" dirty="0">
                <a:cs typeface="Segoe UI"/>
              </a:rPr>
              <a:t>M365 Business Premium offers productivity tools and advanced security for SMBs:</a:t>
            </a:r>
          </a:p>
          <a:p>
            <a:pPr>
              <a:spcBef>
                <a:spcPts val="300"/>
              </a:spcBef>
            </a:pPr>
            <a:r>
              <a:rPr lang="en-US" sz="1200" dirty="0">
                <a:latin typeface="+mj-lt"/>
                <a:cs typeface="Segoe UI"/>
              </a:rPr>
              <a:t>All-in-One Productivity Suite: </a:t>
            </a:r>
            <a:r>
              <a:rPr lang="en-US" sz="1200" dirty="0">
                <a:cs typeface="Segoe UI"/>
              </a:rPr>
              <a:t>Includes Office apps, Teams, Exchange, SharePoint and OneDrive.</a:t>
            </a:r>
          </a:p>
          <a:p>
            <a:pPr>
              <a:spcBef>
                <a:spcPts val="300"/>
              </a:spcBef>
            </a:pPr>
            <a:r>
              <a:rPr lang="en-US" sz="1200" dirty="0">
                <a:latin typeface="+mj-lt"/>
                <a:cs typeface="Segoe UI"/>
              </a:rPr>
              <a:t>Advanced Security: </a:t>
            </a:r>
            <a:r>
              <a:rPr lang="en-US" sz="1200" dirty="0">
                <a:cs typeface="Segoe UI"/>
              </a:rPr>
              <a:t>Defender for Business protects against threats with endpoint protection, behavioural detection and automated responses.</a:t>
            </a:r>
          </a:p>
          <a:p>
            <a:pPr>
              <a:spcBef>
                <a:spcPts val="300"/>
              </a:spcBef>
              <a:spcAft>
                <a:spcPts val="600"/>
              </a:spcAft>
            </a:pPr>
            <a:r>
              <a:rPr lang="en-US" sz="1200" dirty="0">
                <a:latin typeface="+mj-lt"/>
                <a:cs typeface="Segoe UI"/>
              </a:rPr>
              <a:t>Device Management: </a:t>
            </a:r>
            <a:r>
              <a:rPr lang="en-US" sz="1200" dirty="0">
                <a:cs typeface="Segoe UI"/>
              </a:rPr>
              <a:t>Manage and secure devices centrally with Intune. </a:t>
            </a:r>
          </a:p>
          <a:p>
            <a:pPr>
              <a:spcBef>
                <a:spcPts val="300"/>
              </a:spcBef>
            </a:pPr>
            <a:r>
              <a:rPr lang="en-US" sz="1200" dirty="0">
                <a:cs typeface="Segoe UI"/>
              </a:rPr>
              <a:t>However, as the threat landscape evolves, foundational protections may not be sufficient to defend against sophisticated attacks, insider risks or complex </a:t>
            </a:r>
            <a:br>
              <a:rPr lang="en-US" sz="1200" dirty="0">
                <a:cs typeface="Segoe UI"/>
              </a:rPr>
            </a:br>
            <a:r>
              <a:rPr lang="en-US" sz="1200" dirty="0">
                <a:cs typeface="Segoe UI"/>
              </a:rPr>
              <a:t>regulatory requirements.</a:t>
            </a:r>
            <a:endParaRPr lang="en-GB" sz="1200" baseline="30000" dirty="0">
              <a:cs typeface="Segoe UI"/>
            </a:endParaRPr>
          </a:p>
        </p:txBody>
      </p:sp>
      <p:sp>
        <p:nvSpPr>
          <p:cNvPr id="30" name="Text Placeholder 5">
            <a:extLst>
              <a:ext uri="{FF2B5EF4-FFF2-40B4-BE49-F238E27FC236}">
                <a16:creationId xmlns:a16="http://schemas.microsoft.com/office/drawing/2014/main" id="{27FFF08F-818A-4AF3-BE6F-786D15D81A5E}"/>
              </a:ext>
            </a:extLst>
          </p:cNvPr>
          <p:cNvSpPr txBox="1">
            <a:spLocks/>
          </p:cNvSpPr>
          <p:nvPr/>
        </p:nvSpPr>
        <p:spPr>
          <a:xfrm>
            <a:off x="584200" y="3511003"/>
            <a:ext cx="11018838" cy="609737"/>
          </a:xfrm>
          <a:prstGeom prst="rect">
            <a:avLst/>
          </a:prstGeom>
        </p:spPr>
        <p:txBody>
          <a:bodyPr wrap="square" lIns="180000" tIns="180000" rIns="72000" bIns="18000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
                <a:srgbClr val="F61B71"/>
              </a:buClr>
              <a:buSzTx/>
              <a:buFont typeface="Arial" panose="020B0604020202020204" pitchFamily="34" charset="0"/>
              <a:buNone/>
              <a:tabLst/>
              <a:defRPr/>
            </a:pP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Ways to Elevate Security Beyond M365 Business Premium</a:t>
            </a:r>
            <a:endParaRPr kumimoji="0" lang="en-GB" sz="1600" i="0" u="none" strike="noStrike" kern="1200" cap="none" spc="0" normalizeH="0" baseline="0" noProof="0" dirty="0">
              <a:ln>
                <a:noFill/>
              </a:ln>
              <a:solidFill>
                <a:srgbClr val="091F2C"/>
              </a:solidFill>
              <a:effectLst/>
              <a:uLnTx/>
              <a:uFillTx/>
              <a:latin typeface="+mj-lt"/>
              <a:cs typeface="Segoe UI" panose="020B0502040204020203" pitchFamily="34" charset="0"/>
            </a:endParaRPr>
          </a:p>
        </p:txBody>
      </p:sp>
    </p:spTree>
    <p:extLst>
      <p:ext uri="{BB962C8B-B14F-4D97-AF65-F5344CB8AC3E}">
        <p14:creationId xmlns:p14="http://schemas.microsoft.com/office/powerpoint/2010/main" val="3605784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7C3013-0D08-462A-93D2-95797CB6D313}"/>
              </a:ext>
            </a:extLst>
          </p:cNvPr>
          <p:cNvPicPr>
            <a:picLocks noChangeAspect="1"/>
          </p:cNvPicPr>
          <p:nvPr/>
        </p:nvPicPr>
        <p:blipFill>
          <a:blip r:embed="rId2"/>
          <a:stretch>
            <a:fillRect/>
          </a:stretch>
        </p:blipFill>
        <p:spPr>
          <a:xfrm>
            <a:off x="584200" y="2728142"/>
            <a:ext cx="5221200" cy="3377349"/>
          </a:xfrm>
          <a:prstGeom prst="rect">
            <a:avLst/>
          </a:prstGeom>
        </p:spPr>
      </p:pic>
      <p:pic>
        <p:nvPicPr>
          <p:cNvPr id="13" name="Picture 12">
            <a:extLst>
              <a:ext uri="{FF2B5EF4-FFF2-40B4-BE49-F238E27FC236}">
                <a16:creationId xmlns:a16="http://schemas.microsoft.com/office/drawing/2014/main" id="{9ABCCC72-3C0F-4FA3-95CB-7131D99274D3}"/>
              </a:ext>
            </a:extLst>
          </p:cNvPr>
          <p:cNvPicPr>
            <a:picLocks noChangeAspect="1"/>
          </p:cNvPicPr>
          <p:nvPr/>
        </p:nvPicPr>
        <p:blipFill>
          <a:blip r:embed="rId2"/>
          <a:stretch>
            <a:fillRect/>
          </a:stretch>
        </p:blipFill>
        <p:spPr>
          <a:xfrm>
            <a:off x="6381838" y="2728142"/>
            <a:ext cx="5221200" cy="3377349"/>
          </a:xfrm>
          <a:prstGeom prst="rect">
            <a:avLst/>
          </a:prstGeom>
        </p:spPr>
      </p:pic>
      <p:sp>
        <p:nvSpPr>
          <p:cNvPr id="29" name="Text Placeholder 5">
            <a:extLst>
              <a:ext uri="{FF2B5EF4-FFF2-40B4-BE49-F238E27FC236}">
                <a16:creationId xmlns:a16="http://schemas.microsoft.com/office/drawing/2014/main" id="{2BAA7DBA-DEE3-4183-A288-C239E36D97F0}"/>
              </a:ext>
            </a:extLst>
          </p:cNvPr>
          <p:cNvSpPr txBox="1">
            <a:spLocks/>
          </p:cNvSpPr>
          <p:nvPr/>
        </p:nvSpPr>
        <p:spPr>
          <a:xfrm>
            <a:off x="584200" y="3337880"/>
            <a:ext cx="5221200" cy="2843952"/>
          </a:xfrm>
          <a:prstGeom prst="rect">
            <a:avLst/>
          </a:prstGeom>
        </p:spPr>
        <p:txBody>
          <a:bodyPr lIns="180000" tIns="72000" rIns="180000" bIns="0" anchor="t"/>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spcBef>
                <a:spcPts val="600"/>
              </a:spcBef>
              <a:buClr>
                <a:schemeClr val="tx1"/>
              </a:buClr>
              <a:buNone/>
              <a:defRPr/>
            </a:pPr>
            <a:r>
              <a:rPr kumimoji="0" lang="en-US" sz="1400" b="0" i="0" u="none" strike="noStrike" kern="1200" cap="none" spc="0" normalizeH="0" noProof="0" dirty="0">
                <a:ln>
                  <a:noFill/>
                </a:ln>
                <a:solidFill>
                  <a:srgbClr val="000000"/>
                </a:solidFill>
                <a:effectLst/>
                <a:uLnTx/>
                <a:uFillTx/>
                <a:cs typeface="Segoe UI"/>
              </a:rPr>
              <a:t>M365 E5 Security consolidates multiple security tools into one cost-effective bundle, streamlining security management and providing robust protection across all areas. This eliminates the need for separate products and reduces complexity, making it a smart investment for businesses looking to elevate their security posture efficiently.</a:t>
            </a:r>
            <a:endParaRPr kumimoji="0" lang="en-GB" sz="1400" b="0" i="0" u="none" strike="noStrike" kern="1200" cap="none" spc="0" normalizeH="0" noProof="0" dirty="0">
              <a:ln>
                <a:noFill/>
              </a:ln>
              <a:solidFill>
                <a:srgbClr val="000000"/>
              </a:solidFill>
              <a:effectLst/>
              <a:uLnTx/>
              <a:uFillTx/>
              <a:cs typeface="Segoe UI"/>
            </a:endParaRPr>
          </a:p>
        </p:txBody>
      </p:sp>
      <p:sp>
        <p:nvSpPr>
          <p:cNvPr id="6" name="Title 5">
            <a:extLst>
              <a:ext uri="{FF2B5EF4-FFF2-40B4-BE49-F238E27FC236}">
                <a16:creationId xmlns:a16="http://schemas.microsoft.com/office/drawing/2014/main" id="{ECB7B5D2-6A92-4D78-B867-2A873E61819C}"/>
              </a:ext>
            </a:extLst>
          </p:cNvPr>
          <p:cNvSpPr>
            <a:spLocks noGrp="1"/>
          </p:cNvSpPr>
          <p:nvPr>
            <p:ph type="title"/>
          </p:nvPr>
        </p:nvSpPr>
        <p:spPr/>
        <p:txBody>
          <a:bodyPr/>
          <a:lstStyle/>
          <a:p>
            <a:r>
              <a:rPr lang="en-US" dirty="0">
                <a:solidFill>
                  <a:srgbClr val="091F2C"/>
                </a:solidFill>
              </a:rPr>
              <a:t>Introducing M365 E5 Security</a:t>
            </a:r>
          </a:p>
        </p:txBody>
      </p:sp>
      <p:sp>
        <p:nvSpPr>
          <p:cNvPr id="7" name="Content Placeholder 6">
            <a:extLst>
              <a:ext uri="{FF2B5EF4-FFF2-40B4-BE49-F238E27FC236}">
                <a16:creationId xmlns:a16="http://schemas.microsoft.com/office/drawing/2014/main" id="{430E7B1C-969B-450F-836F-6157BFE5D6D3}"/>
              </a:ext>
            </a:extLst>
          </p:cNvPr>
          <p:cNvSpPr>
            <a:spLocks noGrp="1"/>
          </p:cNvSpPr>
          <p:nvPr>
            <p:ph sz="quarter" idx="10"/>
          </p:nvPr>
        </p:nvSpPr>
        <p:spPr>
          <a:xfrm>
            <a:off x="584200" y="1377228"/>
            <a:ext cx="11018838" cy="738664"/>
          </a:xfrm>
        </p:spPr>
        <p:txBody>
          <a:bodyPr>
            <a:spAutoFit/>
          </a:bodyPr>
          <a:lstStyle/>
          <a:p>
            <a:r>
              <a:rPr lang="en-US" dirty="0">
                <a:cs typeface="Segoe UI"/>
              </a:rPr>
              <a:t>M365 E5 Security provides a comprehensive set of tools to protect your organisation from sophisticated cyber threats, covering users, devices and data. With M365 E5 Security, you get advanced identity protection, threat detection and proactive response capabilities, all in one solution.</a:t>
            </a:r>
            <a:endParaRPr lang="en-GB" baseline="30000" dirty="0">
              <a:cs typeface="Segoe UI"/>
            </a:endParaRPr>
          </a:p>
        </p:txBody>
      </p:sp>
      <p:sp>
        <p:nvSpPr>
          <p:cNvPr id="30" name="Text Placeholder 5">
            <a:extLst>
              <a:ext uri="{FF2B5EF4-FFF2-40B4-BE49-F238E27FC236}">
                <a16:creationId xmlns:a16="http://schemas.microsoft.com/office/drawing/2014/main" id="{27FFF08F-818A-4AF3-BE6F-786D15D81A5E}"/>
              </a:ext>
            </a:extLst>
          </p:cNvPr>
          <p:cNvSpPr txBox="1">
            <a:spLocks/>
          </p:cNvSpPr>
          <p:nvPr/>
        </p:nvSpPr>
        <p:spPr>
          <a:xfrm>
            <a:off x="584200" y="2728143"/>
            <a:ext cx="5221200" cy="609737"/>
          </a:xfrm>
          <a:prstGeom prst="rect">
            <a:avLst/>
          </a:prstGeom>
        </p:spPr>
        <p:txBody>
          <a:bodyPr wrap="square" lIns="180000" tIns="180000" rIns="72000" bIns="18000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
                <a:srgbClr val="F61B71"/>
              </a:buClr>
              <a:buSzTx/>
              <a:buFont typeface="Arial" panose="020B0604020202020204" pitchFamily="34" charset="0"/>
              <a:buNone/>
              <a:tabLst/>
              <a:defRPr/>
            </a:pP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Cost-Effective Protection with M365 E5 Security</a:t>
            </a:r>
            <a:endParaRPr kumimoji="0" lang="en-GB" sz="1600" i="0" u="none" strike="noStrike" kern="1200" cap="none" spc="0" normalizeH="0" baseline="0" noProof="0" dirty="0">
              <a:ln>
                <a:noFill/>
              </a:ln>
              <a:solidFill>
                <a:srgbClr val="091F2C"/>
              </a:solidFill>
              <a:effectLst/>
              <a:uLnTx/>
              <a:uFillTx/>
              <a:latin typeface="+mj-lt"/>
              <a:cs typeface="Segoe UI" panose="020B0502040204020203" pitchFamily="34" charset="0"/>
            </a:endParaRPr>
          </a:p>
        </p:txBody>
      </p:sp>
      <p:sp>
        <p:nvSpPr>
          <p:cNvPr id="14" name="Text Placeholder 5">
            <a:extLst>
              <a:ext uri="{FF2B5EF4-FFF2-40B4-BE49-F238E27FC236}">
                <a16:creationId xmlns:a16="http://schemas.microsoft.com/office/drawing/2014/main" id="{2A12EBB5-0E2C-4BEE-8079-9326D8950419}"/>
              </a:ext>
            </a:extLst>
          </p:cNvPr>
          <p:cNvSpPr txBox="1">
            <a:spLocks/>
          </p:cNvSpPr>
          <p:nvPr/>
        </p:nvSpPr>
        <p:spPr>
          <a:xfrm>
            <a:off x="6381838" y="3337880"/>
            <a:ext cx="5221200" cy="2843952"/>
          </a:xfrm>
          <a:prstGeom prst="rect">
            <a:avLst/>
          </a:prstGeom>
        </p:spPr>
        <p:txBody>
          <a:bodyPr lIns="180000" tIns="72000" rIns="180000" bIns="0" anchor="t"/>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Clr>
                <a:schemeClr val="tx1"/>
              </a:buClr>
              <a:defRPr/>
            </a:pPr>
            <a:r>
              <a:rPr kumimoji="0" lang="en-US" sz="1400" b="0" i="0" u="none" strike="noStrike" kern="1200" cap="none" spc="0" normalizeH="0" noProof="0" dirty="0">
                <a:ln>
                  <a:noFill/>
                </a:ln>
                <a:solidFill>
                  <a:srgbClr val="000000"/>
                </a:solidFill>
                <a:effectLst/>
                <a:uLnTx/>
                <a:uFillTx/>
                <a:latin typeface="+mj-lt"/>
                <a:cs typeface="Segoe UI"/>
              </a:rPr>
              <a:t>Advanced Identity Protection: </a:t>
            </a:r>
            <a:r>
              <a:rPr kumimoji="0" lang="en-US" sz="1400" b="0" i="0" u="none" strike="noStrike" kern="1200" cap="none" spc="0" normalizeH="0" noProof="0" dirty="0">
                <a:ln>
                  <a:noFill/>
                </a:ln>
                <a:solidFill>
                  <a:srgbClr val="000000"/>
                </a:solidFill>
                <a:effectLst/>
                <a:uLnTx/>
                <a:uFillTx/>
                <a:cs typeface="Segoe UI"/>
              </a:rPr>
              <a:t>Uses risk-based policies to block unauthorised access.</a:t>
            </a:r>
          </a:p>
          <a:p>
            <a:pPr marL="285750" indent="-285750">
              <a:spcBef>
                <a:spcPts val="600"/>
              </a:spcBef>
              <a:buClr>
                <a:schemeClr val="tx1"/>
              </a:buClr>
              <a:defRPr/>
            </a:pPr>
            <a:r>
              <a:rPr kumimoji="0" lang="en-US" sz="1400" b="0" i="0" u="none" strike="noStrike" kern="1200" cap="none" spc="0" normalizeH="0" noProof="0" dirty="0">
                <a:ln>
                  <a:noFill/>
                </a:ln>
                <a:solidFill>
                  <a:srgbClr val="000000"/>
                </a:solidFill>
                <a:effectLst/>
                <a:uLnTx/>
                <a:uFillTx/>
                <a:latin typeface="+mj-lt"/>
                <a:cs typeface="Segoe UI"/>
              </a:rPr>
              <a:t>Enhanced Threat Protection: </a:t>
            </a:r>
            <a:r>
              <a:rPr kumimoji="0" lang="en-US" sz="1400" b="0" i="0" u="none" strike="noStrike" kern="1200" cap="none" spc="0" normalizeH="0" noProof="0" dirty="0">
                <a:ln>
                  <a:noFill/>
                </a:ln>
                <a:solidFill>
                  <a:srgbClr val="000000"/>
                </a:solidFill>
                <a:effectLst/>
                <a:uLnTx/>
                <a:uFillTx/>
                <a:cs typeface="Segoe UI"/>
              </a:rPr>
              <a:t>Detects phishing, malware and BEC threats in emails and collaboration tools.</a:t>
            </a:r>
          </a:p>
          <a:p>
            <a:pPr marL="285750" indent="-285750">
              <a:spcBef>
                <a:spcPts val="600"/>
              </a:spcBef>
              <a:buClr>
                <a:schemeClr val="tx1"/>
              </a:buClr>
              <a:defRPr/>
            </a:pPr>
            <a:r>
              <a:rPr kumimoji="0" lang="en-US" sz="1400" b="0" i="0" u="none" strike="noStrike" kern="1200" cap="none" spc="0" normalizeH="0" noProof="0" dirty="0">
                <a:ln>
                  <a:noFill/>
                </a:ln>
                <a:solidFill>
                  <a:srgbClr val="000000"/>
                </a:solidFill>
                <a:effectLst/>
                <a:uLnTx/>
                <a:uFillTx/>
                <a:latin typeface="+mj-lt"/>
                <a:cs typeface="Segoe UI"/>
              </a:rPr>
              <a:t>Endpoint Security:</a:t>
            </a:r>
            <a:r>
              <a:rPr kumimoji="0" lang="en-US" sz="1400" b="0" i="0" u="none" strike="noStrike" kern="1200" cap="none" spc="0" normalizeH="0" noProof="0" dirty="0">
                <a:ln>
                  <a:noFill/>
                </a:ln>
                <a:solidFill>
                  <a:srgbClr val="000000"/>
                </a:solidFill>
                <a:effectLst/>
                <a:uLnTx/>
                <a:uFillTx/>
                <a:cs typeface="Segoe UI"/>
              </a:rPr>
              <a:t> Identifies and neutralises threats on devices, ensuring real-time protection.</a:t>
            </a:r>
          </a:p>
          <a:p>
            <a:pPr marL="285750" indent="-285750">
              <a:spcBef>
                <a:spcPts val="600"/>
              </a:spcBef>
              <a:buClr>
                <a:schemeClr val="tx1"/>
              </a:buClr>
              <a:defRPr/>
            </a:pPr>
            <a:r>
              <a:rPr kumimoji="0" lang="en-US" sz="1400" b="0" i="0" u="none" strike="noStrike" kern="1200" cap="none" spc="0" normalizeH="0" noProof="0" dirty="0">
                <a:ln>
                  <a:noFill/>
                </a:ln>
                <a:solidFill>
                  <a:srgbClr val="000000"/>
                </a:solidFill>
                <a:effectLst/>
                <a:uLnTx/>
                <a:uFillTx/>
                <a:latin typeface="+mj-lt"/>
                <a:cs typeface="Segoe UI"/>
              </a:rPr>
              <a:t>Cloud App Security: </a:t>
            </a:r>
            <a:r>
              <a:rPr kumimoji="0" lang="en-US" sz="1400" b="0" i="0" u="none" strike="noStrike" kern="1200" cap="none" spc="0" normalizeH="0" noProof="0" dirty="0">
                <a:ln>
                  <a:noFill/>
                </a:ln>
                <a:solidFill>
                  <a:srgbClr val="000000"/>
                </a:solidFill>
                <a:effectLst/>
                <a:uLnTx/>
                <a:uFillTx/>
                <a:cs typeface="Segoe UI"/>
              </a:rPr>
              <a:t>Monitors and secures app usage, enforcing policies to reduce risks.</a:t>
            </a:r>
          </a:p>
          <a:p>
            <a:pPr marL="285750" indent="-285750">
              <a:spcBef>
                <a:spcPts val="600"/>
              </a:spcBef>
              <a:buClr>
                <a:schemeClr val="tx1"/>
              </a:buClr>
              <a:defRPr/>
            </a:pPr>
            <a:r>
              <a:rPr kumimoji="0" lang="en-US" sz="1400" b="0" i="0" u="none" strike="noStrike" kern="1200" cap="none" spc="0" normalizeH="0" noProof="0" dirty="0">
                <a:ln>
                  <a:noFill/>
                </a:ln>
                <a:solidFill>
                  <a:srgbClr val="000000"/>
                </a:solidFill>
                <a:effectLst/>
                <a:uLnTx/>
                <a:uFillTx/>
                <a:latin typeface="+mj-lt"/>
                <a:cs typeface="Segoe UI"/>
              </a:rPr>
              <a:t>Identity Threat Detection: </a:t>
            </a:r>
            <a:r>
              <a:rPr kumimoji="0" lang="en-US" sz="1400" b="0" i="0" u="none" strike="noStrike" kern="1200" cap="none" spc="0" normalizeH="0" noProof="0" dirty="0">
                <a:ln>
                  <a:noFill/>
                </a:ln>
                <a:solidFill>
                  <a:srgbClr val="000000"/>
                </a:solidFill>
                <a:effectLst/>
                <a:uLnTx/>
                <a:uFillTx/>
                <a:cs typeface="Segoe UI"/>
              </a:rPr>
              <a:t>Tracks identity risks, triggers alerts and applies automated remediation.</a:t>
            </a:r>
            <a:endParaRPr kumimoji="0" lang="en-GB" sz="1400" b="0" i="0" u="none" strike="noStrike" kern="1200" cap="none" spc="0" normalizeH="0" noProof="0" dirty="0">
              <a:ln>
                <a:noFill/>
              </a:ln>
              <a:solidFill>
                <a:srgbClr val="000000"/>
              </a:solidFill>
              <a:effectLst/>
              <a:uLnTx/>
              <a:uFillTx/>
              <a:cs typeface="Segoe UI"/>
            </a:endParaRPr>
          </a:p>
        </p:txBody>
      </p:sp>
      <p:sp>
        <p:nvSpPr>
          <p:cNvPr id="15" name="Text Placeholder 5">
            <a:extLst>
              <a:ext uri="{FF2B5EF4-FFF2-40B4-BE49-F238E27FC236}">
                <a16:creationId xmlns:a16="http://schemas.microsoft.com/office/drawing/2014/main" id="{7A2D94EF-E566-41AA-89DC-64AD03BF25CB}"/>
              </a:ext>
            </a:extLst>
          </p:cNvPr>
          <p:cNvSpPr txBox="1">
            <a:spLocks/>
          </p:cNvSpPr>
          <p:nvPr/>
        </p:nvSpPr>
        <p:spPr>
          <a:xfrm>
            <a:off x="6381838" y="2728143"/>
            <a:ext cx="5221200" cy="609737"/>
          </a:xfrm>
          <a:prstGeom prst="rect">
            <a:avLst/>
          </a:prstGeom>
        </p:spPr>
        <p:txBody>
          <a:bodyPr wrap="square" lIns="180000" tIns="180000" rIns="72000" bIns="18000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
                <a:srgbClr val="F61B71"/>
              </a:buClr>
              <a:buSzTx/>
              <a:buFont typeface="Arial" panose="020B0604020202020204" pitchFamily="34" charset="0"/>
              <a:buNone/>
              <a:tabLst/>
              <a:defRPr/>
            </a:pP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M365 E5 Security Capabilities</a:t>
            </a:r>
            <a:endParaRPr kumimoji="0" lang="en-GB" sz="1600" i="0" u="none" strike="noStrike" kern="1200" cap="none" spc="0" normalizeH="0" baseline="0" noProof="0" dirty="0">
              <a:ln>
                <a:noFill/>
              </a:ln>
              <a:solidFill>
                <a:srgbClr val="091F2C"/>
              </a:solidFill>
              <a:effectLst/>
              <a:uLnTx/>
              <a:uFillTx/>
              <a:latin typeface="+mj-lt"/>
              <a:cs typeface="Segoe UI" panose="020B0502040204020203" pitchFamily="34" charset="0"/>
            </a:endParaRPr>
          </a:p>
        </p:txBody>
      </p:sp>
    </p:spTree>
    <p:extLst>
      <p:ext uri="{BB962C8B-B14F-4D97-AF65-F5344CB8AC3E}">
        <p14:creationId xmlns:p14="http://schemas.microsoft.com/office/powerpoint/2010/main" val="373454433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D82C-96B7-4B5F-AE5C-80006D31FAC9}"/>
              </a:ext>
            </a:extLst>
          </p:cNvPr>
          <p:cNvSpPr>
            <a:spLocks noGrp="1"/>
          </p:cNvSpPr>
          <p:nvPr>
            <p:ph type="title"/>
          </p:nvPr>
        </p:nvSpPr>
        <p:spPr/>
        <p:txBody>
          <a:bodyPr/>
          <a:lstStyle/>
          <a:p>
            <a:r>
              <a:rPr lang="en-US" dirty="0"/>
              <a:t>Added value of M365 E5 Security</a:t>
            </a:r>
          </a:p>
        </p:txBody>
      </p:sp>
      <p:graphicFrame>
        <p:nvGraphicFramePr>
          <p:cNvPr id="4" name="Table 61">
            <a:extLst>
              <a:ext uri="{FF2B5EF4-FFF2-40B4-BE49-F238E27FC236}">
                <a16:creationId xmlns:a16="http://schemas.microsoft.com/office/drawing/2014/main" id="{A1C83235-BA55-48CE-B353-4AE415670D27}"/>
              </a:ext>
            </a:extLst>
          </p:cNvPr>
          <p:cNvGraphicFramePr>
            <a:graphicFrameLocks/>
          </p:cNvGraphicFramePr>
          <p:nvPr>
            <p:extLst>
              <p:ext uri="{D42A27DB-BD31-4B8C-83A1-F6EECF244321}">
                <p14:modId xmlns:p14="http://schemas.microsoft.com/office/powerpoint/2010/main" val="3153731671"/>
              </p:ext>
            </p:extLst>
          </p:nvPr>
        </p:nvGraphicFramePr>
        <p:xfrm>
          <a:off x="584199" y="1377947"/>
          <a:ext cx="11018520" cy="4927644"/>
        </p:xfrm>
        <a:graphic>
          <a:graphicData uri="http://schemas.openxmlformats.org/drawingml/2006/table">
            <a:tbl>
              <a:tblPr firstRow="1" bandRow="1">
                <a:tableStyleId>{5C22544A-7EE6-4342-B048-85BDC9FD1C3A}</a:tableStyleId>
              </a:tblPr>
              <a:tblGrid>
                <a:gridCol w="1101852">
                  <a:extLst>
                    <a:ext uri="{9D8B030D-6E8A-4147-A177-3AD203B41FA5}">
                      <a16:colId xmlns:a16="http://schemas.microsoft.com/office/drawing/2014/main" val="3121818772"/>
                    </a:ext>
                  </a:extLst>
                </a:gridCol>
                <a:gridCol w="1101852">
                  <a:extLst>
                    <a:ext uri="{9D8B030D-6E8A-4147-A177-3AD203B41FA5}">
                      <a16:colId xmlns:a16="http://schemas.microsoft.com/office/drawing/2014/main" val="2393658609"/>
                    </a:ext>
                  </a:extLst>
                </a:gridCol>
                <a:gridCol w="1101852">
                  <a:extLst>
                    <a:ext uri="{9D8B030D-6E8A-4147-A177-3AD203B41FA5}">
                      <a16:colId xmlns:a16="http://schemas.microsoft.com/office/drawing/2014/main" val="1745321153"/>
                    </a:ext>
                  </a:extLst>
                </a:gridCol>
                <a:gridCol w="1101852">
                  <a:extLst>
                    <a:ext uri="{9D8B030D-6E8A-4147-A177-3AD203B41FA5}">
                      <a16:colId xmlns:a16="http://schemas.microsoft.com/office/drawing/2014/main" val="3755043428"/>
                    </a:ext>
                  </a:extLst>
                </a:gridCol>
                <a:gridCol w="1101852">
                  <a:extLst>
                    <a:ext uri="{9D8B030D-6E8A-4147-A177-3AD203B41FA5}">
                      <a16:colId xmlns:a16="http://schemas.microsoft.com/office/drawing/2014/main" val="2832687987"/>
                    </a:ext>
                  </a:extLst>
                </a:gridCol>
                <a:gridCol w="1101852">
                  <a:extLst>
                    <a:ext uri="{9D8B030D-6E8A-4147-A177-3AD203B41FA5}">
                      <a16:colId xmlns:a16="http://schemas.microsoft.com/office/drawing/2014/main" val="1829770829"/>
                    </a:ext>
                  </a:extLst>
                </a:gridCol>
                <a:gridCol w="1101852">
                  <a:extLst>
                    <a:ext uri="{9D8B030D-6E8A-4147-A177-3AD203B41FA5}">
                      <a16:colId xmlns:a16="http://schemas.microsoft.com/office/drawing/2014/main" val="934274482"/>
                    </a:ext>
                  </a:extLst>
                </a:gridCol>
                <a:gridCol w="1101852">
                  <a:extLst>
                    <a:ext uri="{9D8B030D-6E8A-4147-A177-3AD203B41FA5}">
                      <a16:colId xmlns:a16="http://schemas.microsoft.com/office/drawing/2014/main" val="538415921"/>
                    </a:ext>
                  </a:extLst>
                </a:gridCol>
                <a:gridCol w="1101852">
                  <a:extLst>
                    <a:ext uri="{9D8B030D-6E8A-4147-A177-3AD203B41FA5}">
                      <a16:colId xmlns:a16="http://schemas.microsoft.com/office/drawing/2014/main" val="1052429295"/>
                    </a:ext>
                  </a:extLst>
                </a:gridCol>
                <a:gridCol w="1101852">
                  <a:extLst>
                    <a:ext uri="{9D8B030D-6E8A-4147-A177-3AD203B41FA5}">
                      <a16:colId xmlns:a16="http://schemas.microsoft.com/office/drawing/2014/main" val="4064091284"/>
                    </a:ext>
                  </a:extLst>
                </a:gridCol>
              </a:tblGrid>
              <a:tr h="288000">
                <a:tc grid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chemeClr val="bg1"/>
                          </a:solidFill>
                          <a:effectLst/>
                          <a:uLnTx/>
                          <a:uFillTx/>
                          <a:latin typeface="+mj-lt"/>
                          <a:ea typeface="+mn-ea"/>
                          <a:cs typeface="Segoe Sans Display"/>
                        </a:rPr>
                        <a:t>Defender for Endpoint</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CCF6">
                        <a:alpha val="60000"/>
                      </a:srgbClr>
                    </a:solidFill>
                  </a:tcPr>
                </a:tc>
                <a:tc gridSpan="4">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chemeClr val="bg1"/>
                          </a:solidFill>
                          <a:effectLst/>
                          <a:uLnTx/>
                          <a:uFillTx/>
                          <a:latin typeface="+mj-lt"/>
                          <a:ea typeface="+mn-ea"/>
                          <a:cs typeface="Segoe Sans Display"/>
                        </a:rPr>
                        <a:t>Microsoft Entra ID</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CCF6">
                        <a:alpha val="60000"/>
                      </a:srgbClr>
                    </a:solid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CCF6">
                        <a:alpha val="60000"/>
                      </a:srgbClr>
                    </a:solid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CCF6">
                        <a:alpha val="60000"/>
                      </a:srgbClr>
                    </a:solidFill>
                  </a:tcPr>
                </a:tc>
                <a:tc grid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chemeClr val="bg1"/>
                          </a:solidFill>
                          <a:effectLst/>
                          <a:uLnTx/>
                          <a:uFillTx/>
                          <a:latin typeface="+mj-lt"/>
                          <a:ea typeface="+mn-ea"/>
                          <a:cs typeface="Segoe Sans Display"/>
                        </a:rPr>
                        <a:t>Microsoft Intune</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CCF6">
                        <a:alpha val="60000"/>
                      </a:srgbClr>
                    </a:solidFill>
                  </a:tcPr>
                </a:tc>
                <a:tc grid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chemeClr val="bg1"/>
                          </a:solidFill>
                          <a:effectLst/>
                          <a:uLnTx/>
                          <a:uFillTx/>
                          <a:latin typeface="+mj-lt"/>
                          <a:ea typeface="+mn-ea"/>
                          <a:cs typeface="Segoe Sans Display"/>
                        </a:rPr>
                        <a:t>Defender for Office</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CCF6">
                        <a:alpha val="60000"/>
                      </a:srgbClr>
                    </a:solidFill>
                  </a:tcPr>
                </a:tc>
                <a:extLst>
                  <a:ext uri="{0D108BD9-81ED-4DB2-BD59-A6C34878D82A}">
                    <a16:rowId xmlns:a16="http://schemas.microsoft.com/office/drawing/2014/main" val="1770694268"/>
                  </a:ext>
                </a:extLst>
              </a:tr>
              <a:tr h="528471">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Centralised Management</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Automated Investigations</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Administrative </a:t>
                      </a:r>
                      <a:br>
                        <a:rPr kumimoji="0" lang="en-US" sz="800" b="0" i="0" u="none" strike="noStrike" kern="0" cap="none" spc="0" normalizeH="0" baseline="0" noProof="0" dirty="0">
                          <a:ln>
                            <a:noFill/>
                          </a:ln>
                          <a:solidFill>
                            <a:srgbClr val="091F2C"/>
                          </a:solidFill>
                          <a:effectLst/>
                          <a:uLnTx/>
                          <a:uFillTx/>
                          <a:latin typeface="+mn-lt"/>
                          <a:ea typeface="+mn-ea"/>
                          <a:cs typeface="Segoe Sans Display"/>
                        </a:rPr>
                      </a:br>
                      <a:r>
                        <a:rPr kumimoji="0" lang="en-US" sz="800" b="0" i="0" u="none" strike="noStrike" kern="0" cap="none" spc="0" normalizeH="0" baseline="0" noProof="0" dirty="0">
                          <a:ln>
                            <a:noFill/>
                          </a:ln>
                          <a:solidFill>
                            <a:srgbClr val="091F2C"/>
                          </a:solidFill>
                          <a:effectLst/>
                          <a:uLnTx/>
                          <a:uFillTx/>
                          <a:latin typeface="+mn-lt"/>
                          <a:ea typeface="+mn-ea"/>
                          <a:cs typeface="Segoe Sans Display"/>
                        </a:rPr>
                        <a:t>Units</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Adv Security Reports &amp; Alerts</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App Proxy, </a:t>
                      </a:r>
                      <a:br>
                        <a:rPr kumimoji="0" lang="en-US" sz="800" b="0" i="0" u="none" strike="noStrike" kern="0" cap="none" spc="0" normalizeH="0" baseline="0" noProof="0" dirty="0">
                          <a:ln>
                            <a:noFill/>
                          </a:ln>
                          <a:solidFill>
                            <a:srgbClr val="091F2C"/>
                          </a:solidFill>
                          <a:effectLst/>
                          <a:uLnTx/>
                          <a:uFillTx/>
                          <a:latin typeface="+mn-lt"/>
                          <a:ea typeface="+mn-ea"/>
                          <a:cs typeface="Segoe Sans Display"/>
                        </a:rPr>
                      </a:br>
                      <a:r>
                        <a:rPr kumimoji="0" lang="en-US" sz="800" b="0" i="0" u="none" strike="noStrike" kern="0" cap="none" spc="0" normalizeH="0" baseline="0" noProof="0" dirty="0">
                          <a:ln>
                            <a:noFill/>
                          </a:ln>
                          <a:solidFill>
                            <a:srgbClr val="091F2C"/>
                          </a:solidFill>
                          <a:effectLst/>
                          <a:uLnTx/>
                          <a:uFillTx/>
                          <a:latin typeface="+mn-lt"/>
                          <a:ea typeface="+mn-ea"/>
                          <a:cs typeface="Segoe Sans Display"/>
                        </a:rPr>
                        <a:t>Including </a:t>
                      </a:r>
                      <a:r>
                        <a:rPr kumimoji="0" lang="en-US" sz="800" b="0" i="0" u="none" strike="noStrike" kern="0" cap="none" spc="0" normalizeH="0" baseline="0" noProof="0" dirty="0" err="1">
                          <a:ln>
                            <a:noFill/>
                          </a:ln>
                          <a:solidFill>
                            <a:srgbClr val="091F2C"/>
                          </a:solidFill>
                          <a:effectLst/>
                          <a:uLnTx/>
                          <a:uFillTx/>
                          <a:latin typeface="+mn-lt"/>
                          <a:ea typeface="+mn-ea"/>
                          <a:cs typeface="Segoe Sans Display"/>
                        </a:rPr>
                        <a:t>PingAccess</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Cloud </a:t>
                      </a:r>
                      <a:br>
                        <a:rPr kumimoji="0" lang="en-US" sz="800" b="0" i="0" u="none" strike="noStrike" kern="0" cap="none" spc="0" normalizeH="0" baseline="0" noProof="0" dirty="0">
                          <a:ln>
                            <a:noFill/>
                          </a:ln>
                          <a:solidFill>
                            <a:srgbClr val="091F2C"/>
                          </a:solidFill>
                          <a:effectLst/>
                          <a:uLnTx/>
                          <a:uFillTx/>
                          <a:latin typeface="+mn-lt"/>
                          <a:ea typeface="+mn-ea"/>
                          <a:cs typeface="Segoe Sans Display"/>
                        </a:rPr>
                      </a:br>
                      <a:r>
                        <a:rPr kumimoji="0" lang="en-US" sz="800" b="0" i="0" u="none" strike="noStrike" kern="0" cap="none" spc="0" normalizeH="0" baseline="0" noProof="0" dirty="0">
                          <a:ln>
                            <a:noFill/>
                          </a:ln>
                          <a:solidFill>
                            <a:srgbClr val="091F2C"/>
                          </a:solidFill>
                          <a:effectLst/>
                          <a:uLnTx/>
                          <a:uFillTx/>
                          <a:latin typeface="+mn-lt"/>
                          <a:ea typeface="+mn-ea"/>
                          <a:cs typeface="Segoe Sans Display"/>
                        </a:rPr>
                        <a:t>App Discovery</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Application Management</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Device </a:t>
                      </a:r>
                      <a:br>
                        <a:rPr kumimoji="0" lang="en-GB" sz="800" b="0" i="0" u="none" strike="noStrike" kern="0" cap="none" spc="0" normalizeH="0" baseline="0" noProof="0" dirty="0">
                          <a:ln>
                            <a:noFill/>
                          </a:ln>
                          <a:solidFill>
                            <a:srgbClr val="091F2C"/>
                          </a:solidFill>
                          <a:effectLst/>
                          <a:uLnTx/>
                          <a:uFillTx/>
                          <a:latin typeface="+mn-lt"/>
                          <a:ea typeface="+mn-ea"/>
                          <a:cs typeface="Segoe Sans Display"/>
                        </a:rPr>
                      </a:br>
                      <a:r>
                        <a:rPr kumimoji="0" lang="en-GB" sz="800" b="0" i="0" u="none" strike="noStrike" kern="0" cap="none" spc="0" normalizeH="0" baseline="0" noProof="0" dirty="0">
                          <a:ln>
                            <a:noFill/>
                          </a:ln>
                          <a:solidFill>
                            <a:srgbClr val="091F2C"/>
                          </a:solidFill>
                          <a:effectLst/>
                          <a:uLnTx/>
                          <a:uFillTx/>
                          <a:latin typeface="+mn-lt"/>
                          <a:ea typeface="+mn-ea"/>
                          <a:cs typeface="Segoe Sans Display"/>
                        </a:rPr>
                        <a:t>Management</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Advanced </a:t>
                      </a:r>
                      <a:br>
                        <a:rPr kumimoji="0" lang="en-GB" sz="800" b="0" i="0" u="none" strike="noStrike" kern="0" cap="none" spc="0" normalizeH="0" baseline="0" noProof="0" dirty="0">
                          <a:ln>
                            <a:noFill/>
                          </a:ln>
                          <a:solidFill>
                            <a:srgbClr val="091F2C"/>
                          </a:solidFill>
                          <a:effectLst/>
                          <a:uLnTx/>
                          <a:uFillTx/>
                          <a:latin typeface="+mn-lt"/>
                          <a:ea typeface="+mn-ea"/>
                          <a:cs typeface="Segoe Sans Display"/>
                        </a:rPr>
                      </a:br>
                      <a:r>
                        <a:rPr kumimoji="0" lang="en-GB" sz="800" b="0" i="0" u="none" strike="noStrike" kern="0" cap="none" spc="0" normalizeH="0" baseline="0" noProof="0" dirty="0">
                          <a:ln>
                            <a:noFill/>
                          </a:ln>
                          <a:solidFill>
                            <a:srgbClr val="091F2C"/>
                          </a:solidFill>
                          <a:effectLst/>
                          <a:uLnTx/>
                          <a:uFillTx/>
                          <a:latin typeface="+mn-lt"/>
                          <a:ea typeface="+mn-ea"/>
                          <a:cs typeface="Segoe Sans Display"/>
                        </a:rPr>
                        <a:t>Anti-Phishing</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Exchange Online Protection</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extLst>
                  <a:ext uri="{0D108BD9-81ED-4DB2-BD59-A6C34878D82A}">
                    <a16:rowId xmlns:a16="http://schemas.microsoft.com/office/drawing/2014/main" val="1111183594"/>
                  </a:ext>
                </a:extLst>
              </a:tr>
              <a:tr h="381287">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Threat </a:t>
                      </a:r>
                      <a:br>
                        <a:rPr kumimoji="0" lang="en-US" sz="800" b="0" i="0" u="none" strike="noStrike" kern="0" cap="none" spc="0" normalizeH="0" baseline="0" noProof="0" dirty="0">
                          <a:ln>
                            <a:noFill/>
                          </a:ln>
                          <a:solidFill>
                            <a:srgbClr val="091F2C"/>
                          </a:solidFill>
                          <a:effectLst/>
                          <a:uLnTx/>
                          <a:uFillTx/>
                          <a:latin typeface="+mn-lt"/>
                          <a:ea typeface="+mn-ea"/>
                          <a:cs typeface="Segoe Sans Display"/>
                        </a:rPr>
                      </a:br>
                      <a:r>
                        <a:rPr kumimoji="0" lang="en-US" sz="800" b="0" i="0" u="none" strike="noStrike" kern="0" cap="none" spc="0" normalizeH="0" baseline="0" noProof="0" dirty="0">
                          <a:ln>
                            <a:noFill/>
                          </a:ln>
                          <a:solidFill>
                            <a:srgbClr val="091F2C"/>
                          </a:solidFill>
                          <a:effectLst/>
                          <a:uLnTx/>
                          <a:uFillTx/>
                          <a:latin typeface="+mn-lt"/>
                          <a:ea typeface="+mn-ea"/>
                          <a:cs typeface="Segoe Sans Display"/>
                        </a:rPr>
                        <a:t>Analytics</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Next-Gen </a:t>
                      </a:r>
                      <a:br>
                        <a:rPr kumimoji="0" lang="en-GB" sz="800" b="0" i="0" u="none" strike="noStrike" kern="0" cap="none" spc="0" normalizeH="0" baseline="0" noProof="0" dirty="0">
                          <a:ln>
                            <a:noFill/>
                          </a:ln>
                          <a:solidFill>
                            <a:srgbClr val="091F2C"/>
                          </a:solidFill>
                          <a:effectLst/>
                          <a:uLnTx/>
                          <a:uFillTx/>
                          <a:latin typeface="+mn-lt"/>
                          <a:ea typeface="+mn-ea"/>
                          <a:cs typeface="Segoe Sans Display"/>
                        </a:rPr>
                      </a:br>
                      <a:r>
                        <a:rPr kumimoji="0" lang="en-GB" sz="800" b="0" i="0" u="none" strike="noStrike" kern="0" cap="none" spc="0" normalizeH="0" baseline="0" noProof="0" dirty="0">
                          <a:ln>
                            <a:noFill/>
                          </a:ln>
                          <a:solidFill>
                            <a:srgbClr val="091F2C"/>
                          </a:solidFill>
                          <a:effectLst/>
                          <a:uLnTx/>
                          <a:uFillTx/>
                          <a:latin typeface="+mn-lt"/>
                          <a:ea typeface="+mn-ea"/>
                          <a:cs typeface="Segoe Sans Display"/>
                        </a:rPr>
                        <a:t>Protection</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Conditional </a:t>
                      </a:r>
                      <a:br>
                        <a:rPr kumimoji="0" lang="en-US" sz="800" b="0" i="0" u="none" strike="noStrike" kern="0" cap="none" spc="0" normalizeH="0" baseline="0" noProof="0" dirty="0">
                          <a:ln>
                            <a:noFill/>
                          </a:ln>
                          <a:solidFill>
                            <a:srgbClr val="091F2C"/>
                          </a:solidFill>
                          <a:effectLst/>
                          <a:uLnTx/>
                          <a:uFillTx/>
                          <a:latin typeface="+mn-lt"/>
                          <a:ea typeface="+mn-ea"/>
                          <a:cs typeface="Segoe Sans Display"/>
                        </a:rPr>
                      </a:br>
                      <a:r>
                        <a:rPr kumimoji="0" lang="en-US" sz="800" b="0" i="0" u="none" strike="noStrike" kern="0" cap="none" spc="0" normalizeH="0" baseline="0" noProof="0" dirty="0">
                          <a:ln>
                            <a:noFill/>
                          </a:ln>
                          <a:solidFill>
                            <a:srgbClr val="091F2C"/>
                          </a:solidFill>
                          <a:effectLst/>
                          <a:uLnTx/>
                          <a:uFillTx/>
                          <a:latin typeface="+mn-lt"/>
                          <a:ea typeface="+mn-ea"/>
                          <a:cs typeface="Segoe Sans Display"/>
                        </a:rPr>
                        <a:t>Access</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Custom Security Attributes</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Dynamic </a:t>
                      </a:r>
                      <a:br>
                        <a:rPr kumimoji="0" lang="en-US" sz="800" b="0" i="0" u="none" strike="noStrike" kern="0" cap="none" spc="0" normalizeH="0" baseline="0" noProof="0" dirty="0">
                          <a:ln>
                            <a:noFill/>
                          </a:ln>
                          <a:solidFill>
                            <a:srgbClr val="091F2C"/>
                          </a:solidFill>
                          <a:effectLst/>
                          <a:uLnTx/>
                          <a:uFillTx/>
                          <a:latin typeface="+mn-lt"/>
                          <a:ea typeface="+mn-ea"/>
                          <a:cs typeface="Segoe Sans Display"/>
                        </a:rPr>
                      </a:br>
                      <a:r>
                        <a:rPr kumimoji="0" lang="en-US" sz="800" b="0" i="0" u="none" strike="noStrike" kern="0" cap="none" spc="0" normalizeH="0" baseline="0" noProof="0" dirty="0">
                          <a:ln>
                            <a:noFill/>
                          </a:ln>
                          <a:solidFill>
                            <a:srgbClr val="091F2C"/>
                          </a:solidFill>
                          <a:effectLst/>
                          <a:uLnTx/>
                          <a:uFillTx/>
                          <a:latin typeface="+mn-lt"/>
                          <a:ea typeface="+mn-ea"/>
                          <a:cs typeface="Segoe Sans Display"/>
                        </a:rPr>
                        <a:t>Groups</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Enterprise State Roaming</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Endpoint Analytics</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Config Manager</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Real-Time </a:t>
                      </a:r>
                      <a:br>
                        <a:rPr kumimoji="0" lang="en-GB" sz="800" b="0" i="0" u="none" strike="noStrike" kern="0" cap="none" spc="0" normalizeH="0" baseline="0" noProof="0" dirty="0">
                          <a:ln>
                            <a:noFill/>
                          </a:ln>
                          <a:solidFill>
                            <a:srgbClr val="091F2C"/>
                          </a:solidFill>
                          <a:effectLst/>
                          <a:uLnTx/>
                          <a:uFillTx/>
                          <a:latin typeface="+mn-lt"/>
                          <a:ea typeface="+mn-ea"/>
                          <a:cs typeface="Segoe Sans Display"/>
                        </a:rPr>
                      </a:br>
                      <a:r>
                        <a:rPr kumimoji="0" lang="en-GB" sz="800" b="0" i="0" u="none" strike="noStrike" kern="0" cap="none" spc="0" normalizeH="0" baseline="0" noProof="0" dirty="0">
                          <a:ln>
                            <a:noFill/>
                          </a:ln>
                          <a:solidFill>
                            <a:srgbClr val="091F2C"/>
                          </a:solidFill>
                          <a:effectLst/>
                          <a:uLnTx/>
                          <a:uFillTx/>
                          <a:latin typeface="+mn-lt"/>
                          <a:ea typeface="+mn-ea"/>
                          <a:cs typeface="Segoe Sans Display"/>
                        </a:rPr>
                        <a:t>Reports</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Safe Attachments </a:t>
                      </a:r>
                      <a:br>
                        <a:rPr kumimoji="0" lang="en-GB" sz="800" b="0" i="0" u="none" strike="noStrike" kern="0" cap="none" spc="0" normalizeH="0" baseline="0" noProof="0" dirty="0">
                          <a:ln>
                            <a:noFill/>
                          </a:ln>
                          <a:solidFill>
                            <a:srgbClr val="091F2C"/>
                          </a:solidFill>
                          <a:effectLst/>
                          <a:uLnTx/>
                          <a:uFillTx/>
                          <a:latin typeface="+mn-lt"/>
                          <a:ea typeface="+mn-ea"/>
                          <a:cs typeface="Segoe Sans Display"/>
                        </a:rPr>
                      </a:br>
                      <a:r>
                        <a:rPr kumimoji="0" lang="en-GB" sz="800" b="0" i="0" u="none" strike="noStrike" kern="0" cap="none" spc="0" normalizeH="0" baseline="0" noProof="0" dirty="0">
                          <a:ln>
                            <a:noFill/>
                          </a:ln>
                          <a:solidFill>
                            <a:srgbClr val="091F2C"/>
                          </a:solidFill>
                          <a:effectLst/>
                          <a:uLnTx/>
                          <a:uFillTx/>
                          <a:latin typeface="+mn-lt"/>
                          <a:ea typeface="+mn-ea"/>
                          <a:cs typeface="Segoe Sans Display"/>
                        </a:rPr>
                        <a:t>&amp; Links</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extLst>
                  <a:ext uri="{0D108BD9-81ED-4DB2-BD59-A6C34878D82A}">
                    <a16:rowId xmlns:a16="http://schemas.microsoft.com/office/drawing/2014/main" val="421758585"/>
                  </a:ext>
                </a:extLst>
              </a:tr>
              <a:tr h="234103">
                <a:tc row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Attack Surface Reduction</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DCD2">
                        <a:alpha val="60000"/>
                      </a:srgbClr>
                    </a:solidFill>
                  </a:tcPr>
                </a:tc>
                <a:tc rowSpan="2">
                  <a:txBody>
                    <a:bodyPr/>
                    <a:lstStyle/>
                    <a:p>
                      <a:pPr algn="ctr"/>
                      <a:r>
                        <a:rPr lang="en-US" sz="800" dirty="0">
                          <a:solidFill>
                            <a:schemeClr val="tx1"/>
                          </a:solidFill>
                        </a:rPr>
                        <a:t>Advanced </a:t>
                      </a:r>
                      <a:br>
                        <a:rPr lang="en-US" sz="800" dirty="0">
                          <a:solidFill>
                            <a:schemeClr val="tx1"/>
                          </a:solidFill>
                        </a:rPr>
                      </a:br>
                      <a:r>
                        <a:rPr lang="en-US" sz="800" dirty="0">
                          <a:solidFill>
                            <a:schemeClr val="tx1"/>
                          </a:solidFill>
                        </a:rPr>
                        <a:t>Hunting</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9ED7">
                        <a:alpha val="60000"/>
                      </a:srgbClr>
                    </a:solidFill>
                  </a:tcPr>
                </a:tc>
                <a:tc row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Entra ID</a:t>
                      </a:r>
                      <a:br>
                        <a:rPr kumimoji="0" lang="en-US" sz="800" b="0" i="0" u="none" strike="noStrike" kern="0" cap="none" spc="0" normalizeH="0" baseline="0" noProof="0" dirty="0">
                          <a:ln>
                            <a:noFill/>
                          </a:ln>
                          <a:solidFill>
                            <a:srgbClr val="091F2C"/>
                          </a:solidFill>
                          <a:effectLst/>
                          <a:uLnTx/>
                          <a:uFillTx/>
                          <a:latin typeface="+mn-lt"/>
                          <a:ea typeface="+mn-ea"/>
                          <a:cs typeface="Segoe Sans Display"/>
                        </a:rPr>
                      </a:br>
                      <a:r>
                        <a:rPr kumimoji="0" lang="en-US" sz="800" b="0" i="0" u="none" strike="noStrike" kern="0" cap="none" spc="0" normalizeH="0" baseline="0" noProof="0" dirty="0">
                          <a:ln>
                            <a:noFill/>
                          </a:ln>
                          <a:solidFill>
                            <a:srgbClr val="091F2C"/>
                          </a:solidFill>
                          <a:effectLst/>
                          <a:uLnTx/>
                          <a:uFillTx/>
                          <a:latin typeface="+mn-lt"/>
                          <a:ea typeface="+mn-ea"/>
                          <a:cs typeface="Segoe Sans Display"/>
                        </a:rPr>
                        <a:t>Connect Health</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row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External ID</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row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M365 Identity Manager</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row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Password </a:t>
                      </a:r>
                      <a:br>
                        <a:rPr kumimoji="0" lang="en-US" sz="800" b="0" i="0" u="none" strike="noStrike" kern="0" cap="none" spc="0" normalizeH="0" baseline="0" noProof="0" dirty="0">
                          <a:ln>
                            <a:noFill/>
                          </a:ln>
                          <a:solidFill>
                            <a:srgbClr val="091F2C"/>
                          </a:solidFill>
                          <a:effectLst/>
                          <a:uLnTx/>
                          <a:uFillTx/>
                          <a:latin typeface="+mn-lt"/>
                          <a:ea typeface="+mn-ea"/>
                          <a:cs typeface="Segoe Sans Display"/>
                        </a:rPr>
                      </a:br>
                      <a:r>
                        <a:rPr kumimoji="0" lang="en-US" sz="800" b="0" i="0" u="none" strike="noStrike" kern="0" cap="none" spc="0" normalizeH="0" baseline="0" noProof="0" dirty="0">
                          <a:ln>
                            <a:noFill/>
                          </a:ln>
                          <a:solidFill>
                            <a:srgbClr val="091F2C"/>
                          </a:solidFill>
                          <a:effectLst/>
                          <a:uLnTx/>
                          <a:uFillTx/>
                          <a:latin typeface="+mn-lt"/>
                          <a:ea typeface="+mn-ea"/>
                          <a:cs typeface="Segoe Sans Display"/>
                        </a:rPr>
                        <a:t>Protection</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grid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Attack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Simulation Training</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9ED7">
                        <a:alpha val="60000"/>
                      </a:srgbClr>
                    </a:solidFill>
                  </a:tcPr>
                </a:tc>
                <a:tc row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Automated Investigation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&amp; Response</a:t>
                      </a:r>
                    </a:p>
                  </a:txBody>
                  <a:tcPr marL="72000" marR="72000" marT="72000" marB="72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9ED7">
                        <a:alpha val="60000"/>
                      </a:srgbClr>
                    </a:solidFill>
                  </a:tcPr>
                </a:tc>
                <a:extLst>
                  <a:ext uri="{0D108BD9-81ED-4DB2-BD59-A6C34878D82A}">
                    <a16:rowId xmlns:a16="http://schemas.microsoft.com/office/drawing/2014/main" val="3832497293"/>
                  </a:ext>
                </a:extLst>
              </a:tr>
              <a:tr h="288000">
                <a:tc vMerge="1">
                  <a:txBody>
                    <a:bodyPr/>
                    <a:lstStyle/>
                    <a:p>
                      <a:pPr algn="ctr"/>
                      <a:endParaRPr lang="en-US" sz="1000" dirty="0"/>
                    </a:p>
                  </a:txBody>
                  <a:tcPr marL="72000" marR="72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7EAB5">
                        <a:alpha val="60000"/>
                      </a:srgbClr>
                    </a:solidFill>
                  </a:tcPr>
                </a:tc>
                <a:tc v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vMerge="1">
                  <a:txBody>
                    <a:bodyPr/>
                    <a:lstStyle/>
                    <a:p>
                      <a:endParaRPr lang="en-US"/>
                    </a:p>
                  </a:txBody>
                  <a:tcPr>
                    <a:lnT w="12700" cap="flat" cmpd="sng" algn="ctr">
                      <a:solidFill>
                        <a:schemeClr val="bg1"/>
                      </a:solidFill>
                      <a:prstDash val="solid"/>
                      <a:round/>
                      <a:headEnd type="none" w="med" len="med"/>
                      <a:tailEnd type="none" w="med" len="med"/>
                    </a:lnT>
                  </a:tcPr>
                </a:tc>
                <a:tc vMerge="1">
                  <a:txBody>
                    <a:bodyPr/>
                    <a:lstStyle/>
                    <a:p>
                      <a:endParaRPr lang="en-US"/>
                    </a:p>
                  </a:txBody>
                  <a:tcPr>
                    <a:lnT w="12700" cap="flat" cmpd="sng" algn="ctr">
                      <a:solidFill>
                        <a:schemeClr val="bg1"/>
                      </a:solidFill>
                      <a:prstDash val="solid"/>
                      <a:round/>
                      <a:headEnd type="none" w="med" len="med"/>
                      <a:tailEnd type="none" w="med" len="med"/>
                    </a:lnT>
                  </a:tcPr>
                </a:tc>
                <a:tc vMerge="1">
                  <a:txBody>
                    <a:bodyPr/>
                    <a:lstStyle/>
                    <a:p>
                      <a:endParaRPr lang="en-US"/>
                    </a:p>
                  </a:txBody>
                  <a:tcPr>
                    <a:lnT w="12700" cap="flat" cmpd="sng" algn="ctr">
                      <a:solidFill>
                        <a:schemeClr val="bg1"/>
                      </a:solidFill>
                      <a:prstDash val="solid"/>
                      <a:round/>
                      <a:headEnd type="none" w="med" len="med"/>
                      <a:tailEnd type="none" w="med" len="med"/>
                    </a:lnT>
                  </a:tcPr>
                </a:tc>
                <a:tc v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DC8E8">
                        <a:alpha val="20000"/>
                      </a:srgbClr>
                    </a:solidFill>
                  </a:tcPr>
                </a:tc>
                <a:tc grid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chemeClr val="bg1"/>
                          </a:solidFill>
                          <a:effectLst/>
                          <a:uLnTx/>
                          <a:uFillTx/>
                          <a:latin typeface="+mj-lt"/>
                          <a:ea typeface="+mn-ea"/>
                          <a:cs typeface="Segoe Sans Display"/>
                        </a:rPr>
                        <a:t>Defender for Cloud Apps</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CCF6">
                        <a:alpha val="20000"/>
                      </a:srgbClr>
                    </a:solidFill>
                  </a:tcPr>
                </a:tc>
                <a:tc vMerge="1">
                  <a:txBody>
                    <a:bodyPr/>
                    <a:lstStyle/>
                    <a:p>
                      <a:endParaRPr lang="en-US"/>
                    </a:p>
                  </a:txBody>
                  <a:tcPr>
                    <a:lnL w="12700" cmpd="sng">
                      <a:noFill/>
                    </a:lnL>
                    <a:lnT w="12700" cmpd="sng">
                      <a:noFill/>
                    </a:lnT>
                  </a:tcPr>
                </a:tc>
                <a:tc vMerge="1">
                  <a:txBody>
                    <a:bodyPr/>
                    <a:lstStyle/>
                    <a:p>
                      <a:endParaRPr lang="en-US"/>
                    </a:p>
                  </a:txBody>
                  <a:tcPr/>
                </a:tc>
                <a:extLst>
                  <a:ext uri="{0D108BD9-81ED-4DB2-BD59-A6C34878D82A}">
                    <a16:rowId xmlns:a16="http://schemas.microsoft.com/office/drawing/2014/main" val="3466012455"/>
                  </a:ext>
                </a:extLst>
              </a:tr>
              <a:tr h="528471">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Endpoint </a:t>
                      </a:r>
                      <a:br>
                        <a:rPr kumimoji="0" lang="en-US" sz="800" b="0" i="0" u="none" strike="noStrike" kern="0" cap="none" spc="0" normalizeH="0" baseline="0" noProof="0" dirty="0">
                          <a:ln>
                            <a:noFill/>
                          </a:ln>
                          <a:solidFill>
                            <a:srgbClr val="091F2C"/>
                          </a:solidFill>
                          <a:effectLst/>
                          <a:uLnTx/>
                          <a:uFillTx/>
                          <a:latin typeface="+mn-lt"/>
                          <a:ea typeface="+mn-ea"/>
                          <a:cs typeface="Segoe Sans Display"/>
                        </a:rPr>
                      </a:br>
                      <a:r>
                        <a:rPr kumimoji="0" lang="en-US" sz="800" b="0" i="0" u="none" strike="noStrike" kern="0" cap="none" spc="0" normalizeH="0" baseline="0" noProof="0" dirty="0">
                          <a:ln>
                            <a:noFill/>
                          </a:ln>
                          <a:solidFill>
                            <a:srgbClr val="091F2C"/>
                          </a:solidFill>
                          <a:effectLst/>
                          <a:uLnTx/>
                          <a:uFillTx/>
                          <a:latin typeface="+mn-lt"/>
                          <a:ea typeface="+mn-ea"/>
                          <a:cs typeface="Segoe Sans Display"/>
                        </a:rPr>
                        <a:t>Detection &amp; Response</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Vulnerability Management (Core)</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Self-Service Group Management</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Self-Service Password Reset </a:t>
                      </a:r>
                      <a:br>
                        <a:rPr kumimoji="0" lang="en-US" sz="800" b="0" i="0" u="none" strike="noStrike" kern="0" cap="none" spc="0" normalizeH="0" baseline="0" noProof="0" dirty="0">
                          <a:ln>
                            <a:noFill/>
                          </a:ln>
                          <a:solidFill>
                            <a:srgbClr val="091F2C"/>
                          </a:solidFill>
                          <a:effectLst/>
                          <a:uLnTx/>
                          <a:uFillTx/>
                          <a:latin typeface="+mn-lt"/>
                          <a:ea typeface="+mn-ea"/>
                          <a:cs typeface="Segoe Sans Display"/>
                        </a:rPr>
                      </a:br>
                      <a:r>
                        <a:rPr kumimoji="0" lang="en-US" sz="800" b="0" i="0" u="none" strike="noStrike" kern="0" cap="none" spc="0" normalizeH="0" baseline="0" noProof="0" dirty="0">
                          <a:ln>
                            <a:noFill/>
                          </a:ln>
                          <a:solidFill>
                            <a:srgbClr val="091F2C"/>
                          </a:solidFill>
                          <a:effectLst/>
                          <a:uLnTx/>
                          <a:uFillTx/>
                          <a:latin typeface="+mn-lt"/>
                          <a:ea typeface="+mn-ea"/>
                          <a:cs typeface="Segoe Sans Display"/>
                        </a:rPr>
                        <a:t>in AD</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Service Level Agreement</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Shared Account Password </a:t>
                      </a:r>
                      <a:br>
                        <a:rPr kumimoji="0" lang="en-US" sz="800" b="0" i="0" u="none" strike="noStrike" kern="0" cap="none" spc="0" normalizeH="0" baseline="0" noProof="0" dirty="0">
                          <a:ln>
                            <a:noFill/>
                          </a:ln>
                          <a:solidFill>
                            <a:srgbClr val="091F2C"/>
                          </a:solidFill>
                          <a:effectLst/>
                          <a:uLnTx/>
                          <a:uFillTx/>
                          <a:latin typeface="+mn-lt"/>
                          <a:ea typeface="+mn-ea"/>
                          <a:cs typeface="Segoe Sans Display"/>
                        </a:rPr>
                      </a:br>
                      <a:r>
                        <a:rPr kumimoji="0" lang="en-US" sz="800" b="0" i="0" u="none" strike="noStrike" kern="0" cap="none" spc="0" normalizeH="0" baseline="0" noProof="0" dirty="0">
                          <a:ln>
                            <a:noFill/>
                          </a:ln>
                          <a:solidFill>
                            <a:srgbClr val="091F2C"/>
                          </a:solidFill>
                          <a:effectLst/>
                          <a:uLnTx/>
                          <a:uFillTx/>
                          <a:latin typeface="+mn-lt"/>
                          <a:ea typeface="+mn-ea"/>
                          <a:cs typeface="Segoe Sans Display"/>
                        </a:rPr>
                        <a:t>Roll-Over</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Cloud </a:t>
                      </a:r>
                      <a:br>
                        <a:rPr kumimoji="0" lang="en-GB" sz="800" b="0" i="0" u="none" strike="noStrike" kern="0" cap="none" spc="0" normalizeH="0" baseline="0" noProof="0" dirty="0">
                          <a:ln>
                            <a:noFill/>
                          </a:ln>
                          <a:solidFill>
                            <a:srgbClr val="091F2C"/>
                          </a:solidFill>
                          <a:effectLst/>
                          <a:uLnTx/>
                          <a:uFillTx/>
                          <a:latin typeface="+mn-lt"/>
                          <a:ea typeface="+mn-ea"/>
                          <a:cs typeface="Segoe Sans Display"/>
                        </a:rPr>
                      </a:br>
                      <a:r>
                        <a:rPr kumimoji="0" lang="en-GB" sz="800" b="0" i="0" u="none" strike="noStrike" kern="0" cap="none" spc="0" normalizeH="0" baseline="0" noProof="0" dirty="0">
                          <a:ln>
                            <a:noFill/>
                          </a:ln>
                          <a:solidFill>
                            <a:srgbClr val="091F2C"/>
                          </a:solidFill>
                          <a:effectLst/>
                          <a:uLnTx/>
                          <a:uFillTx/>
                          <a:latin typeface="+mn-lt"/>
                          <a:ea typeface="+mn-ea"/>
                          <a:cs typeface="Segoe Sans Display"/>
                        </a:rPr>
                        <a:t>App Discovery</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App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Governance</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Campaign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Views</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Compromised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User Detection</a:t>
                      </a:r>
                    </a:p>
                  </a:txBody>
                  <a:tcPr marL="72000" marR="72000" marT="72000" marB="72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9ED7">
                        <a:alpha val="60000"/>
                      </a:srgbClr>
                    </a:solidFill>
                  </a:tcPr>
                </a:tc>
                <a:extLst>
                  <a:ext uri="{0D108BD9-81ED-4DB2-BD59-A6C34878D82A}">
                    <a16:rowId xmlns:a16="http://schemas.microsoft.com/office/drawing/2014/main" val="2903979971"/>
                  </a:ext>
                </a:extLst>
              </a:tr>
              <a:tr h="432000">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Automatic Attack Disruption</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solidFill>
                          <a:effectLst/>
                          <a:uLnTx/>
                          <a:uFillTx/>
                          <a:latin typeface="+mn-lt"/>
                          <a:ea typeface="+mn-ea"/>
                          <a:cs typeface="Segoe Sans Display"/>
                        </a:rPr>
                        <a:t>Endpoint Attack Notifications</a:t>
                      </a:r>
                      <a:endParaRPr kumimoji="0" lang="en-GB" sz="800" b="0" i="0" u="none" strike="noStrike" kern="0" cap="none" spc="0" normalizeH="0" baseline="0" noProof="0" dirty="0">
                        <a:ln>
                          <a:noFill/>
                        </a:ln>
                        <a:solidFill>
                          <a:schemeClr val="tx1"/>
                        </a:solidFill>
                        <a:effectLst/>
                        <a:uLnTx/>
                        <a:uFillTx/>
                        <a:latin typeface="+mn-lt"/>
                        <a:ea typeface="+mn-ea"/>
                        <a:cs typeface="Segoe Sans Display"/>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Single Sign-On to Other Saas</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14367"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SMS Sign-In</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Temporary </a:t>
                      </a:r>
                      <a:br>
                        <a:rPr kumimoji="0" lang="en-US" sz="800" b="0" i="0" u="none" strike="noStrike" kern="0" cap="none" spc="0" normalizeH="0" baseline="0" noProof="0" dirty="0">
                          <a:ln>
                            <a:noFill/>
                          </a:ln>
                          <a:solidFill>
                            <a:srgbClr val="091F2C"/>
                          </a:solidFill>
                          <a:effectLst/>
                          <a:uLnTx/>
                          <a:uFillTx/>
                          <a:latin typeface="+mn-lt"/>
                          <a:ea typeface="+mn-ea"/>
                          <a:cs typeface="Segoe Sans Display"/>
                        </a:rPr>
                      </a:br>
                      <a:r>
                        <a:rPr kumimoji="0" lang="en-US" sz="800" b="0" i="0" u="none" strike="noStrike" kern="0" cap="none" spc="0" normalizeH="0" baseline="0" noProof="0" dirty="0">
                          <a:ln>
                            <a:noFill/>
                          </a:ln>
                          <a:solidFill>
                            <a:srgbClr val="091F2C"/>
                          </a:solidFill>
                          <a:effectLst/>
                          <a:uLnTx/>
                          <a:uFillTx/>
                          <a:latin typeface="+mn-lt"/>
                          <a:ea typeface="+mn-ea"/>
                          <a:cs typeface="Segoe Sans Display"/>
                        </a:rPr>
                        <a:t>Access Pass</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Terms of Use</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solidFill>
                          <a:effectLst/>
                          <a:uLnTx/>
                          <a:uFillTx/>
                          <a:latin typeface="+mn-lt"/>
                          <a:ea typeface="+mn-ea"/>
                          <a:cs typeface="Segoe Sans Display"/>
                        </a:rPr>
                        <a:t>Office 365 Cloud App Security</a:t>
                      </a:r>
                      <a:endParaRPr kumimoji="0" lang="en-GB" sz="800" b="0" i="0" u="none" strike="noStrike" kern="0" cap="none" spc="0" normalizeH="0" baseline="0" noProof="0" dirty="0">
                        <a:ln>
                          <a:noFill/>
                        </a:ln>
                        <a:solidFill>
                          <a:schemeClr val="tx1"/>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Threat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Explorer</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Threat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Trackers</a:t>
                      </a:r>
                    </a:p>
                  </a:txBody>
                  <a:tcPr marL="72000" marR="72000" marT="72000" marB="72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9ED7">
                        <a:alpha val="60000"/>
                      </a:srgbClr>
                    </a:solidFill>
                  </a:tcPr>
                </a:tc>
                <a:extLst>
                  <a:ext uri="{0D108BD9-81ED-4DB2-BD59-A6C34878D82A}">
                    <a16:rowId xmlns:a16="http://schemas.microsoft.com/office/drawing/2014/main" val="4058143657"/>
                  </a:ext>
                </a:extLst>
              </a:tr>
              <a:tr h="432000">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Cross-</a:t>
                      </a:r>
                      <a:br>
                        <a:rPr kumimoji="0" lang="en-GB" sz="800" b="0" i="0" u="none" strike="noStrike" kern="0" cap="none" spc="0" normalizeH="0" baseline="0" noProof="0" dirty="0">
                          <a:ln>
                            <a:noFill/>
                          </a:ln>
                          <a:solidFill>
                            <a:srgbClr val="091F2C"/>
                          </a:solidFill>
                          <a:effectLst/>
                          <a:uLnTx/>
                          <a:uFillTx/>
                          <a:latin typeface="+mn-lt"/>
                          <a:ea typeface="+mn-ea"/>
                          <a:cs typeface="Segoe Sans Display"/>
                        </a:rPr>
                      </a:br>
                      <a:r>
                        <a:rPr kumimoji="0" lang="en-GB" sz="800" b="0" i="0" u="none" strike="noStrike" kern="0" cap="none" spc="0" normalizeH="0" baseline="0" noProof="0" dirty="0">
                          <a:ln>
                            <a:noFill/>
                          </a:ln>
                          <a:solidFill>
                            <a:srgbClr val="091F2C"/>
                          </a:solidFill>
                          <a:effectLst/>
                          <a:uLnTx/>
                          <a:uFillTx/>
                          <a:latin typeface="+mn-lt"/>
                          <a:ea typeface="+mn-ea"/>
                          <a:cs typeface="Segoe Sans Display"/>
                        </a:rPr>
                        <a:t>Platform Support</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Evaluation Lab</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Verified ID</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14367"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Windows Autopilot</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3</a:t>
                      </a:r>
                      <a:r>
                        <a:rPr kumimoji="0" lang="en-GB" sz="800" b="0" i="0" u="none" strike="noStrike" kern="0" cap="none" spc="0" normalizeH="0" baseline="30000" noProof="0" dirty="0">
                          <a:ln>
                            <a:noFill/>
                          </a:ln>
                          <a:solidFill>
                            <a:srgbClr val="091F2C"/>
                          </a:solidFill>
                          <a:effectLst/>
                          <a:uLnTx/>
                          <a:uFillTx/>
                          <a:latin typeface="+mn-lt"/>
                          <a:ea typeface="+mn-ea"/>
                          <a:cs typeface="Segoe Sans Display"/>
                        </a:rPr>
                        <a:t>rd</a:t>
                      </a:r>
                      <a:r>
                        <a:rPr kumimoji="0" lang="en-GB" sz="800" b="0" i="0" u="none" strike="noStrike" kern="0" cap="none" spc="0" normalizeH="0" baseline="0" noProof="0" dirty="0">
                          <a:ln>
                            <a:noFill/>
                          </a:ln>
                          <a:solidFill>
                            <a:srgbClr val="091F2C"/>
                          </a:solidFill>
                          <a:effectLst/>
                          <a:uLnTx/>
                          <a:uFillTx/>
                          <a:latin typeface="+mn-lt"/>
                          <a:ea typeface="+mn-ea"/>
                          <a:cs typeface="Segoe Sans Display"/>
                        </a:rPr>
                        <a:t> Party MFA Integration</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Access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Reviews</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9ED7">
                        <a:alpha val="60000"/>
                      </a:srgbClr>
                    </a:solidFill>
                  </a:tcPr>
                </a:tc>
                <a:tc rowSpan="3" gridSpan="4">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3"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3"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87429882"/>
                  </a:ext>
                </a:extLst>
              </a:tr>
              <a:tr h="432000">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MIP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Integration</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6-months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Searchable Data</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Entitlement Management</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14367"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Entra ID</a:t>
                      </a:r>
                      <a:br>
                        <a:rPr kumimoji="0" lang="en-GB" sz="800" b="0" i="0" u="none" strike="noStrike" kern="0" cap="none" spc="0" normalizeH="0" baseline="0" noProof="0" dirty="0">
                          <a:ln>
                            <a:noFill/>
                          </a:ln>
                          <a:solidFill>
                            <a:srgbClr val="000000"/>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Protection</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MFA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Registration Policy</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Privileged Identity Management</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9ED7">
                        <a:alpha val="60000"/>
                      </a:srgbClr>
                    </a:solidFill>
                  </a:tcPr>
                </a:tc>
                <a:tc gridSpan="4" v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90531884"/>
                  </a:ext>
                </a:extLst>
              </a:tr>
              <a:tr h="528471">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Defender for Cloud App Integration</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Risk-Based Conditional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Access</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gridSpan="3">
                  <a:txBody>
                    <a:bodyPr/>
                    <a:lstStyle/>
                    <a:p>
                      <a:pPr marL="0" marR="0" lvl="0" indent="0" algn="ctr" defTabSz="914367"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4" v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52520383"/>
                  </a:ext>
                </a:extLst>
              </a:tr>
              <a:tr h="288000">
                <a:tc grid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chemeClr val="bg1"/>
                          </a:solidFill>
                          <a:effectLst/>
                          <a:uLnTx/>
                          <a:uFillTx/>
                          <a:latin typeface="+mj-lt"/>
                          <a:ea typeface="+mn-ea"/>
                          <a:cs typeface="Segoe Sans Display"/>
                        </a:rPr>
                        <a:t>Defender for Identity</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CCF6">
                        <a:alpha val="60000"/>
                      </a:srgbClr>
                    </a:solidFill>
                  </a:tcPr>
                </a:tc>
                <a:tc grid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chemeClr val="bg1"/>
                          </a:solidFill>
                          <a:effectLst/>
                          <a:uLnTx/>
                          <a:uFillTx/>
                          <a:latin typeface="+mj-lt"/>
                          <a:ea typeface="+mn-ea"/>
                          <a:cs typeface="Segoe Sans Display"/>
                        </a:rPr>
                        <a:t>Defender for </a:t>
                      </a:r>
                      <a:r>
                        <a:rPr kumimoji="0" lang="en-GB" sz="900" b="0" i="0" u="none" strike="noStrike" kern="0" cap="none" spc="0" normalizeH="0" baseline="0" noProof="0" dirty="0" err="1">
                          <a:ln>
                            <a:noFill/>
                          </a:ln>
                          <a:solidFill>
                            <a:schemeClr val="bg1"/>
                          </a:solidFill>
                          <a:effectLst/>
                          <a:uLnTx/>
                          <a:uFillTx/>
                          <a:latin typeface="+mj-lt"/>
                          <a:ea typeface="+mn-ea"/>
                          <a:cs typeface="Segoe Sans Display"/>
                        </a:rPr>
                        <a:t>iOT</a:t>
                      </a:r>
                      <a:endParaRPr kumimoji="0" lang="en-GB" sz="900" b="0" i="0" u="none" strike="noStrike" kern="0" cap="none" spc="0" normalizeH="0" baseline="0" noProof="0" dirty="0">
                        <a:ln>
                          <a:noFill/>
                        </a:ln>
                        <a:solidFill>
                          <a:schemeClr val="bg1"/>
                        </a:solidFill>
                        <a:effectLst/>
                        <a:uLnTx/>
                        <a:uFillTx/>
                        <a:latin typeface="+mj-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CCF6">
                        <a:alpha val="60000"/>
                      </a:srgbClr>
                    </a:solidFill>
                  </a:tcPr>
                </a:tc>
                <a:tc gridSpan="6">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CCF6">
                        <a:alpha val="60000"/>
                      </a:srgbClr>
                    </a:solid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CCF6">
                        <a:alpha val="60000"/>
                      </a:srgbClr>
                    </a:solid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93142256"/>
                  </a:ext>
                </a:extLst>
              </a:tr>
              <a:tr h="528471">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Defender for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Identity Sensors</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Defender for Identity Cloud Service</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Risk &amp; Vulnerability Management</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14367"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Device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Monitoring</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gridSpan="4">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800" b="0" i="0" u="none" strike="noStrike" kern="0" cap="none" spc="0" normalizeH="0" baseline="0" noProof="0" dirty="0">
                          <a:ln>
                            <a:noFill/>
                          </a:ln>
                          <a:solidFill>
                            <a:srgbClr val="091F2C"/>
                          </a:solidFill>
                          <a:effectLst/>
                          <a:uLnTx/>
                          <a:uFillTx/>
                          <a:latin typeface="+mn-lt"/>
                          <a:ea typeface="+mn-ea"/>
                          <a:cs typeface="Segoe Sans Display"/>
                        </a:rPr>
                        <a:t>Microsoft Business</a:t>
                      </a:r>
                      <a:r>
                        <a:rPr kumimoji="0" lang="en-GB" sz="800" b="0" i="0" u="none" strike="noStrike" kern="0" cap="none" spc="0" normalizeH="0" baseline="0" noProof="0" dirty="0">
                          <a:ln>
                            <a:noFill/>
                          </a:ln>
                          <a:solidFill>
                            <a:srgbClr val="091F2C"/>
                          </a:solidFill>
                          <a:effectLst/>
                          <a:uLnTx/>
                          <a:uFillTx/>
                          <a:latin typeface="+mn-lt"/>
                          <a:ea typeface="+mn-ea"/>
                          <a:cs typeface="Segoe Sans Display"/>
                        </a:rPr>
                        <a:t> </a:t>
                      </a:r>
                      <a:br>
                        <a:rPr kumimoji="0" lang="en-GB" sz="800" b="0" i="0" u="none" strike="noStrike" kern="0" cap="none" spc="0" normalizeH="0" baseline="0" noProof="0" dirty="0">
                          <a:ln>
                            <a:noFill/>
                          </a:ln>
                          <a:solidFill>
                            <a:srgbClr val="091F2C"/>
                          </a:solidFill>
                          <a:effectLst/>
                          <a:uLnTx/>
                          <a:uFillTx/>
                          <a:latin typeface="+mn-lt"/>
                          <a:ea typeface="+mn-ea"/>
                          <a:cs typeface="Segoe Sans Display"/>
                        </a:rPr>
                      </a:br>
                      <a:r>
                        <a:rPr kumimoji="0" lang="en-GB" sz="800" b="0" i="0" u="none" strike="noStrike" kern="0" cap="none" spc="0" normalizeH="0" baseline="0" noProof="0" dirty="0">
                          <a:ln>
                            <a:noFill/>
                          </a:ln>
                          <a:solidFill>
                            <a:srgbClr val="091F2C"/>
                          </a:solidFill>
                          <a:effectLst/>
                          <a:uLnTx/>
                          <a:uFillTx/>
                          <a:latin typeface="+mn-lt"/>
                          <a:ea typeface="+mn-ea"/>
                          <a:cs typeface="Segoe Sans Display"/>
                        </a:rPr>
                        <a:t>Premium</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DCD2">
                        <a:alpha val="60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M365 E5</a:t>
                      </a:r>
                      <a:r>
                        <a:rPr lang="en-GB" sz="800" b="0" i="0" u="none" strike="noStrike" kern="0" cap="none" spc="0" normalizeH="0" baseline="0" noProof="0" dirty="0">
                          <a:ln>
                            <a:noFill/>
                          </a:ln>
                          <a:solidFill>
                            <a:schemeClr val="tx1"/>
                          </a:solidFill>
                          <a:effectLst/>
                          <a:uLnTx/>
                          <a:uFillTx/>
                          <a:latin typeface="+mn-lt"/>
                          <a:ea typeface="+mn-ea"/>
                          <a:cs typeface="Segoe Sans Display"/>
                        </a:rPr>
                        <a:t> Security</a:t>
                      </a:r>
                      <a:endParaRPr kumimoji="0" lang="en-GB" sz="800" b="0" i="0" u="none" strike="noStrike" kern="0" cap="none" spc="0" normalizeH="0" baseline="0" noProof="0" dirty="0">
                        <a:ln>
                          <a:noFill/>
                        </a:ln>
                        <a:solidFill>
                          <a:schemeClr val="tx1"/>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9ED7">
                        <a:alpha val="60000"/>
                      </a:srgbClr>
                    </a:solidFill>
                  </a:tcPr>
                </a:tc>
                <a:extLst>
                  <a:ext uri="{0D108BD9-81ED-4DB2-BD59-A6C34878D82A}">
                    <a16:rowId xmlns:a16="http://schemas.microsoft.com/office/drawing/2014/main" val="85115908"/>
                  </a:ext>
                </a:extLst>
              </a:tr>
            </a:tbl>
          </a:graphicData>
        </a:graphic>
      </p:graphicFrame>
      <p:sp>
        <p:nvSpPr>
          <p:cNvPr id="9" name="Rectangle 8">
            <a:extLst>
              <a:ext uri="{FF2B5EF4-FFF2-40B4-BE49-F238E27FC236}">
                <a16:creationId xmlns:a16="http://schemas.microsoft.com/office/drawing/2014/main" id="{B341C726-23FE-42B9-A56D-0CFC338EC9DC}"/>
              </a:ext>
            </a:extLst>
          </p:cNvPr>
          <p:cNvSpPr>
            <a:spLocks noChangeAspect="1"/>
          </p:cNvSpPr>
          <p:nvPr/>
        </p:nvSpPr>
        <p:spPr bwMode="auto">
          <a:xfrm>
            <a:off x="612678" y="2225158"/>
            <a:ext cx="72000" cy="72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1" name="Rectangle 10">
            <a:extLst>
              <a:ext uri="{FF2B5EF4-FFF2-40B4-BE49-F238E27FC236}">
                <a16:creationId xmlns:a16="http://schemas.microsoft.com/office/drawing/2014/main" id="{A1D9A265-1A2E-4F7E-A965-616A720CEF6D}"/>
              </a:ext>
            </a:extLst>
          </p:cNvPr>
          <p:cNvSpPr>
            <a:spLocks noChangeAspect="1"/>
          </p:cNvSpPr>
          <p:nvPr/>
        </p:nvSpPr>
        <p:spPr bwMode="auto">
          <a:xfrm>
            <a:off x="612678" y="3167483"/>
            <a:ext cx="72000" cy="72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0342A867-58E5-41D1-A760-117C8A00340B}"/>
              </a:ext>
            </a:extLst>
          </p:cNvPr>
          <p:cNvSpPr>
            <a:spLocks noChangeAspect="1"/>
          </p:cNvSpPr>
          <p:nvPr/>
        </p:nvSpPr>
        <p:spPr bwMode="auto">
          <a:xfrm>
            <a:off x="1714403" y="1694505"/>
            <a:ext cx="72000" cy="72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6" name="Rectangle 15">
            <a:extLst>
              <a:ext uri="{FF2B5EF4-FFF2-40B4-BE49-F238E27FC236}">
                <a16:creationId xmlns:a16="http://schemas.microsoft.com/office/drawing/2014/main" id="{F77881BF-53C6-4730-AC90-1727019FDE2E}"/>
              </a:ext>
            </a:extLst>
          </p:cNvPr>
          <p:cNvSpPr>
            <a:spLocks noChangeAspect="1"/>
          </p:cNvSpPr>
          <p:nvPr/>
        </p:nvSpPr>
        <p:spPr bwMode="auto">
          <a:xfrm>
            <a:off x="9390871" y="5188415"/>
            <a:ext cx="72000" cy="72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8" name="Content Placeholder 1">
            <a:extLst>
              <a:ext uri="{FF2B5EF4-FFF2-40B4-BE49-F238E27FC236}">
                <a16:creationId xmlns:a16="http://schemas.microsoft.com/office/drawing/2014/main" id="{3849A517-7CC0-45CA-AE05-867EFC806F6F}"/>
              </a:ext>
            </a:extLst>
          </p:cNvPr>
          <p:cNvSpPr txBox="1">
            <a:spLocks/>
          </p:cNvSpPr>
          <p:nvPr/>
        </p:nvSpPr>
        <p:spPr>
          <a:xfrm>
            <a:off x="9514135" y="5155165"/>
            <a:ext cx="2088584" cy="138499"/>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Segoe Sans Display" pitchFamily="2"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900" dirty="0"/>
              <a:t>Optimized for SMB </a:t>
            </a:r>
          </a:p>
        </p:txBody>
      </p:sp>
    </p:spTree>
    <p:extLst>
      <p:ext uri="{BB962C8B-B14F-4D97-AF65-F5344CB8AC3E}">
        <p14:creationId xmlns:p14="http://schemas.microsoft.com/office/powerpoint/2010/main" val="1899815989"/>
      </p:ext>
    </p:extLst>
  </p:cSld>
  <p:clrMapOvr>
    <a:masterClrMapping/>
  </p:clrMapOvr>
  <p:transition>
    <p:fade/>
  </p:transition>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025CAAA-7FC3-48DC-B528-498472EAE9CB}"/>
              </a:ext>
            </a:extLst>
          </p:cNvPr>
          <p:cNvPicPr>
            <a:picLocks noChangeAspect="1"/>
          </p:cNvPicPr>
          <p:nvPr/>
        </p:nvPicPr>
        <p:blipFill>
          <a:blip r:embed="rId2"/>
          <a:stretch>
            <a:fillRect/>
          </a:stretch>
        </p:blipFill>
        <p:spPr>
          <a:xfrm>
            <a:off x="2946400" y="4353543"/>
            <a:ext cx="8657334" cy="2381799"/>
          </a:xfrm>
          <a:prstGeom prst="rect">
            <a:avLst/>
          </a:prstGeom>
        </p:spPr>
      </p:pic>
      <p:pic>
        <p:nvPicPr>
          <p:cNvPr id="3" name="Picture 2">
            <a:extLst>
              <a:ext uri="{FF2B5EF4-FFF2-40B4-BE49-F238E27FC236}">
                <a16:creationId xmlns:a16="http://schemas.microsoft.com/office/drawing/2014/main" id="{2E0F53AA-5870-4E6A-9186-93B187F0EF38}"/>
              </a:ext>
            </a:extLst>
          </p:cNvPr>
          <p:cNvPicPr>
            <a:picLocks noChangeAspect="1"/>
          </p:cNvPicPr>
          <p:nvPr/>
        </p:nvPicPr>
        <p:blipFill>
          <a:blip r:embed="rId2"/>
          <a:stretch>
            <a:fillRect/>
          </a:stretch>
        </p:blipFill>
        <p:spPr>
          <a:xfrm>
            <a:off x="2946400" y="1377314"/>
            <a:ext cx="8657334" cy="2634247"/>
          </a:xfrm>
          <a:prstGeom prst="rect">
            <a:avLst/>
          </a:prstGeom>
        </p:spPr>
      </p:pic>
      <p:sp>
        <p:nvSpPr>
          <p:cNvPr id="4" name="Title 3">
            <a:extLst>
              <a:ext uri="{FF2B5EF4-FFF2-40B4-BE49-F238E27FC236}">
                <a16:creationId xmlns:a16="http://schemas.microsoft.com/office/drawing/2014/main" id="{E315D679-6FBC-402F-8CA3-FD9F4BD70978}"/>
              </a:ext>
            </a:extLst>
          </p:cNvPr>
          <p:cNvSpPr>
            <a:spLocks noGrp="1"/>
          </p:cNvSpPr>
          <p:nvPr>
            <p:ph type="title"/>
          </p:nvPr>
        </p:nvSpPr>
        <p:spPr>
          <a:xfrm>
            <a:off x="588263" y="457200"/>
            <a:ext cx="11018520" cy="553998"/>
          </a:xfrm>
        </p:spPr>
        <p:txBody>
          <a:bodyPr/>
          <a:lstStyle/>
          <a:p>
            <a:r>
              <a:rPr lang="en-US" dirty="0"/>
              <a:t>Added value of M365 E5 Security add-on</a:t>
            </a:r>
          </a:p>
        </p:txBody>
      </p:sp>
      <p:sp>
        <p:nvSpPr>
          <p:cNvPr id="34" name="TextBox 33">
            <a:extLst>
              <a:ext uri="{FF2B5EF4-FFF2-40B4-BE49-F238E27FC236}">
                <a16:creationId xmlns:a16="http://schemas.microsoft.com/office/drawing/2014/main" id="{62AD22E3-7779-4CD5-8E49-3CEB241190BF}"/>
              </a:ext>
            </a:extLst>
          </p:cNvPr>
          <p:cNvSpPr txBox="1"/>
          <p:nvPr/>
        </p:nvSpPr>
        <p:spPr>
          <a:xfrm>
            <a:off x="588264" y="1579577"/>
            <a:ext cx="2050182" cy="553998"/>
          </a:xfrm>
          <a:prstGeom prst="rect">
            <a:avLst/>
          </a:prstGeom>
          <a:noFill/>
        </p:spPr>
        <p:txBody>
          <a:bodyPr wrap="square" lIns="0" tIns="0" rIns="0" bIns="0" rtlCol="0">
            <a:spAutoFit/>
          </a:bodyPr>
          <a:lstStyle/>
          <a:p>
            <a:pPr>
              <a:defRPr/>
            </a:pPr>
            <a: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t>Microsoft </a:t>
            </a:r>
            <a:b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br>
            <a: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t>Entra ID P2</a:t>
            </a:r>
          </a:p>
        </p:txBody>
      </p:sp>
      <p:sp>
        <p:nvSpPr>
          <p:cNvPr id="25" name="Rectangle 24">
            <a:extLst>
              <a:ext uri="{FF2B5EF4-FFF2-40B4-BE49-F238E27FC236}">
                <a16:creationId xmlns:a16="http://schemas.microsoft.com/office/drawing/2014/main" id="{E038AEF3-B6DF-4F2C-81A2-BA1810EBDEBD}"/>
              </a:ext>
            </a:extLst>
          </p:cNvPr>
          <p:cNvSpPr/>
          <p:nvPr/>
        </p:nvSpPr>
        <p:spPr bwMode="auto">
          <a:xfrm>
            <a:off x="2946400" y="1579577"/>
            <a:ext cx="8657334" cy="2262158"/>
          </a:xfrm>
          <a:prstGeom prst="rect">
            <a:avLst/>
          </a:prstGeom>
          <a:noFill/>
          <a:ln w="19050" cap="flat" cmpd="sng" algn="ctr">
            <a:noFill/>
            <a:prstDash val="dash"/>
            <a:headEnd type="none" w="med" len="med"/>
            <a:tailEnd type="none" w="med" len="med"/>
          </a:ln>
          <a:effectLst/>
        </p:spPr>
        <p:txBody>
          <a:bodyPr rot="0" spcFirstLastPara="0" vert="horz" wrap="square" lIns="252000" tIns="0" rIns="108000" bIns="0" numCol="1" spcCol="0" rtlCol="0" fromWordArt="0" anchor="t" anchorCtr="0" forceAA="0" compatLnSpc="1">
            <a:prstTxWarp prst="textNoShape">
              <a:avLst/>
            </a:prstTxWarp>
            <a:sp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defTabSz="914367" rtl="0" eaLnBrk="1" fontAlgn="auto" latinLnBrk="0" hangingPunct="1">
              <a:lnSpc>
                <a:spcPct val="100000"/>
              </a:lnSpc>
              <a:spcBef>
                <a:spcPts val="300"/>
              </a:spcBef>
              <a:buClrTx/>
              <a:buSzTx/>
              <a:buFontTx/>
              <a:buNone/>
              <a:tabLst/>
              <a:defRPr/>
            </a:pPr>
            <a:r>
              <a:rPr kumimoji="0" lang="en-US" sz="1400" b="0" i="0" u="none" strike="noStrike" kern="0" cap="none" spc="0" normalizeH="0" noProof="0" dirty="0">
                <a:ln>
                  <a:noFill/>
                </a:ln>
                <a:solidFill>
                  <a:schemeClr val="tx1"/>
                </a:solidFill>
                <a:effectLst/>
                <a:uLnTx/>
                <a:uFillTx/>
                <a:latin typeface="+mj-lt"/>
                <a:ea typeface="+mn-ea"/>
                <a:cs typeface="Segoe Sans Display"/>
              </a:rPr>
              <a:t>Maximising Identity Security with Advanced Risk Management and Access Governance</a:t>
            </a:r>
          </a:p>
          <a:p>
            <a:pPr marL="0" marR="0" lvl="0" indent="0" defTabSz="914367" rtl="0" eaLnBrk="1" fontAlgn="auto" latinLnBrk="0" hangingPunct="1">
              <a:lnSpc>
                <a:spcPct val="100000"/>
              </a:lnSpc>
              <a:spcBef>
                <a:spcPts val="300"/>
              </a:spcBef>
              <a:spcAft>
                <a:spcPts val="600"/>
              </a:spcAft>
              <a:buClrTx/>
              <a:buSzTx/>
              <a:buFontTx/>
              <a:buNone/>
              <a:tabLst/>
              <a:defRPr/>
            </a:pPr>
            <a:r>
              <a:rPr kumimoji="0" lang="en-US" sz="1200" b="0" i="0" u="none" strike="noStrike" kern="0" cap="none" spc="0" normalizeH="0" noProof="0" dirty="0">
                <a:ln>
                  <a:noFill/>
                </a:ln>
                <a:solidFill>
                  <a:schemeClr val="tx1"/>
                </a:solidFill>
                <a:effectLst/>
                <a:uLnTx/>
                <a:uFillTx/>
                <a:ea typeface="+mn-ea"/>
                <a:cs typeface="Segoe Sans Display"/>
              </a:rPr>
              <a:t>Microsoft Entra ID P2 strengthens identity management with risk-based conditional access, real-time sign-in assessments, token protection and advanced entitlement management. It enables automated access reviews, ensures precise control over privileged accounts through privileged identity management (PIM) and enhances governance to mitigate risks effectively.</a:t>
            </a:r>
          </a:p>
          <a:p>
            <a:pPr>
              <a:spcBef>
                <a:spcPts val="300"/>
              </a:spcBef>
              <a:spcAft>
                <a:spcPts val="600"/>
              </a:spcAf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Advanced Risk Management: </a:t>
            </a:r>
            <a:r>
              <a:rPr kumimoji="0" lang="en-US" sz="1200" b="0" i="0" u="none" strike="noStrike" kern="0" cap="none" spc="0" normalizeH="0" noProof="0" dirty="0">
                <a:ln>
                  <a:noFill/>
                </a:ln>
                <a:solidFill>
                  <a:schemeClr val="tx1"/>
                </a:solidFill>
                <a:effectLst/>
                <a:uLnTx/>
                <a:uFillTx/>
                <a:ea typeface="+mn-ea"/>
                <a:cs typeface="Segoe Sans Display"/>
              </a:rPr>
              <a:t>If a user account shows suspicious login attempts from multiple locations, </a:t>
            </a:r>
            <a:r>
              <a:rPr lang="en-US" sz="1200" kern="0" dirty="0">
                <a:solidFill>
                  <a:schemeClr val="tx1"/>
                </a:solidFill>
                <a:cs typeface="Segoe Sans Display"/>
              </a:rPr>
              <a:t>Microsoft Entra ID Plan</a:t>
            </a:r>
            <a:r>
              <a:rPr kumimoji="0" lang="en-US" sz="1200" b="0" i="0" u="none" strike="noStrike" kern="0" cap="none" spc="0" normalizeH="0" noProof="0" dirty="0">
                <a:ln>
                  <a:noFill/>
                </a:ln>
                <a:solidFill>
                  <a:schemeClr val="tx1"/>
                </a:solidFill>
                <a:effectLst/>
                <a:uLnTx/>
                <a:uFillTx/>
                <a:ea typeface="+mn-ea"/>
                <a:cs typeface="Segoe Sans Display"/>
              </a:rPr>
              <a:t> 2 automatically flags the account, applies conditional access policies (e.g., MFA) and sends alerts for immediate action.</a:t>
            </a:r>
            <a:endParaRPr lang="en-US" sz="1200" b="0" i="0" u="none" strike="noStrike" kern="0" cap="none" spc="0" normalizeH="0" noProof="0" dirty="0">
              <a:ln>
                <a:noFill/>
              </a:ln>
              <a:solidFill>
                <a:schemeClr val="tx1"/>
              </a:solidFill>
              <a:effectLst/>
              <a:uLnTx/>
              <a:uFillTx/>
              <a:cs typeface="Segoe Sans Display"/>
            </a:endParaRPr>
          </a:p>
          <a:p>
            <a:pPr>
              <a:spcBef>
                <a:spcPts val="300"/>
              </a:spcBef>
              <a:spcAft>
                <a:spcPts val="600"/>
              </a:spcAf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Automated Access Reviews: </a:t>
            </a:r>
            <a:r>
              <a:rPr lang="en-US" sz="1200" kern="0" dirty="0">
                <a:solidFill>
                  <a:schemeClr val="tx1"/>
                </a:solidFill>
                <a:cs typeface="Segoe Sans Display"/>
              </a:rPr>
              <a:t>Microsoft Entra ID Plan</a:t>
            </a:r>
            <a:r>
              <a:rPr kumimoji="0" lang="en-US" sz="1200" b="0" i="0" u="none" strike="noStrike" kern="0" cap="none" spc="0" normalizeH="0" noProof="0" dirty="0">
                <a:ln>
                  <a:noFill/>
                </a:ln>
                <a:solidFill>
                  <a:schemeClr val="tx1"/>
                </a:solidFill>
                <a:effectLst/>
                <a:uLnTx/>
                <a:uFillTx/>
                <a:ea typeface="+mn-ea"/>
                <a:cs typeface="Segoe Sans Display"/>
              </a:rPr>
              <a:t> 2 ensures users have their access reviewed periodically and automatically removes it if no longer needed, reducing unnecessary access risks.</a:t>
            </a:r>
            <a:endParaRPr lang="en-US" sz="1200" b="0" i="0" u="none" strike="noStrike" kern="0" cap="none" spc="0" normalizeH="0" noProof="0" dirty="0">
              <a:ln>
                <a:noFill/>
              </a:ln>
              <a:solidFill>
                <a:schemeClr val="tx1"/>
              </a:solidFill>
              <a:effectLst/>
              <a:uLnTx/>
              <a:uFillTx/>
              <a:cs typeface="Segoe Sans Display"/>
            </a:endParaRPr>
          </a:p>
          <a:p>
            <a:pPr>
              <a:spcBef>
                <a:spcPts val="300"/>
              </a:spcBef>
              <a:spcAft>
                <a:spcPts val="600"/>
              </a:spcAf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Privileged Identity Management: </a:t>
            </a:r>
            <a:r>
              <a:rPr kumimoji="0" lang="en-US" sz="1200" b="0" i="0" u="none" strike="noStrike" kern="0" cap="none" spc="0" normalizeH="0" noProof="0" dirty="0">
                <a:ln>
                  <a:noFill/>
                </a:ln>
                <a:solidFill>
                  <a:schemeClr val="tx1"/>
                </a:solidFill>
                <a:effectLst/>
                <a:uLnTx/>
                <a:uFillTx/>
                <a:ea typeface="+mn-ea"/>
                <a:cs typeface="Segoe Sans Display"/>
              </a:rPr>
              <a:t>A system administrator can request elevated permissions for critical tasks, but </a:t>
            </a:r>
            <a:r>
              <a:rPr lang="en-US" sz="1200" kern="0" dirty="0">
                <a:solidFill>
                  <a:schemeClr val="tx1"/>
                </a:solidFill>
                <a:cs typeface="Segoe Sans Display"/>
              </a:rPr>
              <a:t>Microsoft Entra ID Plan</a:t>
            </a:r>
            <a:r>
              <a:rPr kumimoji="0" lang="en-US" sz="1200" b="0" i="0" u="none" strike="noStrike" kern="0" cap="none" spc="0" normalizeH="0" noProof="0" dirty="0">
                <a:ln>
                  <a:noFill/>
                </a:ln>
                <a:solidFill>
                  <a:schemeClr val="tx1"/>
                </a:solidFill>
                <a:effectLst/>
                <a:uLnTx/>
                <a:uFillTx/>
                <a:ea typeface="+mn-ea"/>
                <a:cs typeface="Segoe Sans Display"/>
              </a:rPr>
              <a:t> 2 requires approval through a workflow, limits access duration and logs all activities for compliance purposes.</a:t>
            </a:r>
            <a:endParaRPr kumimoji="0" lang="en-GB" sz="1200" b="0" i="0" u="none" strike="noStrike" kern="0" cap="none" spc="0" normalizeH="0" baseline="0" noProof="0" dirty="0">
              <a:ln>
                <a:noFill/>
              </a:ln>
              <a:solidFill>
                <a:schemeClr val="tx1"/>
              </a:solidFill>
              <a:effectLst/>
              <a:uLnTx/>
              <a:uFillTx/>
              <a:ea typeface="+mn-ea"/>
              <a:cs typeface="Segoe Sans Display"/>
            </a:endParaRPr>
          </a:p>
        </p:txBody>
      </p:sp>
      <p:sp>
        <p:nvSpPr>
          <p:cNvPr id="45" name="Rectangle 44">
            <a:extLst>
              <a:ext uri="{FF2B5EF4-FFF2-40B4-BE49-F238E27FC236}">
                <a16:creationId xmlns:a16="http://schemas.microsoft.com/office/drawing/2014/main" id="{AC391F46-E2C3-426C-837D-6474B7FE06EE}"/>
              </a:ext>
            </a:extLst>
          </p:cNvPr>
          <p:cNvSpPr/>
          <p:nvPr/>
        </p:nvSpPr>
        <p:spPr bwMode="auto">
          <a:xfrm>
            <a:off x="2946400" y="4555892"/>
            <a:ext cx="8657334" cy="1962076"/>
          </a:xfrm>
          <a:prstGeom prst="rect">
            <a:avLst/>
          </a:prstGeom>
          <a:noFill/>
          <a:ln w="19050" cap="flat" cmpd="sng" algn="ctr">
            <a:noFill/>
            <a:prstDash val="dash"/>
            <a:headEnd type="none" w="med" len="med"/>
            <a:tailEnd type="none" w="med" len="med"/>
          </a:ln>
          <a:effectLst/>
        </p:spPr>
        <p:txBody>
          <a:bodyPr rot="0" spcFirstLastPara="0" vert="horz" wrap="square" lIns="252000" tIns="0" rIns="252000" bIns="0" numCol="1" spcCol="0" rtlCol="0" fromWordArt="0" anchor="t" anchorCtr="0" forceAA="0" compatLnSpc="1">
            <a:prstTxWarp prst="textNoShape">
              <a:avLst/>
            </a:prstTxWarp>
            <a:sp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defTabSz="914367" rtl="0" eaLnBrk="1" fontAlgn="auto" latinLnBrk="0" hangingPunct="1">
              <a:lnSpc>
                <a:spcPct val="100000"/>
              </a:lnSpc>
              <a:spcBef>
                <a:spcPts val="300"/>
              </a:spcBef>
              <a:buClrTx/>
              <a:buSzTx/>
              <a:buFontTx/>
              <a:buNone/>
              <a:tabLst/>
              <a:defRPr/>
            </a:pPr>
            <a:r>
              <a:rPr kumimoji="0" lang="en-US" sz="1400" b="0" i="0" u="none" strike="noStrike" kern="0" cap="none" spc="0" normalizeH="0" noProof="0" dirty="0">
                <a:ln>
                  <a:noFill/>
                </a:ln>
                <a:solidFill>
                  <a:schemeClr val="tx1"/>
                </a:solidFill>
                <a:effectLst/>
                <a:uLnTx/>
                <a:uFillTx/>
                <a:latin typeface="+mj-lt"/>
                <a:ea typeface="+mn-ea"/>
                <a:cs typeface="Segoe Sans Display"/>
              </a:rPr>
              <a:t>Securing Hybrid Environments: Real-Time Threat Detection and Prevention </a:t>
            </a:r>
          </a:p>
          <a:p>
            <a:pPr marL="0" marR="0" lvl="0" indent="0" defTabSz="914367" rtl="0" eaLnBrk="1" fontAlgn="auto" latinLnBrk="0" hangingPunct="1">
              <a:lnSpc>
                <a:spcPct val="100000"/>
              </a:lnSpc>
              <a:spcBef>
                <a:spcPts val="300"/>
              </a:spcBef>
              <a:spcAft>
                <a:spcPts val="600"/>
              </a:spcAft>
              <a:buClrTx/>
              <a:buSzTx/>
              <a:buFontTx/>
              <a:buNone/>
              <a:tabLst/>
              <a:defRPr/>
            </a:pPr>
            <a:r>
              <a:rPr kumimoji="0" lang="en-US" sz="1200" b="0" i="0" u="none" strike="noStrike" kern="0" cap="none" spc="0" normalizeH="0" noProof="0" dirty="0">
                <a:ln>
                  <a:noFill/>
                </a:ln>
                <a:solidFill>
                  <a:schemeClr val="tx1"/>
                </a:solidFill>
                <a:effectLst/>
                <a:uLnTx/>
                <a:uFillTx/>
                <a:ea typeface="+mn-ea"/>
                <a:cs typeface="Segoe Sans Display"/>
              </a:rPr>
              <a:t>Defender for Identity enhances hybrid identity protection by monitoring both on-premises Active Directory and cloud environments for suspicious activities, such as credential theft, lateral movement and privilege escalation. It provides real-time detection and actionable insights to identify and mitigate potential security breaches across hybrid infrastructures.</a:t>
            </a:r>
          </a:p>
          <a:p>
            <a:pPr marL="0" marR="0" lvl="0" indent="0" defTabSz="914367" rtl="0" eaLnBrk="1" fontAlgn="auto" latinLnBrk="0" hangingPunct="1">
              <a:lnSpc>
                <a:spcPct val="100000"/>
              </a:lnSpc>
              <a:spcBef>
                <a:spcPts val="300"/>
              </a:spcBef>
              <a:spcAft>
                <a:spcPts val="600"/>
              </a:spcAft>
              <a:buClrTx/>
              <a:buSzTx/>
              <a:buFontTx/>
              <a:buNone/>
              <a:tabLs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Compromised Identity Detection: </a:t>
            </a:r>
            <a:r>
              <a:rPr kumimoji="0" lang="en-US" sz="1200" b="0" i="0" u="none" strike="noStrike" kern="0" cap="none" spc="0" normalizeH="0" noProof="0" dirty="0">
                <a:ln>
                  <a:noFill/>
                </a:ln>
                <a:solidFill>
                  <a:schemeClr val="tx1"/>
                </a:solidFill>
                <a:effectLst/>
                <a:uLnTx/>
                <a:uFillTx/>
                <a:ea typeface="+mn-ea"/>
                <a:cs typeface="Segoe Sans Display"/>
              </a:rPr>
              <a:t>If a user account is suspected of being involved in credential-based attacks, like </a:t>
            </a:r>
            <a:br>
              <a:rPr kumimoji="0" lang="en-US" sz="1200" b="0" i="0" u="none" strike="noStrike" kern="0" cap="none" spc="0" normalizeH="0" noProof="0" dirty="0">
                <a:ln>
                  <a:noFill/>
                </a:ln>
                <a:solidFill>
                  <a:schemeClr val="tx1"/>
                </a:solidFill>
                <a:effectLst/>
                <a:uLnTx/>
                <a:uFillTx/>
                <a:ea typeface="+mn-ea"/>
                <a:cs typeface="Segoe Sans Display"/>
              </a:rPr>
            </a:br>
            <a:r>
              <a:rPr kumimoji="0" lang="en-US" sz="1200" b="0" i="0" u="none" strike="noStrike" kern="0" cap="none" spc="0" normalizeH="0" noProof="0" dirty="0">
                <a:ln>
                  <a:noFill/>
                </a:ln>
                <a:solidFill>
                  <a:schemeClr val="tx1"/>
                </a:solidFill>
                <a:effectLst/>
                <a:uLnTx/>
                <a:uFillTx/>
                <a:ea typeface="+mn-ea"/>
                <a:cs typeface="Segoe Sans Display"/>
              </a:rPr>
              <a:t>using stolen passwords, Defender for Identity flags the behaviour and integrates with SIEM tools for immediate </a:t>
            </a:r>
            <a:br>
              <a:rPr kumimoji="0" lang="en-US" sz="1200" b="0" i="0" u="none" strike="noStrike" kern="0" cap="none" spc="0" normalizeH="0" noProof="0" dirty="0">
                <a:ln>
                  <a:noFill/>
                </a:ln>
                <a:solidFill>
                  <a:schemeClr val="tx1"/>
                </a:solidFill>
                <a:effectLst/>
                <a:uLnTx/>
                <a:uFillTx/>
                <a:ea typeface="+mn-ea"/>
                <a:cs typeface="Segoe Sans Display"/>
              </a:rPr>
            </a:br>
            <a:r>
              <a:rPr kumimoji="0" lang="en-US" sz="1200" b="0" i="0" u="none" strike="noStrike" kern="0" cap="none" spc="0" normalizeH="0" noProof="0" dirty="0">
                <a:ln>
                  <a:noFill/>
                </a:ln>
                <a:solidFill>
                  <a:schemeClr val="tx1"/>
                </a:solidFill>
                <a:effectLst/>
                <a:uLnTx/>
                <a:uFillTx/>
                <a:ea typeface="+mn-ea"/>
                <a:cs typeface="Segoe Sans Display"/>
              </a:rPr>
              <a:t>incident response.</a:t>
            </a:r>
          </a:p>
          <a:p>
            <a:pPr marL="0" marR="0" lvl="0" indent="0" defTabSz="914367" rtl="0" eaLnBrk="1" fontAlgn="auto" latinLnBrk="0" hangingPunct="1">
              <a:lnSpc>
                <a:spcPct val="100000"/>
              </a:lnSpc>
              <a:spcBef>
                <a:spcPts val="300"/>
              </a:spcBef>
              <a:spcAft>
                <a:spcPts val="600"/>
              </a:spcAft>
              <a:buClrTx/>
              <a:buSzTx/>
              <a:buFontTx/>
              <a:buNone/>
              <a:tabLs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Lateral Movement Detection: </a:t>
            </a:r>
            <a:r>
              <a:rPr kumimoji="0" lang="en-US" sz="1200" b="0" i="0" u="none" strike="noStrike" kern="0" cap="none" spc="0" normalizeH="0" noProof="0" dirty="0">
                <a:ln>
                  <a:noFill/>
                </a:ln>
                <a:solidFill>
                  <a:schemeClr val="tx1"/>
                </a:solidFill>
                <a:effectLst/>
                <a:uLnTx/>
                <a:uFillTx/>
                <a:ea typeface="+mn-ea"/>
                <a:cs typeface="Segoe Sans Display"/>
              </a:rPr>
              <a:t>Should an attacker attempt to escalate privileges from a low-level account, the system alerts security teams and highlights the attack path.</a:t>
            </a:r>
            <a:endParaRPr kumimoji="0" lang="en-GB" sz="1200" b="0" i="0" u="none" strike="noStrike" kern="0" cap="none" spc="0" normalizeH="0" noProof="0" dirty="0">
              <a:ln>
                <a:noFill/>
              </a:ln>
              <a:solidFill>
                <a:schemeClr val="tx1"/>
              </a:solidFill>
              <a:effectLst/>
              <a:uLnTx/>
              <a:uFillTx/>
              <a:ea typeface="+mn-ea"/>
              <a:cs typeface="Segoe Sans Display"/>
            </a:endParaRPr>
          </a:p>
        </p:txBody>
      </p:sp>
      <p:sp>
        <p:nvSpPr>
          <p:cNvPr id="46" name="TextBox 45">
            <a:extLst>
              <a:ext uri="{FF2B5EF4-FFF2-40B4-BE49-F238E27FC236}">
                <a16:creationId xmlns:a16="http://schemas.microsoft.com/office/drawing/2014/main" id="{E5F809AD-1B6A-47DE-9810-70543CE75117}"/>
              </a:ext>
            </a:extLst>
          </p:cNvPr>
          <p:cNvSpPr txBox="1"/>
          <p:nvPr/>
        </p:nvSpPr>
        <p:spPr>
          <a:xfrm>
            <a:off x="588264" y="4555806"/>
            <a:ext cx="2050182" cy="553998"/>
          </a:xfrm>
          <a:prstGeom prst="rect">
            <a:avLst/>
          </a:prstGeom>
          <a:noFill/>
        </p:spPr>
        <p:txBody>
          <a:bodyPr wrap="square" lIns="0" tIns="0" rIns="0" bIns="0" rtlCol="0">
            <a:spAutoFit/>
          </a:bodyPr>
          <a:lstStyle/>
          <a:p>
            <a:pPr>
              <a:defRPr/>
            </a:pPr>
            <a: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t>Defender </a:t>
            </a:r>
            <a:b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br>
            <a: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t>for Identity</a:t>
            </a:r>
          </a:p>
        </p:txBody>
      </p:sp>
    </p:spTree>
    <p:extLst>
      <p:ext uri="{BB962C8B-B14F-4D97-AF65-F5344CB8AC3E}">
        <p14:creationId xmlns:p14="http://schemas.microsoft.com/office/powerpoint/2010/main" val="382207639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B2F827-F1E2-4891-A3AB-D9B38A8DCC56}"/>
              </a:ext>
            </a:extLst>
          </p:cNvPr>
          <p:cNvPicPr>
            <a:picLocks noChangeAspect="1"/>
          </p:cNvPicPr>
          <p:nvPr/>
        </p:nvPicPr>
        <p:blipFill>
          <a:blip r:embed="rId2"/>
          <a:stretch>
            <a:fillRect/>
          </a:stretch>
        </p:blipFill>
        <p:spPr>
          <a:xfrm>
            <a:off x="2946400" y="4222202"/>
            <a:ext cx="8657334" cy="1568998"/>
          </a:xfrm>
          <a:prstGeom prst="rect">
            <a:avLst/>
          </a:prstGeom>
        </p:spPr>
      </p:pic>
      <p:pic>
        <p:nvPicPr>
          <p:cNvPr id="11" name="Picture 10">
            <a:extLst>
              <a:ext uri="{FF2B5EF4-FFF2-40B4-BE49-F238E27FC236}">
                <a16:creationId xmlns:a16="http://schemas.microsoft.com/office/drawing/2014/main" id="{A9688662-8BC5-487A-B349-B7A325B86B2D}"/>
              </a:ext>
            </a:extLst>
          </p:cNvPr>
          <p:cNvPicPr>
            <a:picLocks noChangeAspect="1"/>
          </p:cNvPicPr>
          <p:nvPr/>
        </p:nvPicPr>
        <p:blipFill>
          <a:blip r:embed="rId2"/>
          <a:stretch>
            <a:fillRect/>
          </a:stretch>
        </p:blipFill>
        <p:spPr>
          <a:xfrm>
            <a:off x="2966995" y="1377314"/>
            <a:ext cx="8585253" cy="2588861"/>
          </a:xfrm>
          <a:prstGeom prst="rect">
            <a:avLst/>
          </a:prstGeom>
        </p:spPr>
      </p:pic>
      <p:sp>
        <p:nvSpPr>
          <p:cNvPr id="4" name="Title 3">
            <a:extLst>
              <a:ext uri="{FF2B5EF4-FFF2-40B4-BE49-F238E27FC236}">
                <a16:creationId xmlns:a16="http://schemas.microsoft.com/office/drawing/2014/main" id="{E315D679-6FBC-402F-8CA3-FD9F4BD70978}"/>
              </a:ext>
            </a:extLst>
          </p:cNvPr>
          <p:cNvSpPr>
            <a:spLocks noGrp="1"/>
          </p:cNvSpPr>
          <p:nvPr>
            <p:ph type="title"/>
          </p:nvPr>
        </p:nvSpPr>
        <p:spPr>
          <a:xfrm>
            <a:off x="588263" y="457200"/>
            <a:ext cx="11018520" cy="553998"/>
          </a:xfrm>
        </p:spPr>
        <p:txBody>
          <a:bodyPr/>
          <a:lstStyle/>
          <a:p>
            <a:r>
              <a:rPr lang="en-US" dirty="0"/>
              <a:t>Added value of M365 E5 Security add-on</a:t>
            </a:r>
          </a:p>
        </p:txBody>
      </p:sp>
      <p:sp>
        <p:nvSpPr>
          <p:cNvPr id="34" name="TextBox 33">
            <a:extLst>
              <a:ext uri="{FF2B5EF4-FFF2-40B4-BE49-F238E27FC236}">
                <a16:creationId xmlns:a16="http://schemas.microsoft.com/office/drawing/2014/main" id="{62AD22E3-7779-4CD5-8E49-3CEB241190BF}"/>
              </a:ext>
            </a:extLst>
          </p:cNvPr>
          <p:cNvSpPr txBox="1"/>
          <p:nvPr/>
        </p:nvSpPr>
        <p:spPr>
          <a:xfrm>
            <a:off x="588263" y="1580289"/>
            <a:ext cx="2136463" cy="553998"/>
          </a:xfrm>
          <a:prstGeom prst="rect">
            <a:avLst/>
          </a:prstGeom>
          <a:noFill/>
        </p:spPr>
        <p:txBody>
          <a:bodyPr wrap="square" lIns="0" tIns="0" rIns="0" bIns="0" rtlCol="0">
            <a:spAutoFit/>
          </a:bodyPr>
          <a:lstStyle/>
          <a:p>
            <a:pPr>
              <a:defRPr/>
            </a:pPr>
            <a: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t>Defender </a:t>
            </a:r>
            <a:b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br>
            <a: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t>for Office P2</a:t>
            </a:r>
          </a:p>
        </p:txBody>
      </p:sp>
      <p:sp>
        <p:nvSpPr>
          <p:cNvPr id="25" name="Rectangle 24">
            <a:extLst>
              <a:ext uri="{FF2B5EF4-FFF2-40B4-BE49-F238E27FC236}">
                <a16:creationId xmlns:a16="http://schemas.microsoft.com/office/drawing/2014/main" id="{E038AEF3-B6DF-4F2C-81A2-BA1810EBDEBD}"/>
              </a:ext>
            </a:extLst>
          </p:cNvPr>
          <p:cNvSpPr/>
          <p:nvPr/>
        </p:nvSpPr>
        <p:spPr bwMode="auto">
          <a:xfrm>
            <a:off x="2946400" y="1580289"/>
            <a:ext cx="8657334" cy="2262158"/>
          </a:xfrm>
          <a:prstGeom prst="rect">
            <a:avLst/>
          </a:prstGeom>
          <a:noFill/>
          <a:ln w="19050" cap="flat" cmpd="sng" algn="ctr">
            <a:noFill/>
            <a:prstDash val="dash"/>
            <a:headEnd type="none" w="med" len="med"/>
            <a:tailEnd type="none" w="med" len="med"/>
          </a:ln>
          <a:effectLst/>
        </p:spPr>
        <p:txBody>
          <a:bodyPr rot="0" spcFirstLastPara="0" vert="horz" wrap="square" lIns="252000" tIns="0" rIns="108000" bIns="0" numCol="1" spcCol="0" rtlCol="0" fromWordArt="0" anchor="t" anchorCtr="0" forceAA="0" compatLnSpc="1">
            <a:prstTxWarp prst="textNoShape">
              <a:avLst/>
            </a:prstTxWarp>
            <a:sp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defTabSz="914367" rtl="0" eaLnBrk="1" fontAlgn="auto" latinLnBrk="0" hangingPunct="1">
              <a:lnSpc>
                <a:spcPct val="100000"/>
              </a:lnSpc>
              <a:spcBef>
                <a:spcPts val="300"/>
              </a:spcBef>
              <a:buClrTx/>
              <a:buSzTx/>
              <a:buFontTx/>
              <a:buNone/>
              <a:tabLst/>
              <a:defRPr/>
            </a:pPr>
            <a:r>
              <a:rPr kumimoji="0" lang="en-US" sz="1400" b="0" i="0" u="none" strike="noStrike" kern="0" cap="none" spc="0" normalizeH="0" noProof="0" dirty="0">
                <a:ln>
                  <a:noFill/>
                </a:ln>
                <a:solidFill>
                  <a:schemeClr val="tx1"/>
                </a:solidFill>
                <a:effectLst/>
                <a:uLnTx/>
                <a:uFillTx/>
                <a:latin typeface="+mj-lt"/>
                <a:ea typeface="+mn-ea"/>
                <a:cs typeface="Segoe Sans Display"/>
              </a:rPr>
              <a:t>Comprehensive Protection Against Email and Collaboration Threats </a:t>
            </a:r>
          </a:p>
          <a:p>
            <a:pPr marL="0" marR="0" lvl="0" indent="0" defTabSz="914367" rtl="0" eaLnBrk="1" fontAlgn="auto" latinLnBrk="0" hangingPunct="1">
              <a:lnSpc>
                <a:spcPct val="100000"/>
              </a:lnSpc>
              <a:spcBef>
                <a:spcPts val="300"/>
              </a:spcBef>
              <a:spcAft>
                <a:spcPts val="600"/>
              </a:spcAft>
              <a:buClrTx/>
              <a:buSzTx/>
              <a:buFontTx/>
              <a:buNone/>
              <a:tabLst/>
              <a:defRPr/>
            </a:pPr>
            <a:r>
              <a:rPr kumimoji="0" lang="en-US" sz="1200" b="0" i="0" u="none" strike="noStrike" kern="0" cap="none" spc="0" normalizeH="0" noProof="0" dirty="0">
                <a:ln>
                  <a:noFill/>
                </a:ln>
                <a:solidFill>
                  <a:schemeClr val="tx1"/>
                </a:solidFill>
                <a:effectLst/>
                <a:uLnTx/>
                <a:uFillTx/>
                <a:ea typeface="+mn-ea"/>
                <a:cs typeface="Segoe Sans Display"/>
              </a:rPr>
              <a:t>Defender for Office Plan 2 elevates email and collaboration security by offering comprehensive anti-phishing, anti-malware and real-time threat protection across Microsoft 365 apps. </a:t>
            </a:r>
          </a:p>
          <a:p>
            <a:pPr>
              <a:spcBef>
                <a:spcPts val="300"/>
              </a:spcBef>
              <a:spcAft>
                <a:spcPts val="600"/>
              </a:spcAf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Safe Links Protection: </a:t>
            </a:r>
            <a:r>
              <a:rPr kumimoji="0" lang="en-US" sz="1200" b="0" i="0" u="none" strike="noStrike" kern="0" cap="none" spc="0" normalizeH="0" noProof="0" dirty="0">
                <a:ln>
                  <a:noFill/>
                </a:ln>
                <a:solidFill>
                  <a:schemeClr val="tx1"/>
                </a:solidFill>
                <a:effectLst/>
                <a:uLnTx/>
                <a:uFillTx/>
                <a:ea typeface="+mn-ea"/>
                <a:cs typeface="Segoe Sans Display"/>
              </a:rPr>
              <a:t>In M365 Business Premium, a suspicious link in an email is checked only when clicked. In </a:t>
            </a:r>
            <a:r>
              <a:rPr lang="en-US" sz="1200" kern="0" dirty="0">
                <a:solidFill>
                  <a:schemeClr val="tx1"/>
                </a:solidFill>
                <a:cs typeface="Segoe Sans Display"/>
              </a:rPr>
              <a:t>Defender for Office Plan</a:t>
            </a:r>
            <a:r>
              <a:rPr kumimoji="0" lang="en-US" sz="1200" b="0" i="0" u="none" strike="noStrike" kern="0" cap="none" spc="0" normalizeH="0" noProof="0" dirty="0">
                <a:ln>
                  <a:noFill/>
                </a:ln>
                <a:solidFill>
                  <a:schemeClr val="tx1"/>
                </a:solidFill>
                <a:effectLst/>
                <a:uLnTx/>
                <a:uFillTx/>
                <a:ea typeface="+mn-ea"/>
                <a:cs typeface="Segoe Sans Display"/>
              </a:rPr>
              <a:t> 2, every click is dynamically analysed in real-time, even in Teams messages or SharePoint files, preventing users from accessing malicious content.</a:t>
            </a:r>
            <a:endParaRPr lang="en-US" sz="1200" b="0" i="0" u="none" strike="noStrike" kern="0" cap="none" spc="0" normalizeH="0" noProof="0" dirty="0">
              <a:ln>
                <a:noFill/>
              </a:ln>
              <a:solidFill>
                <a:schemeClr val="tx1"/>
              </a:solidFill>
              <a:effectLst/>
              <a:uLnTx/>
              <a:uFillTx/>
              <a:cs typeface="Segoe Sans Display"/>
            </a:endParaRPr>
          </a:p>
          <a:p>
            <a:pPr>
              <a:spcBef>
                <a:spcPts val="300"/>
              </a:spcBef>
              <a:spcAft>
                <a:spcPts val="600"/>
              </a:spcAf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Safe Attachments: </a:t>
            </a:r>
            <a:r>
              <a:rPr kumimoji="0" lang="en-US" sz="1200" b="0" i="0" u="none" strike="noStrike" kern="0" cap="none" spc="0" normalizeH="0" noProof="0" dirty="0">
                <a:ln>
                  <a:noFill/>
                </a:ln>
                <a:solidFill>
                  <a:schemeClr val="tx1"/>
                </a:solidFill>
                <a:effectLst/>
                <a:uLnTx/>
                <a:uFillTx/>
                <a:ea typeface="+mn-ea"/>
                <a:cs typeface="Segoe Sans Display"/>
              </a:rPr>
              <a:t>A </a:t>
            </a:r>
            <a:r>
              <a:rPr lang="en-US" sz="1200" kern="0" dirty="0">
                <a:solidFill>
                  <a:schemeClr val="tx1"/>
                </a:solidFill>
                <a:cs typeface="Segoe Sans Display"/>
              </a:rPr>
              <a:t>Defender for Office Plan</a:t>
            </a:r>
            <a:r>
              <a:rPr kumimoji="0" lang="en-US" sz="1200" b="0" i="0" u="none" strike="noStrike" kern="0" cap="none" spc="0" normalizeH="0" noProof="0" dirty="0">
                <a:ln>
                  <a:noFill/>
                </a:ln>
                <a:solidFill>
                  <a:schemeClr val="tx1"/>
                </a:solidFill>
                <a:effectLst/>
                <a:uLnTx/>
                <a:uFillTx/>
                <a:ea typeface="+mn-ea"/>
                <a:cs typeface="Segoe Sans Display"/>
              </a:rPr>
              <a:t> 2 sandbox tests email attachments for hidden malware before delivery, ensuring a safe experience.</a:t>
            </a:r>
            <a:endParaRPr lang="en-US" sz="1200" b="0" i="0" u="none" strike="noStrike" kern="0" cap="none" spc="0" normalizeH="0" noProof="0" dirty="0">
              <a:ln>
                <a:noFill/>
              </a:ln>
              <a:solidFill>
                <a:schemeClr val="tx1"/>
              </a:solidFill>
              <a:effectLst/>
              <a:uLnTx/>
              <a:uFillTx/>
              <a:cs typeface="Segoe Sans Display"/>
            </a:endParaRPr>
          </a:p>
          <a:p>
            <a:pPr>
              <a:spcBef>
                <a:spcPts val="300"/>
              </a:spcBef>
              <a:spcAft>
                <a:spcPts val="600"/>
              </a:spcAf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Anti-Phishing Policies: </a:t>
            </a:r>
            <a:r>
              <a:rPr kumimoji="0" lang="en-US" sz="1200" b="0" i="0" u="none" strike="noStrike" kern="0" cap="none" spc="0" normalizeH="0" noProof="0" dirty="0">
                <a:ln>
                  <a:noFill/>
                </a:ln>
                <a:solidFill>
                  <a:schemeClr val="tx1"/>
                </a:solidFill>
                <a:effectLst/>
                <a:uLnTx/>
                <a:uFillTx/>
                <a:ea typeface="+mn-ea"/>
                <a:cs typeface="Segoe Sans Display"/>
              </a:rPr>
              <a:t>If an executive's email is spoofed, </a:t>
            </a:r>
            <a:r>
              <a:rPr lang="en-US" sz="1200" kern="0" dirty="0">
                <a:solidFill>
                  <a:schemeClr val="tx1"/>
                </a:solidFill>
                <a:cs typeface="Segoe Sans Display"/>
              </a:rPr>
              <a:t>Defender for Office </a:t>
            </a:r>
            <a:r>
              <a:rPr kumimoji="0" lang="en-US" sz="1200" b="0" i="0" u="none" strike="noStrike" kern="0" cap="none" spc="0" normalizeH="0" noProof="0" dirty="0">
                <a:ln>
                  <a:noFill/>
                </a:ln>
                <a:solidFill>
                  <a:schemeClr val="tx1"/>
                </a:solidFill>
                <a:effectLst/>
                <a:uLnTx/>
                <a:uFillTx/>
                <a:ea typeface="+mn-ea"/>
                <a:cs typeface="Segoe Sans Display"/>
              </a:rPr>
              <a:t>Plan 2 uses AI to detect the impersonation and blocks the attempt automatically.</a:t>
            </a:r>
            <a:endParaRPr kumimoji="0" lang="en-GB" sz="1200" b="0" i="0" u="none" strike="noStrike" kern="0" cap="none" spc="0" normalizeH="0" noProof="0" dirty="0">
              <a:ln>
                <a:noFill/>
              </a:ln>
              <a:solidFill>
                <a:schemeClr val="tx1"/>
              </a:solidFill>
              <a:effectLst/>
              <a:uLnTx/>
              <a:uFillTx/>
              <a:ea typeface="+mn-ea"/>
              <a:cs typeface="Segoe Sans Display"/>
            </a:endParaRPr>
          </a:p>
        </p:txBody>
      </p:sp>
      <p:sp>
        <p:nvSpPr>
          <p:cNvPr id="45" name="Rectangle 44">
            <a:extLst>
              <a:ext uri="{FF2B5EF4-FFF2-40B4-BE49-F238E27FC236}">
                <a16:creationId xmlns:a16="http://schemas.microsoft.com/office/drawing/2014/main" id="{AC391F46-E2C3-426C-837D-6474B7FE06EE}"/>
              </a:ext>
            </a:extLst>
          </p:cNvPr>
          <p:cNvSpPr/>
          <p:nvPr/>
        </p:nvSpPr>
        <p:spPr bwMode="auto">
          <a:xfrm>
            <a:off x="2946400" y="4425262"/>
            <a:ext cx="8657334" cy="1107996"/>
          </a:xfrm>
          <a:prstGeom prst="rect">
            <a:avLst/>
          </a:prstGeom>
          <a:noFill/>
          <a:ln w="19050" cap="flat" cmpd="sng" algn="ctr">
            <a:noFill/>
            <a:prstDash val="dash"/>
            <a:headEnd type="none" w="med" len="med"/>
            <a:tailEnd type="none" w="med" len="med"/>
          </a:ln>
          <a:effectLst/>
        </p:spPr>
        <p:txBody>
          <a:bodyPr rot="0" spcFirstLastPara="0" vert="horz" wrap="square" lIns="252000" tIns="0" rIns="252000" bIns="0" numCol="1" spcCol="0" rtlCol="0" fromWordArt="0" anchor="t" anchorCtr="0" forceAA="0" compatLnSpc="1">
            <a:prstTxWarp prst="textNoShape">
              <a:avLst/>
            </a:prstTxWarp>
            <a:sp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defTabSz="914367" rtl="0" eaLnBrk="1" fontAlgn="auto" latinLnBrk="0" hangingPunct="1">
              <a:lnSpc>
                <a:spcPct val="100000"/>
              </a:lnSpc>
              <a:spcBef>
                <a:spcPts val="300"/>
              </a:spcBef>
              <a:buClrTx/>
              <a:buSzTx/>
              <a:buFontTx/>
              <a:buNone/>
              <a:tabLst/>
              <a:defRPr/>
            </a:pPr>
            <a:r>
              <a:rPr kumimoji="0" lang="en-US" sz="1400" b="0" i="0" u="none" strike="noStrike" kern="0" cap="none" spc="0" normalizeH="0" noProof="0" dirty="0">
                <a:ln>
                  <a:noFill/>
                </a:ln>
                <a:solidFill>
                  <a:schemeClr val="tx1"/>
                </a:solidFill>
                <a:effectLst/>
                <a:uLnTx/>
                <a:uFillTx/>
                <a:latin typeface="+mj-lt"/>
                <a:ea typeface="+mn-ea"/>
                <a:cs typeface="Segoe Sans Display"/>
              </a:rPr>
              <a:t>Safeguarding Your Devices from Malicious Office Files</a:t>
            </a:r>
          </a:p>
          <a:p>
            <a:pPr marL="0" marR="0" lvl="0" indent="0" defTabSz="914367" rtl="0" eaLnBrk="1" fontAlgn="auto" latinLnBrk="0" hangingPunct="1">
              <a:lnSpc>
                <a:spcPct val="100000"/>
              </a:lnSpc>
              <a:spcBef>
                <a:spcPts val="300"/>
              </a:spcBef>
              <a:spcAft>
                <a:spcPts val="600"/>
              </a:spcAft>
              <a:buClrTx/>
              <a:buSzTx/>
              <a:buFontTx/>
              <a:buNone/>
              <a:tabLst/>
              <a:defRPr/>
            </a:pPr>
            <a:r>
              <a:rPr kumimoji="0" lang="en-US" sz="1200" b="0" i="0" u="none" strike="noStrike" kern="0" cap="none" spc="0" normalizeH="0" noProof="0" dirty="0">
                <a:ln>
                  <a:noFill/>
                </a:ln>
                <a:solidFill>
                  <a:schemeClr val="tx1"/>
                </a:solidFill>
                <a:effectLst/>
                <a:uLnTx/>
                <a:uFillTx/>
                <a:ea typeface="+mn-ea"/>
                <a:cs typeface="Segoe Sans Display"/>
              </a:rPr>
              <a:t>This feature isolates untrusted Office files in a secure, containerised environment, preventing potential attacks from affecting the host system.</a:t>
            </a:r>
          </a:p>
          <a:p>
            <a:pPr marL="0" marR="0" lvl="0" indent="0" defTabSz="914367" rtl="0" eaLnBrk="1" fontAlgn="auto" latinLnBrk="0" hangingPunct="1">
              <a:lnSpc>
                <a:spcPct val="100000"/>
              </a:lnSpc>
              <a:spcBef>
                <a:spcPts val="300"/>
              </a:spcBef>
              <a:spcAft>
                <a:spcPts val="600"/>
              </a:spcAft>
              <a:buClrTx/>
              <a:buSzTx/>
              <a:buFontTx/>
              <a:buNone/>
              <a:tabLs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File Isolation: </a:t>
            </a:r>
            <a:r>
              <a:rPr kumimoji="0" lang="en-US" sz="1200" b="0" i="0" u="none" strike="noStrike" kern="0" cap="none" spc="0" normalizeH="0" noProof="0" dirty="0">
                <a:ln>
                  <a:noFill/>
                </a:ln>
                <a:solidFill>
                  <a:schemeClr val="tx1"/>
                </a:solidFill>
                <a:effectLst/>
                <a:uLnTx/>
                <a:uFillTx/>
                <a:ea typeface="+mn-ea"/>
                <a:cs typeface="Segoe Sans Display"/>
              </a:rPr>
              <a:t>Opening an external Word document automatically runs it in a sandbox, protecting the device from malicious macros or exploits within the file.</a:t>
            </a:r>
            <a:endParaRPr kumimoji="0" lang="en-GB" sz="1200" b="0" i="0" u="none" strike="noStrike" kern="0" cap="none" spc="0" normalizeH="0" noProof="0" dirty="0">
              <a:ln>
                <a:noFill/>
              </a:ln>
              <a:solidFill>
                <a:schemeClr val="tx1"/>
              </a:solidFill>
              <a:effectLst/>
              <a:uLnTx/>
              <a:uFillTx/>
              <a:ea typeface="+mn-ea"/>
              <a:cs typeface="Segoe Sans Display"/>
            </a:endParaRPr>
          </a:p>
        </p:txBody>
      </p:sp>
      <p:sp>
        <p:nvSpPr>
          <p:cNvPr id="46" name="TextBox 45">
            <a:extLst>
              <a:ext uri="{FF2B5EF4-FFF2-40B4-BE49-F238E27FC236}">
                <a16:creationId xmlns:a16="http://schemas.microsoft.com/office/drawing/2014/main" id="{E5F809AD-1B6A-47DE-9810-70543CE75117}"/>
              </a:ext>
            </a:extLst>
          </p:cNvPr>
          <p:cNvSpPr txBox="1"/>
          <p:nvPr/>
        </p:nvSpPr>
        <p:spPr>
          <a:xfrm>
            <a:off x="588264" y="4425176"/>
            <a:ext cx="2050182" cy="830997"/>
          </a:xfrm>
          <a:prstGeom prst="rect">
            <a:avLst/>
          </a:prstGeom>
          <a:noFill/>
        </p:spPr>
        <p:txBody>
          <a:bodyPr wrap="square" lIns="0" tIns="0" rIns="0" bIns="0" rtlCol="0">
            <a:spAutoFit/>
          </a:bodyPr>
          <a:lstStyle/>
          <a:p>
            <a:pPr>
              <a:defRPr/>
            </a:pPr>
            <a: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t>Defender Application </a:t>
            </a:r>
            <a:b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br>
            <a: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t>Guard for Office</a:t>
            </a:r>
          </a:p>
        </p:txBody>
      </p:sp>
    </p:spTree>
    <p:extLst>
      <p:ext uri="{BB962C8B-B14F-4D97-AF65-F5344CB8AC3E}">
        <p14:creationId xmlns:p14="http://schemas.microsoft.com/office/powerpoint/2010/main" val="13218920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248D4B0-4EF4-4D65-B4DB-B8141EA76FCF}"/>
              </a:ext>
            </a:extLst>
          </p:cNvPr>
          <p:cNvPicPr>
            <a:picLocks noChangeAspect="1"/>
          </p:cNvPicPr>
          <p:nvPr/>
        </p:nvPicPr>
        <p:blipFill>
          <a:blip r:embed="rId2"/>
          <a:stretch>
            <a:fillRect/>
          </a:stretch>
        </p:blipFill>
        <p:spPr>
          <a:xfrm>
            <a:off x="2946400" y="3795030"/>
            <a:ext cx="8657334" cy="2051686"/>
          </a:xfrm>
          <a:prstGeom prst="rect">
            <a:avLst/>
          </a:prstGeom>
        </p:spPr>
      </p:pic>
      <p:pic>
        <p:nvPicPr>
          <p:cNvPr id="11" name="Picture 10">
            <a:extLst>
              <a:ext uri="{FF2B5EF4-FFF2-40B4-BE49-F238E27FC236}">
                <a16:creationId xmlns:a16="http://schemas.microsoft.com/office/drawing/2014/main" id="{88776818-E086-4F47-861D-ABB9931840AB}"/>
              </a:ext>
            </a:extLst>
          </p:cNvPr>
          <p:cNvPicPr>
            <a:picLocks noChangeAspect="1"/>
          </p:cNvPicPr>
          <p:nvPr/>
        </p:nvPicPr>
        <p:blipFill>
          <a:blip r:embed="rId2"/>
          <a:stretch>
            <a:fillRect/>
          </a:stretch>
        </p:blipFill>
        <p:spPr>
          <a:xfrm>
            <a:off x="2946400" y="1377315"/>
            <a:ext cx="8657334" cy="2051686"/>
          </a:xfrm>
          <a:prstGeom prst="rect">
            <a:avLst/>
          </a:prstGeom>
        </p:spPr>
      </p:pic>
      <p:sp>
        <p:nvSpPr>
          <p:cNvPr id="4" name="Title 3">
            <a:extLst>
              <a:ext uri="{FF2B5EF4-FFF2-40B4-BE49-F238E27FC236}">
                <a16:creationId xmlns:a16="http://schemas.microsoft.com/office/drawing/2014/main" id="{E315D679-6FBC-402F-8CA3-FD9F4BD70978}"/>
              </a:ext>
            </a:extLst>
          </p:cNvPr>
          <p:cNvSpPr>
            <a:spLocks noGrp="1"/>
          </p:cNvSpPr>
          <p:nvPr>
            <p:ph type="title"/>
          </p:nvPr>
        </p:nvSpPr>
        <p:spPr>
          <a:xfrm>
            <a:off x="588263" y="457200"/>
            <a:ext cx="11018520" cy="553998"/>
          </a:xfrm>
        </p:spPr>
        <p:txBody>
          <a:bodyPr/>
          <a:lstStyle/>
          <a:p>
            <a:r>
              <a:rPr lang="en-US" dirty="0"/>
              <a:t>Added value of M365 E5 Security add-on</a:t>
            </a:r>
          </a:p>
        </p:txBody>
      </p:sp>
      <p:sp>
        <p:nvSpPr>
          <p:cNvPr id="34" name="TextBox 33">
            <a:extLst>
              <a:ext uri="{FF2B5EF4-FFF2-40B4-BE49-F238E27FC236}">
                <a16:creationId xmlns:a16="http://schemas.microsoft.com/office/drawing/2014/main" id="{62AD22E3-7779-4CD5-8E49-3CEB241190BF}"/>
              </a:ext>
            </a:extLst>
          </p:cNvPr>
          <p:cNvSpPr txBox="1"/>
          <p:nvPr/>
        </p:nvSpPr>
        <p:spPr>
          <a:xfrm>
            <a:off x="588263" y="1592928"/>
            <a:ext cx="2136463" cy="553998"/>
          </a:xfrm>
          <a:prstGeom prst="rect">
            <a:avLst/>
          </a:prstGeom>
          <a:noFill/>
        </p:spPr>
        <p:txBody>
          <a:bodyPr wrap="square" lIns="0" tIns="0" rIns="0" bIns="0" rtlCol="0">
            <a:spAutoFit/>
          </a:bodyPr>
          <a:lstStyle/>
          <a:p>
            <a:pPr>
              <a:defRPr/>
            </a:pPr>
            <a: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t>Defender for Endpoint P2</a:t>
            </a:r>
          </a:p>
        </p:txBody>
      </p:sp>
      <p:sp>
        <p:nvSpPr>
          <p:cNvPr id="25" name="Rectangle 24">
            <a:extLst>
              <a:ext uri="{FF2B5EF4-FFF2-40B4-BE49-F238E27FC236}">
                <a16:creationId xmlns:a16="http://schemas.microsoft.com/office/drawing/2014/main" id="{E038AEF3-B6DF-4F2C-81A2-BA1810EBDEBD}"/>
              </a:ext>
            </a:extLst>
          </p:cNvPr>
          <p:cNvSpPr/>
          <p:nvPr/>
        </p:nvSpPr>
        <p:spPr bwMode="auto">
          <a:xfrm>
            <a:off x="2946400" y="1592928"/>
            <a:ext cx="8657334" cy="1777410"/>
          </a:xfrm>
          <a:prstGeom prst="rect">
            <a:avLst/>
          </a:prstGeom>
          <a:noFill/>
          <a:ln w="19050" cap="flat" cmpd="sng" algn="ctr">
            <a:noFill/>
            <a:prstDash val="dash"/>
            <a:headEnd type="none" w="med" len="med"/>
            <a:tailEnd type="none" w="med" len="med"/>
          </a:ln>
          <a:effectLst/>
        </p:spPr>
        <p:txBody>
          <a:bodyPr rot="0" spcFirstLastPara="0" vert="horz" wrap="square" lIns="252000" tIns="0" rIns="108000" bIns="0" numCol="1" spcCol="0" rtlCol="0" fromWordArt="0" anchor="t" anchorCtr="0" forceAA="0" compatLnSpc="1">
            <a:prstTxWarp prst="textNoShape">
              <a:avLst/>
            </a:prstTxWarp>
            <a:sp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defTabSz="914367" rtl="0" eaLnBrk="1" fontAlgn="auto" latinLnBrk="0" hangingPunct="1">
              <a:lnSpc>
                <a:spcPct val="100000"/>
              </a:lnSpc>
              <a:spcBef>
                <a:spcPts val="300"/>
              </a:spcBef>
              <a:buClrTx/>
              <a:buSzTx/>
              <a:buFontTx/>
              <a:buNone/>
              <a:tabLst/>
              <a:defRPr/>
            </a:pPr>
            <a:r>
              <a:rPr kumimoji="0" lang="en-US" sz="1400" b="0" i="0" u="none" strike="noStrike" kern="0" cap="none" spc="0" normalizeH="0" noProof="0" dirty="0">
                <a:ln>
                  <a:noFill/>
                </a:ln>
                <a:solidFill>
                  <a:schemeClr val="tx1"/>
                </a:solidFill>
                <a:effectLst/>
                <a:uLnTx/>
                <a:uFillTx/>
                <a:latin typeface="+mj-lt"/>
                <a:ea typeface="+mn-ea"/>
                <a:cs typeface="Segoe Sans Display"/>
              </a:rPr>
              <a:t>End-to-End Protection with Defender for Endpoint: From Prevention to Automated Remediation</a:t>
            </a:r>
          </a:p>
          <a:p>
            <a:pPr>
              <a:spcBef>
                <a:spcPts val="300"/>
              </a:spcBef>
              <a:spcAft>
                <a:spcPts val="600"/>
              </a:spcAft>
              <a:defRPr/>
            </a:pPr>
            <a:r>
              <a:rPr kumimoji="0" lang="en-US" sz="1200" b="0" i="0" u="none" strike="noStrike" kern="0" cap="none" spc="0" normalizeH="0" noProof="0" dirty="0">
                <a:ln>
                  <a:noFill/>
                </a:ln>
                <a:solidFill>
                  <a:schemeClr val="tx1"/>
                </a:solidFill>
                <a:effectLst/>
                <a:uLnTx/>
                <a:uFillTx/>
                <a:ea typeface="+mn-ea"/>
                <a:cs typeface="Segoe Sans Display"/>
              </a:rPr>
              <a:t>Defender for Endpoint Plan 2 extends endpoint protection with advanced detection, investigation and response capabilities. While Plan 1 focuses on attack prevention, </a:t>
            </a:r>
            <a:r>
              <a:rPr lang="en-US" sz="1200" kern="0" dirty="0">
                <a:solidFill>
                  <a:schemeClr val="tx1"/>
                </a:solidFill>
                <a:cs typeface="Segoe Sans Display"/>
              </a:rPr>
              <a:t>Defender for Endpoint Plan</a:t>
            </a:r>
            <a:r>
              <a:rPr kumimoji="0" lang="en-US" sz="1200" b="0" i="0" u="none" strike="noStrike" kern="0" cap="none" spc="0" normalizeH="0" noProof="0" dirty="0">
                <a:ln>
                  <a:noFill/>
                </a:ln>
                <a:solidFill>
                  <a:schemeClr val="tx1"/>
                </a:solidFill>
                <a:effectLst/>
                <a:uLnTx/>
                <a:uFillTx/>
                <a:ea typeface="+mn-ea"/>
                <a:cs typeface="Segoe Sans Display"/>
              </a:rPr>
              <a:t> 2 provides automated threat hunting and incident remediation.</a:t>
            </a:r>
            <a:endParaRPr lang="en-US" sz="1200" b="0" i="0" u="none" strike="noStrike" kern="0" cap="none" spc="0" normalizeH="0" noProof="0" dirty="0">
              <a:ln>
                <a:noFill/>
              </a:ln>
              <a:solidFill>
                <a:schemeClr val="tx1"/>
              </a:solidFill>
              <a:effectLst/>
              <a:uLnTx/>
              <a:uFillTx/>
              <a:cs typeface="Segoe Sans Display"/>
            </a:endParaRPr>
          </a:p>
          <a:p>
            <a:pPr>
              <a:spcBef>
                <a:spcPts val="300"/>
              </a:spcBef>
              <a:spcAft>
                <a:spcPts val="600"/>
              </a:spcAf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Automated Investigation: </a:t>
            </a:r>
            <a:r>
              <a:rPr kumimoji="0" lang="en-US" sz="1200" b="0" i="0" u="none" strike="noStrike" kern="0" cap="none" spc="0" normalizeH="0" noProof="0" dirty="0">
                <a:ln>
                  <a:noFill/>
                </a:ln>
                <a:solidFill>
                  <a:schemeClr val="tx1"/>
                </a:solidFill>
                <a:effectLst/>
                <a:uLnTx/>
                <a:uFillTx/>
                <a:ea typeface="+mn-ea"/>
                <a:cs typeface="Segoe Sans Display"/>
              </a:rPr>
              <a:t>If malware is detected on a device, </a:t>
            </a:r>
            <a:r>
              <a:rPr lang="en-US" sz="1200" kern="0" dirty="0">
                <a:solidFill>
                  <a:schemeClr val="tx1"/>
                </a:solidFill>
                <a:cs typeface="Segoe Sans Display"/>
              </a:rPr>
              <a:t>Defender for Endpoint Plan</a:t>
            </a:r>
            <a:r>
              <a:rPr kumimoji="0" lang="en-US" sz="1200" b="0" i="0" u="none" strike="noStrike" kern="0" cap="none" spc="0" normalizeH="0" noProof="0" dirty="0">
                <a:ln>
                  <a:noFill/>
                </a:ln>
                <a:solidFill>
                  <a:schemeClr val="tx1"/>
                </a:solidFill>
                <a:effectLst/>
                <a:uLnTx/>
                <a:uFillTx/>
                <a:ea typeface="+mn-ea"/>
                <a:cs typeface="Segoe Sans Display"/>
              </a:rPr>
              <a:t> 2 automatically isolates the endpoint, identifies the malicious process and removes it without manual intervention.</a:t>
            </a:r>
            <a:endParaRPr lang="en-US" sz="1200" b="0" i="0" u="none" strike="noStrike" kern="0" cap="none" spc="0" normalizeH="0" noProof="0" dirty="0">
              <a:ln>
                <a:noFill/>
              </a:ln>
              <a:solidFill>
                <a:schemeClr val="tx1"/>
              </a:solidFill>
              <a:effectLst/>
              <a:uLnTx/>
              <a:uFillTx/>
              <a:cs typeface="Segoe Sans Display"/>
            </a:endParaRPr>
          </a:p>
          <a:p>
            <a:pPr marL="0" marR="0" lvl="0" indent="0" defTabSz="914367" rtl="0" eaLnBrk="1" fontAlgn="auto" latinLnBrk="0" hangingPunct="1">
              <a:lnSpc>
                <a:spcPct val="100000"/>
              </a:lnSpc>
              <a:spcBef>
                <a:spcPts val="300"/>
              </a:spcBef>
              <a:spcAft>
                <a:spcPts val="600"/>
              </a:spcAft>
              <a:buClrTx/>
              <a:buSzTx/>
              <a:buFontTx/>
              <a:buNone/>
              <a:tabLs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Proactive Threat Hunting: </a:t>
            </a:r>
            <a:r>
              <a:rPr kumimoji="0" lang="en-US" sz="1200" b="0" i="0" u="none" strike="noStrike" kern="0" cap="none" spc="0" normalizeH="0" noProof="0" dirty="0">
                <a:ln>
                  <a:noFill/>
                </a:ln>
                <a:solidFill>
                  <a:schemeClr val="tx1"/>
                </a:solidFill>
                <a:effectLst/>
                <a:uLnTx/>
                <a:uFillTx/>
                <a:ea typeface="+mn-ea"/>
                <a:cs typeface="Segoe Sans Display"/>
              </a:rPr>
              <a:t>Security teams can search for potential vulnerabilities and indicators of compromise </a:t>
            </a:r>
            <a:br>
              <a:rPr kumimoji="0" lang="en-US" sz="1200" b="0" i="0" u="none" strike="noStrike" kern="0" cap="none" spc="0" normalizeH="0" noProof="0" dirty="0">
                <a:ln>
                  <a:noFill/>
                </a:ln>
                <a:solidFill>
                  <a:schemeClr val="tx1"/>
                </a:solidFill>
                <a:effectLst/>
                <a:uLnTx/>
                <a:uFillTx/>
                <a:ea typeface="+mn-ea"/>
                <a:cs typeface="Segoe Sans Display"/>
              </a:rPr>
            </a:br>
            <a:r>
              <a:rPr kumimoji="0" lang="en-US" sz="1200" b="0" i="0" u="none" strike="noStrike" kern="0" cap="none" spc="0" normalizeH="0" noProof="0" dirty="0">
                <a:ln>
                  <a:noFill/>
                </a:ln>
                <a:solidFill>
                  <a:schemeClr val="tx1"/>
                </a:solidFill>
                <a:effectLst/>
                <a:uLnTx/>
                <a:uFillTx/>
                <a:ea typeface="+mn-ea"/>
                <a:cs typeface="Segoe Sans Display"/>
              </a:rPr>
              <a:t>across all endpoints.</a:t>
            </a:r>
            <a:endParaRPr kumimoji="0" lang="en-GB" sz="1200" b="0" i="0" u="none" strike="noStrike" kern="0" cap="none" spc="0" normalizeH="0" noProof="0" dirty="0">
              <a:ln>
                <a:noFill/>
              </a:ln>
              <a:solidFill>
                <a:schemeClr val="tx1"/>
              </a:solidFill>
              <a:effectLst/>
              <a:uLnTx/>
              <a:uFillTx/>
              <a:ea typeface="+mn-ea"/>
              <a:cs typeface="Segoe Sans Display"/>
            </a:endParaRPr>
          </a:p>
        </p:txBody>
      </p:sp>
      <p:sp>
        <p:nvSpPr>
          <p:cNvPr id="45" name="Rectangle 44">
            <a:extLst>
              <a:ext uri="{FF2B5EF4-FFF2-40B4-BE49-F238E27FC236}">
                <a16:creationId xmlns:a16="http://schemas.microsoft.com/office/drawing/2014/main" id="{AC391F46-E2C3-426C-837D-6474B7FE06EE}"/>
              </a:ext>
            </a:extLst>
          </p:cNvPr>
          <p:cNvSpPr/>
          <p:nvPr/>
        </p:nvSpPr>
        <p:spPr bwMode="auto">
          <a:xfrm>
            <a:off x="2946400" y="4010730"/>
            <a:ext cx="8657334" cy="1523494"/>
          </a:xfrm>
          <a:prstGeom prst="rect">
            <a:avLst/>
          </a:prstGeom>
          <a:noFill/>
          <a:ln w="19050" cap="flat" cmpd="sng" algn="ctr">
            <a:noFill/>
            <a:prstDash val="dash"/>
            <a:headEnd type="none" w="med" len="med"/>
            <a:tailEnd type="none" w="med" len="med"/>
          </a:ln>
          <a:effectLst/>
        </p:spPr>
        <p:txBody>
          <a:bodyPr rot="0" spcFirstLastPara="0" vert="horz" wrap="square" lIns="252000" tIns="0" rIns="108000" bIns="0" numCol="1" spcCol="0" rtlCol="0" fromWordArt="0" anchor="t" anchorCtr="0" forceAA="0" compatLnSpc="1">
            <a:prstTxWarp prst="textNoShape">
              <a:avLst/>
            </a:prstTxWarp>
            <a:sp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defTabSz="914367" rtl="0" eaLnBrk="1" fontAlgn="auto" latinLnBrk="0" hangingPunct="1">
              <a:lnSpc>
                <a:spcPct val="100000"/>
              </a:lnSpc>
              <a:spcBef>
                <a:spcPts val="300"/>
              </a:spcBef>
              <a:buClrTx/>
              <a:buSzTx/>
              <a:buFontTx/>
              <a:buNone/>
              <a:tabLst/>
              <a:defRPr/>
            </a:pPr>
            <a:r>
              <a:rPr kumimoji="0" lang="en-US" sz="1400" b="0" i="0" u="none" strike="noStrike" kern="0" cap="none" spc="0" normalizeH="0" noProof="0" dirty="0">
                <a:ln>
                  <a:noFill/>
                </a:ln>
                <a:solidFill>
                  <a:schemeClr val="tx1"/>
                </a:solidFill>
                <a:effectLst/>
                <a:uLnTx/>
                <a:uFillTx/>
                <a:latin typeface="+mj-lt"/>
                <a:ea typeface="+mn-ea"/>
                <a:cs typeface="Segoe Sans Display"/>
              </a:rPr>
              <a:t>Ensuring Data Protection Across All Cloud Environments</a:t>
            </a:r>
          </a:p>
          <a:p>
            <a:pPr marL="0" marR="0" lvl="0" indent="0" defTabSz="914367" rtl="0" eaLnBrk="1" fontAlgn="auto" latinLnBrk="0" hangingPunct="1">
              <a:lnSpc>
                <a:spcPct val="100000"/>
              </a:lnSpc>
              <a:spcBef>
                <a:spcPts val="300"/>
              </a:spcBef>
              <a:spcAft>
                <a:spcPts val="600"/>
              </a:spcAft>
              <a:buClrTx/>
              <a:buSzTx/>
              <a:buFontTx/>
              <a:buNone/>
              <a:tabLst/>
              <a:defRPr/>
            </a:pPr>
            <a:r>
              <a:rPr kumimoji="0" lang="en-US" sz="1200" b="0" i="0" u="none" strike="noStrike" kern="0" cap="none" spc="0" normalizeH="0" noProof="0" dirty="0">
                <a:ln>
                  <a:noFill/>
                </a:ln>
                <a:solidFill>
                  <a:schemeClr val="tx1"/>
                </a:solidFill>
                <a:effectLst/>
                <a:uLnTx/>
                <a:uFillTx/>
                <a:ea typeface="+mn-ea"/>
                <a:cs typeface="Segoe Sans Display"/>
              </a:rPr>
              <a:t>Defender for Cloud Apps provides visibility and control over third-party cloud services, securing data and user activities in SaaS environments. It is a critical tool for addressing shadow IT and preventing data loss.</a:t>
            </a:r>
          </a:p>
          <a:p>
            <a:pPr marL="0" marR="0" lvl="0" indent="0" defTabSz="914367" rtl="0" eaLnBrk="1" fontAlgn="auto" latinLnBrk="0" hangingPunct="1">
              <a:lnSpc>
                <a:spcPct val="100000"/>
              </a:lnSpc>
              <a:spcBef>
                <a:spcPts val="300"/>
              </a:spcBef>
              <a:spcAft>
                <a:spcPts val="600"/>
              </a:spcAft>
              <a:buClrTx/>
              <a:buSzTx/>
              <a:buFontTx/>
              <a:buNone/>
              <a:tabLs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Shadow IT Discovery: </a:t>
            </a:r>
            <a:r>
              <a:rPr kumimoji="0" lang="en-US" sz="1200" b="0" i="0" u="none" strike="noStrike" kern="0" cap="none" spc="0" normalizeH="0" noProof="0" dirty="0">
                <a:ln>
                  <a:noFill/>
                </a:ln>
                <a:solidFill>
                  <a:schemeClr val="tx1"/>
                </a:solidFill>
                <a:effectLst/>
                <a:uLnTx/>
                <a:uFillTx/>
                <a:ea typeface="+mn-ea"/>
                <a:cs typeface="Segoe Sans Display"/>
              </a:rPr>
              <a:t>Detects unauthorised use of applications like Dropbox and provides visibility into usage patterns.</a:t>
            </a:r>
          </a:p>
          <a:p>
            <a:pPr marL="0" marR="0" lvl="0" indent="0" defTabSz="914367" rtl="0" eaLnBrk="1" fontAlgn="auto" latinLnBrk="0" hangingPunct="1">
              <a:lnSpc>
                <a:spcPct val="100000"/>
              </a:lnSpc>
              <a:spcBef>
                <a:spcPts val="300"/>
              </a:spcBef>
              <a:spcAft>
                <a:spcPts val="600"/>
              </a:spcAft>
              <a:buClrTx/>
              <a:buSzTx/>
              <a:buFontTx/>
              <a:buNone/>
              <a:tabLs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Data Loss Prevention: </a:t>
            </a:r>
            <a:r>
              <a:rPr kumimoji="0" lang="en-US" sz="1200" b="0" i="0" u="none" strike="noStrike" kern="0" cap="none" spc="0" normalizeH="0" noProof="0" dirty="0">
                <a:ln>
                  <a:noFill/>
                </a:ln>
                <a:solidFill>
                  <a:schemeClr val="tx1"/>
                </a:solidFill>
                <a:effectLst/>
                <a:uLnTx/>
                <a:uFillTx/>
                <a:ea typeface="+mn-ea"/>
                <a:cs typeface="Segoe Sans Display"/>
              </a:rPr>
              <a:t>Prevents sensitive data (e.g., credit card numbers) from being uploaded to non-compliant cloud apps.</a:t>
            </a:r>
          </a:p>
          <a:p>
            <a:pPr marL="0" marR="0" lvl="0" indent="0" defTabSz="914367" rtl="0" eaLnBrk="1" fontAlgn="auto" latinLnBrk="0" hangingPunct="1">
              <a:lnSpc>
                <a:spcPct val="100000"/>
              </a:lnSpc>
              <a:spcBef>
                <a:spcPts val="300"/>
              </a:spcBef>
              <a:spcAft>
                <a:spcPts val="600"/>
              </a:spcAft>
              <a:buClrTx/>
              <a:buSzTx/>
              <a:buFontTx/>
              <a:buNone/>
              <a:tabLs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Real-Time Session Control: </a:t>
            </a:r>
            <a:r>
              <a:rPr kumimoji="0" lang="en-US" sz="1200" b="0" i="0" u="none" strike="noStrike" kern="0" cap="none" spc="0" normalizeH="0" noProof="0" dirty="0">
                <a:ln>
                  <a:noFill/>
                </a:ln>
                <a:solidFill>
                  <a:schemeClr val="tx1"/>
                </a:solidFill>
                <a:effectLst/>
                <a:uLnTx/>
                <a:uFillTx/>
                <a:ea typeface="+mn-ea"/>
                <a:cs typeface="Segoe Sans Display"/>
              </a:rPr>
              <a:t>Blocks downloading of sensitive documents in unmanaged devices during a live user session.</a:t>
            </a:r>
            <a:endParaRPr kumimoji="0" lang="en-GB" sz="1200" b="0" i="0" u="none" strike="noStrike" kern="0" cap="none" spc="0" normalizeH="0" noProof="0" dirty="0">
              <a:ln>
                <a:noFill/>
              </a:ln>
              <a:solidFill>
                <a:schemeClr val="tx1"/>
              </a:solidFill>
              <a:effectLst/>
              <a:uLnTx/>
              <a:uFillTx/>
              <a:ea typeface="+mn-ea"/>
              <a:cs typeface="Segoe Sans Display"/>
            </a:endParaRPr>
          </a:p>
        </p:txBody>
      </p:sp>
      <p:sp>
        <p:nvSpPr>
          <p:cNvPr id="46" name="TextBox 45">
            <a:extLst>
              <a:ext uri="{FF2B5EF4-FFF2-40B4-BE49-F238E27FC236}">
                <a16:creationId xmlns:a16="http://schemas.microsoft.com/office/drawing/2014/main" id="{E5F809AD-1B6A-47DE-9810-70543CE75117}"/>
              </a:ext>
            </a:extLst>
          </p:cNvPr>
          <p:cNvSpPr txBox="1"/>
          <p:nvPr/>
        </p:nvSpPr>
        <p:spPr>
          <a:xfrm>
            <a:off x="588264" y="4010644"/>
            <a:ext cx="2050182" cy="553998"/>
          </a:xfrm>
          <a:prstGeom prst="rect">
            <a:avLst/>
          </a:prstGeom>
          <a:noFill/>
        </p:spPr>
        <p:txBody>
          <a:bodyPr wrap="square" lIns="0" tIns="0" rIns="0" bIns="0" rtlCol="0">
            <a:spAutoFit/>
          </a:bodyPr>
          <a:lstStyle/>
          <a:p>
            <a:pPr>
              <a:defRPr/>
            </a:pPr>
            <a: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t>Defender </a:t>
            </a:r>
            <a:b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br>
            <a: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t>for Cloud Apps</a:t>
            </a:r>
          </a:p>
        </p:txBody>
      </p:sp>
    </p:spTree>
    <p:extLst>
      <p:ext uri="{BB962C8B-B14F-4D97-AF65-F5344CB8AC3E}">
        <p14:creationId xmlns:p14="http://schemas.microsoft.com/office/powerpoint/2010/main" val="1853772851"/>
      </p:ext>
    </p:extLst>
  </p:cSld>
  <p:clrMapOvr>
    <a:masterClrMapping/>
  </p:clrMapOvr>
  <p:transition>
    <p:fade/>
  </p:transition>
</p:sld>
</file>

<file path=ppt/theme/theme1.xml><?xml version="1.0" encoding="utf-8"?>
<a:theme xmlns:a="http://schemas.openxmlformats.org/drawingml/2006/main" name="Microsoft Security Light">
  <a:themeElements>
    <a:clrScheme name="Microsoft Security Light">
      <a:dk1>
        <a:srgbClr val="000000"/>
      </a:dk1>
      <a:lt1>
        <a:srgbClr val="FFFFFF"/>
      </a:lt1>
      <a:dk2>
        <a:srgbClr val="091F2C"/>
      </a:dk2>
      <a:lt2>
        <a:srgbClr val="F4F3F5"/>
      </a:lt2>
      <a:accent1>
        <a:srgbClr val="0078D4"/>
      </a:accent1>
      <a:accent2>
        <a:srgbClr val="FFB900"/>
      </a:accent2>
      <a:accent3>
        <a:srgbClr val="07641D"/>
      </a:accent3>
      <a:accent4>
        <a:srgbClr val="454142"/>
      </a:accent4>
      <a:accent5>
        <a:srgbClr val="8DE971"/>
      </a:accent5>
      <a:accent6>
        <a:srgbClr val="8DC8E8"/>
      </a:accent6>
      <a:hlink>
        <a:srgbClr val="0078D4"/>
      </a:hlink>
      <a:folHlink>
        <a:srgbClr val="0078D4"/>
      </a:folHlink>
    </a:clrScheme>
    <a:fontScheme name="Custom 2">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Security-PowerPoint-Template-Light-ZUMFinal.potx" id="{FF8D482B-CE5A-47E5-AB94-DE302AB9E0F0}" vid="{819E6DBF-6959-410D-BF54-D69678397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CE9D3728B5814FB45CEFA044557808" ma:contentTypeVersion="18" ma:contentTypeDescription="Create a new document." ma:contentTypeScope="" ma:versionID="83d9e95c12dcad1ee09f99c488f38643">
  <xsd:schema xmlns:xsd="http://www.w3.org/2001/XMLSchema" xmlns:xs="http://www.w3.org/2001/XMLSchema" xmlns:p="http://schemas.microsoft.com/office/2006/metadata/properties" xmlns:ns2="097bb821-340d-4a6b-ab9d-4a4be84d8d64" xmlns:ns3="c8e5ee5f-cdc9-400e-abeb-489c00a90ce7" targetNamespace="http://schemas.microsoft.com/office/2006/metadata/properties" ma:root="true" ma:fieldsID="4d4de455e7227b351f96e30c21fec957" ns2:_="" ns3:_="">
    <xsd:import namespace="097bb821-340d-4a6b-ab9d-4a4be84d8d64"/>
    <xsd:import namespace="c8e5ee5f-cdc9-400e-abeb-489c00a90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b821-340d-4a6b-ab9d-4a4be84d8d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8fa2c3-b102-4787-8df5-b23ef8e8fe5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5ee5f-cdc9-400e-abeb-489c00a90ce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d36cde7-d4b7-4e1e-aa86-3e0e18ed58bf}" ma:internalName="TaxCatchAll" ma:showField="CatchAllData" ma:web="c8e5ee5f-cdc9-400e-abeb-489c00a90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97bb821-340d-4a6b-ab9d-4a4be84d8d64">
      <Terms xmlns="http://schemas.microsoft.com/office/infopath/2007/PartnerControls"/>
    </lcf76f155ced4ddcb4097134ff3c332f>
    <TaxCatchAll xmlns="c8e5ee5f-cdc9-400e-abeb-489c00a90ce7" xsi:nil="true"/>
  </documentManagement>
</p:properties>
</file>

<file path=customXml/itemProps1.xml><?xml version="1.0" encoding="utf-8"?>
<ds:datastoreItem xmlns:ds="http://schemas.openxmlformats.org/officeDocument/2006/customXml" ds:itemID="{248AA00C-D5EC-4E8C-96E4-6F09111D69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7bb821-340d-4a6b-ab9d-4a4be84d8d64"/>
    <ds:schemaRef ds:uri="c8e5ee5f-cdc9-400e-abeb-489c00a90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2a405f3f-901c-46db-8227-6321de0a9681"/>
    <ds:schemaRef ds:uri="695d5325-33a2-4b42-b3d3-b02ffbc12b05"/>
    <ds:schemaRef ds:uri="8aee7df4-ff26-4d0e-8ae8-55e83566dac8"/>
    <ds:schemaRef ds:uri="912a965b-18ab-48f9-afa9-986d97207d9f"/>
    <ds:schemaRef ds:uri="f242f587-4628-446f-8bc7-ea15812ffb91"/>
    <ds:schemaRef ds:uri="fdddb3d6-5bd7-4379-986a-b69d310056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097bb821-340d-4a6b-ab9d-4a4be84d8d64"/>
    <ds:schemaRef ds:uri="c8e5ee5f-cdc9-400e-abeb-489c00a90ce7"/>
  </ds:schemaRefs>
</ds:datastoreItem>
</file>

<file path=docMetadata/LabelInfo.xml><?xml version="1.0" encoding="utf-8"?>
<clbl:labelList xmlns:clbl="http://schemas.microsoft.com/office/2020/mipLabelMetadata">
  <clbl:label id="{f2cd219a-7fef-4855-86b9-76cef3de89bd}" enabled="1" method="Standard" siteId="{6e417ab3-58de-417d-9aaa-da5837716c4c}" removed="0"/>
</clbl:labelList>
</file>

<file path=docProps/app.xml><?xml version="1.0" encoding="utf-8"?>
<Properties xmlns="http://schemas.openxmlformats.org/officeDocument/2006/extended-properties" xmlns:vt="http://schemas.openxmlformats.org/officeDocument/2006/docPropsVTypes">
  <Template>Microsoft-Security-PowerPoint-Template-Light</Template>
  <TotalTime>581</TotalTime>
  <Words>2445</Words>
  <Application>Microsoft Office PowerPoint</Application>
  <PresentationFormat>Widescreen</PresentationFormat>
  <Paragraphs>231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Microsoft Security Light</vt:lpstr>
      <vt:lpstr>All-in-one Enterprise Security M365 Business Premium +  M365 E5 Security Mini Bundle (Advanced Threat Detection  &amp; Response)</vt:lpstr>
      <vt:lpstr>Safeguard your business: Advanced protection for modern threats</vt:lpstr>
      <vt:lpstr>Current state of business</vt:lpstr>
      <vt:lpstr>M365 Business Premium: Enhancing collaboration, productivity and security</vt:lpstr>
      <vt:lpstr>Introducing M365 E5 Security</vt:lpstr>
      <vt:lpstr>Added value of M365 E5 Security</vt:lpstr>
      <vt:lpstr>Added value of M365 E5 Security add-on</vt:lpstr>
      <vt:lpstr>Added value of M365 E5 Security add-on</vt:lpstr>
      <vt:lpstr>Added value of M365 E5 Security add-on</vt:lpstr>
      <vt:lpstr>Strengthen security foundations with M365 E5 Security, building on M365 Business Premium</vt:lpstr>
      <vt:lpstr>Strengthen security foundations with M365 E5 Security, building on M365 Business Premium</vt:lpstr>
      <vt:lpstr>Upgrade protection at half the price</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Customer Pitch Deck</dc:title>
  <dc:subject/>
  <dc:creator>Matt George</dc:creator>
  <cp:keywords/>
  <dc:description/>
  <cp:lastModifiedBy>Matthew George</cp:lastModifiedBy>
  <cp:revision>415</cp:revision>
  <cp:lastPrinted>2023-02-15T20:48:24Z</cp:lastPrinted>
  <dcterms:created xsi:type="dcterms:W3CDTF">2025-02-17T11:56:26Z</dcterms:created>
  <dcterms:modified xsi:type="dcterms:W3CDTF">2025-04-03T21:49:25Z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0x01010089CE9D3728B5814FB45CEFA044557808</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SetDate">
    <vt:lpwstr>2017-08-29T14:27:20.8568347-07:00</vt:lpwstr>
  </property>
  <property fmtid="{D5CDD505-2E9C-101B-9397-08002B2CF9AE}" pid="15" name="MSIP_Label_f42aa342-8706-4288-bd11-ebb85995028c_Name">
    <vt:lpwstr>General</vt:lpwstr>
  </property>
  <property fmtid="{D5CDD505-2E9C-101B-9397-08002B2CF9AE}" pid="16" name="MSIP_Label_f42aa342-8706-4288-bd11-ebb85995028c_Extended_MSFT_Method">
    <vt:lpwstr>Automatic</vt:lpwstr>
  </property>
  <property fmtid="{D5CDD505-2E9C-101B-9397-08002B2CF9AE}" pid="17" name="Sensitivity">
    <vt:lpwstr>General</vt:lpwstr>
  </property>
  <property fmtid="{D5CDD505-2E9C-101B-9397-08002B2CF9AE}" pid="18" name="j7ed6b1749d644c580569ee38d7710d7">
    <vt:lpwstr/>
  </property>
  <property fmtid="{D5CDD505-2E9C-101B-9397-08002B2CF9AE}" pid="19" name="e93e2550f0ac4199ae3cf1406d72085e">
    <vt:lpwstr/>
  </property>
  <property fmtid="{D5CDD505-2E9C-101B-9397-08002B2CF9AE}" pid="20" name="o92d4232daec467abb08246282070aa9">
    <vt:lpwstr/>
  </property>
  <property fmtid="{D5CDD505-2E9C-101B-9397-08002B2CF9AE}" pid="21" name="bc8cca776fa8455c8c00307ee3c527ad">
    <vt:lpwstr/>
  </property>
  <property fmtid="{D5CDD505-2E9C-101B-9397-08002B2CF9AE}" pid="22" name="_dlc_DocIdItemGuid">
    <vt:lpwstr>f5d5f091-2d86-4c58-9970-04c552d617f8</vt:lpwstr>
  </property>
  <property fmtid="{D5CDD505-2E9C-101B-9397-08002B2CF9AE}" pid="23" name="o1dbacbd0e564fc293d11b6c4775302e">
    <vt:lpwstr/>
  </property>
  <property fmtid="{D5CDD505-2E9C-101B-9397-08002B2CF9AE}" pid="24" name="MediaServiceImageTags">
    <vt:lpwstr/>
  </property>
  <property fmtid="{D5CDD505-2E9C-101B-9397-08002B2CF9AE}" pid="25" name="epPlatforms">
    <vt:lpwstr/>
  </property>
</Properties>
</file>