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2A_6A46B9F5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98" r:id="rId5"/>
    <p:sldId id="299" r:id="rId6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E2B392-9821-423D-A73A-8F4A46044C67}">
          <p14:sldIdLst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2103-5E63-197D-A295-6F3839C492CC}" name="Melanie Johnstone" initials="MJ" userId="S::melj@rocketscience.com.au::e88cec4a-17b3-4f88-968e-c5feb8cf4487" providerId="AD"/>
  <p188:author id="{4816684A-A0BC-EC2F-AC07-ACD94B84ABFF}" name="Guest User" initials="GU" userId="S::urn:spo:anon#949a05f777fc9ab5f0b57fc716a050a3726c4443b78eb527469b7b7e85f75b3a::" providerId="AD"/>
  <p188:author id="{17367491-F4B8-5FD0-3EB6-37864048AB57}" name="Guest User" initials="GU" userId="S::urn:spo:anon#56fecf7123da74906bc886e19f2c9c39d1e2446b1083dd491ed4927fcce80159::" providerId="AD"/>
  <p188:author id="{CF8A4495-1334-7D93-E534-D87DD186FC74}" name="Tiffany Lau" initials="TL" userId="S::tiffany.lau@keelcollective.com.au::c960a004-798b-4efd-8a3d-54cf024cbbf3" providerId="AD"/>
  <p188:author id="{6768C999-94CC-8BD5-ECA2-C1A2B645C61F}" name="Matthew George" initials="MG" userId="4b93059ffac5902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EAB3"/>
    <a:srgbClr val="BEFFC3"/>
    <a:srgbClr val="091F2C"/>
    <a:srgbClr val="F4F3F5"/>
    <a:srgbClr val="DDDFE1"/>
    <a:srgbClr val="737373"/>
    <a:srgbClr val="FDA700"/>
    <a:srgbClr val="B9DCD2"/>
    <a:srgbClr val="C5B4E3"/>
    <a:srgbClr val="8D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3" autoAdjust="0"/>
    <p:restoredTop sz="94694"/>
  </p:normalViewPr>
  <p:slideViewPr>
    <p:cSldViewPr snapToGrid="0">
      <p:cViewPr>
        <p:scale>
          <a:sx n="279" d="100"/>
          <a:sy n="279" d="100"/>
        </p:scale>
        <p:origin x="74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24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modernComment_12A_6A46B9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744104-C160-41F6-B7FC-31E5FFAF3585}" authorId="{17367491-F4B8-5FD0-3EB6-37864048AB57}" status="resolved" created="2025-03-03T00:44:25.06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83020021" sldId="298"/>
      <ac:spMk id="10" creationId="{DF7E17EC-8340-241A-03E6-0DCB09914C4F}"/>
    </ac:deMkLst>
    <p188:txBody>
      <a:bodyPr/>
      <a:lstStyle/>
      <a:p>
        <a:r>
          <a:rPr lang="en-US"/>
          <a:t>LD: Formatting</a:t>
        </a:r>
      </a:p>
    </p188:txBody>
  </p188:cm>
  <p188:cm id="{30BB2F29-2497-4EE8-B10C-AE9A4448F351}" authorId="{17367491-F4B8-5FD0-3EB6-37864048AB57}" status="resolved" created="2025-03-03T00:46:46.59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83020021" sldId="298"/>
      <ac:spMk id="88" creationId="{42D4DDF5-6374-4EF1-A08D-0221383EB856}"/>
    </ac:deMkLst>
    <p188:txBody>
      <a:bodyPr/>
      <a:lstStyle/>
      <a:p>
        <a:r>
          <a:rPr lang="en-US"/>
          <a:t>LD: Formatting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9DF8C-58EC-4A67-8DF9-51B56347D8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B5CEE-ADF1-4E4B-A0DE-C37A1A052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E15D-70E2-44D1-90CE-72719579DCB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67C40-ACF0-4F8C-B30E-87753A1FA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37A1-E9AE-47C5-BAC8-249B11ED2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C536-CCCC-441F-992E-6A8E150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9DDF-CB0F-4804-BBB2-486165610EE6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F533-72C5-45E6-AAC4-E21F4595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FC6B7C-4483-48F3-B44B-422FD1E685EB}"/>
              </a:ext>
            </a:extLst>
          </p:cNvPr>
          <p:cNvSpPr/>
          <p:nvPr userDrawn="1"/>
        </p:nvSpPr>
        <p:spPr bwMode="auto">
          <a:xfrm>
            <a:off x="1" y="-2"/>
            <a:ext cx="6857999" cy="2781300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35E35A-09CC-4B90-9E79-D282B3550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13" y="921182"/>
            <a:ext cx="3100387" cy="553998"/>
          </a:xfrm>
        </p:spPr>
        <p:txBody>
          <a:bodyPr wrap="square" anchor="t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BB797-1A10-40D2-A229-A3A0BC3BE1CC}"/>
              </a:ext>
            </a:extLst>
          </p:cNvPr>
          <p:cNvSpPr/>
          <p:nvPr userDrawn="1"/>
        </p:nvSpPr>
        <p:spPr bwMode="auto">
          <a:xfrm>
            <a:off x="0" y="6217545"/>
            <a:ext cx="6858000" cy="3688454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90AC6-3669-4159-99B3-1F8A48648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4059" r="7226" b="4253"/>
          <a:stretch/>
        </p:blipFill>
        <p:spPr>
          <a:xfrm>
            <a:off x="3857624" y="0"/>
            <a:ext cx="3000375" cy="2781298"/>
          </a:xfrm>
          <a:custGeom>
            <a:avLst/>
            <a:gdLst>
              <a:gd name="connsiteX0" fmla="*/ 0 w 3000375"/>
              <a:gd name="connsiteY0" fmla="*/ 0 h 2781298"/>
              <a:gd name="connsiteX1" fmla="*/ 3000375 w 3000375"/>
              <a:gd name="connsiteY1" fmla="*/ 0 h 2781298"/>
              <a:gd name="connsiteX2" fmla="*/ 3000375 w 3000375"/>
              <a:gd name="connsiteY2" fmla="*/ 2781298 h 2781298"/>
              <a:gd name="connsiteX3" fmla="*/ 0 w 3000375"/>
              <a:gd name="connsiteY3" fmla="*/ 2781298 h 27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5" h="2781298">
                <a:moveTo>
                  <a:pt x="0" y="0"/>
                </a:moveTo>
                <a:lnTo>
                  <a:pt x="3000375" y="0"/>
                </a:lnTo>
                <a:lnTo>
                  <a:pt x="3000375" y="2781298"/>
                </a:lnTo>
                <a:lnTo>
                  <a:pt x="0" y="2781298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05BA4-F9AA-4511-9774-06B9D8FA3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2" y="1580441"/>
            <a:ext cx="3100388" cy="4191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Segoe Sans Display Semilight" pitchFamily="2" charset="0"/>
              </a:defRPr>
            </a:lvl1pPr>
            <a:lvl2pPr marL="0" indent="0">
              <a:buNone/>
              <a:defRPr sz="1200"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8C7BF-765A-4703-BB5A-F442ADA326F6}"/>
              </a:ext>
            </a:extLst>
          </p:cNvPr>
          <p:cNvSpPr/>
          <p:nvPr userDrawn="1"/>
        </p:nvSpPr>
        <p:spPr bwMode="auto">
          <a:xfrm>
            <a:off x="0" y="2542949"/>
            <a:ext cx="6858000" cy="590552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BED177B-5EB3-4D19-B936-AD877B51F4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2910329"/>
            <a:ext cx="3309610" cy="123111"/>
          </a:xfrm>
        </p:spPr>
        <p:txBody>
          <a:bodyPr wrap="square">
            <a:spAutoFit/>
          </a:bodyPr>
          <a:lstStyle>
            <a:lvl1pPr marL="0" indent="0">
              <a:buNone/>
              <a:defRPr sz="800" u="sng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5202E7-EA15-4DBA-A725-31899CF44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2" y="2596371"/>
            <a:ext cx="6200776" cy="24622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7FB80-6BAF-88AD-68FB-2D050CB50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183" y="148493"/>
            <a:ext cx="2108632" cy="6367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DBB6D-790D-B377-A222-E2DF314EB6F6}"/>
              </a:ext>
            </a:extLst>
          </p:cNvPr>
          <p:cNvCxnSpPr/>
          <p:nvPr userDrawn="1"/>
        </p:nvCxnSpPr>
        <p:spPr>
          <a:xfrm>
            <a:off x="1555168" y="349237"/>
            <a:ext cx="0" cy="219742"/>
          </a:xfrm>
          <a:prstGeom prst="line">
            <a:avLst/>
          </a:prstGeom>
          <a:ln w="3810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43C1A0-5D01-6878-F50C-A61842662C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1737" y="356939"/>
            <a:ext cx="1045637" cy="21204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49784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38E38BD-B052-4A6E-8E1D-5FFAF36D5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5234"/>
          <a:stretch/>
        </p:blipFill>
        <p:spPr>
          <a:xfrm>
            <a:off x="2" y="2"/>
            <a:ext cx="6857995" cy="3453822"/>
          </a:xfrm>
          <a:custGeom>
            <a:avLst/>
            <a:gdLst>
              <a:gd name="connsiteX0" fmla="*/ 0 w 6857995"/>
              <a:gd name="connsiteY0" fmla="*/ 0 h 3453822"/>
              <a:gd name="connsiteX1" fmla="*/ 6857995 w 6857995"/>
              <a:gd name="connsiteY1" fmla="*/ 0 h 3453822"/>
              <a:gd name="connsiteX2" fmla="*/ 6857995 w 6857995"/>
              <a:gd name="connsiteY2" fmla="*/ 3453822 h 3453822"/>
              <a:gd name="connsiteX3" fmla="*/ 0 w 6857995"/>
              <a:gd name="connsiteY3" fmla="*/ 3453822 h 34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5" h="3453822">
                <a:moveTo>
                  <a:pt x="0" y="0"/>
                </a:moveTo>
                <a:lnTo>
                  <a:pt x="6857995" y="0"/>
                </a:lnTo>
                <a:lnTo>
                  <a:pt x="6857995" y="3453822"/>
                </a:lnTo>
                <a:lnTo>
                  <a:pt x="0" y="3453822"/>
                </a:ln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6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7003681"/>
            <a:ext cx="6858000" cy="26383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D42D52-D9B4-41AD-9E67-B1C90CEBE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7163" y="7458933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6C8E06-597F-43D3-AE73-9B3EA22864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7457133"/>
            <a:ext cx="2097087" cy="90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 dirty="0"/>
              <a:t>[Flexible partner content space – templated but open ended]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48AABC4-C8DB-4F3A-A7AA-72B26625F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8626" y="7457133"/>
            <a:ext cx="2323397" cy="72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 dirty="0"/>
              <a:t>About [Partner]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7F73BA1-0BBA-410E-A92B-3EBBB2E7D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8247" y="8264464"/>
            <a:ext cx="2023776" cy="304699"/>
          </a:xfrm>
        </p:spPr>
        <p:txBody>
          <a:bodyPr wrap="square">
            <a:sp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/>
              <a:t>[Partner CTA]</a:t>
            </a:r>
          </a:p>
          <a:p>
            <a:pPr lvl="0"/>
            <a:r>
              <a:rPr lang="en-US" dirty="0"/>
              <a:t>Learn more about our services &gt;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911259B-6C32-49B8-B320-2AFCE74C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8613" y="8409633"/>
            <a:ext cx="2097087" cy="4834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3F0CC08-1E7F-4ACD-BDD1-6B3849D15B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14950" y="7457132"/>
            <a:ext cx="1543050" cy="14359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  <a:p>
            <a:r>
              <a:rPr lang="en-US" dirty="0"/>
              <a:t>PLACEHOLDER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80C466-E4CF-4585-89D7-3AAAEB84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73486" y="7458933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D1E9BD1-79C9-4C1D-9B77-6619023853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8003" y="8651373"/>
            <a:ext cx="2024372" cy="24174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/>
              <a:t>[Link to partner website]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8D091E-0E85-421C-8CC3-B4C199EE460C}"/>
              </a:ext>
            </a:extLst>
          </p:cNvPr>
          <p:cNvSpPr/>
          <p:nvPr userDrawn="1"/>
        </p:nvSpPr>
        <p:spPr bwMode="auto">
          <a:xfrm>
            <a:off x="0" y="9102067"/>
            <a:ext cx="6858000" cy="803931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6AF7CC0-429B-47E2-9696-DFBA78B1C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614" y="9244229"/>
            <a:ext cx="6200772" cy="321258"/>
          </a:xfrm>
        </p:spPr>
        <p:txBody>
          <a:bodyPr/>
          <a:lstStyle>
            <a:lvl1pPr marL="121030" indent="-121030">
              <a:buSzPct val="100000"/>
              <a:buFontTx/>
              <a:buBlip>
                <a:blip r:embed="rId3"/>
              </a:buBlip>
              <a:defRPr sz="700">
                <a:solidFill>
                  <a:schemeClr val="bg1"/>
                </a:solidFill>
              </a:defRPr>
            </a:lvl1pPr>
            <a:lvl2pPr marL="242060" indent="-121030">
              <a:buFontTx/>
              <a:buBlip>
                <a:blip r:embed="rId4"/>
              </a:buBlip>
              <a:defRPr/>
            </a:lvl2pPr>
            <a:lvl3pPr marL="347961" indent="-105901">
              <a:buFontTx/>
              <a:buBlip>
                <a:blip r:embed="rId4"/>
              </a:buBlip>
              <a:defRPr/>
            </a:lvl3pPr>
            <a:lvl4pPr marL="446299" indent="-95815">
              <a:buFontTx/>
              <a:buBlip>
                <a:blip r:embed="rId4"/>
              </a:buBlip>
              <a:defRPr/>
            </a:lvl4pPr>
            <a:lvl5pPr marL="542114" indent="-89092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4364F2-B39D-4835-8360-7C99B9AE63AF}"/>
              </a:ext>
            </a:extLst>
          </p:cNvPr>
          <p:cNvGrpSpPr/>
          <p:nvPr userDrawn="1"/>
        </p:nvGrpSpPr>
        <p:grpSpPr>
          <a:xfrm>
            <a:off x="2708275" y="8288253"/>
            <a:ext cx="252000" cy="252000"/>
            <a:chOff x="2708275" y="8281369"/>
            <a:chExt cx="252000" cy="252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9ED779-426E-448A-9708-2D9ED96DDEFF}"/>
                </a:ext>
              </a:extLst>
            </p:cNvPr>
            <p:cNvSpPr/>
            <p:nvPr/>
          </p:nvSpPr>
          <p:spPr>
            <a:xfrm rot="5400000">
              <a:off x="2708275" y="828136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BEFFC3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32">
              <a:extLst>
                <a:ext uri="{FF2B5EF4-FFF2-40B4-BE49-F238E27FC236}">
                  <a16:creationId xmlns:a16="http://schemas.microsoft.com/office/drawing/2014/main" id="{046BD3A4-A2C0-412B-83FC-9E0B05FF0EE7}"/>
                </a:ext>
              </a:extLst>
            </p:cNvPr>
            <p:cNvGrpSpPr/>
            <p:nvPr/>
          </p:nvGrpSpPr>
          <p:grpSpPr>
            <a:xfrm rot="5400000">
              <a:off x="2778265" y="8355123"/>
              <a:ext cx="112024" cy="104488"/>
              <a:chOff x="2996146" y="4819536"/>
              <a:chExt cx="56012" cy="5224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F87B4A7-E97C-4677-9ADE-9B1BD285C3A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FDD756-EFBD-47BB-8FA1-78BFCE945BE4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72127C7-B5A1-4FC9-89C9-FF5B304B3CC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4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422131"/>
            <a:ext cx="6197918" cy="6472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452880"/>
            <a:ext cx="6197918" cy="80294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2"/>
            <a:ext cx="329185" cy="8453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4226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13664FD-9B38-44B4-8709-2A94C299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3056761" y="3962400"/>
            <a:ext cx="99060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93831" rtl="0" eaLnBrk="1" latinLnBrk="0" hangingPunct="1">
        <a:lnSpc>
          <a:spcPct val="100000"/>
        </a:lnSpc>
        <a:spcBef>
          <a:spcPct val="0"/>
        </a:spcBef>
        <a:buNone/>
        <a:defRPr lang="en-US" sz="2400" b="0" kern="1200" cap="none" spc="-26" baseline="0" dirty="0" smtClean="0">
          <a:ln w="3175">
            <a:noFill/>
          </a:ln>
          <a:solidFill>
            <a:schemeClr val="tx1"/>
          </a:solidFill>
          <a:effectLst/>
          <a:latin typeface="Segoe Sans Display Semilight" pitchFamily="2" charset="0"/>
          <a:ea typeface="+mn-ea"/>
          <a:cs typeface="Segoe Sans Display Semilight" pitchFamily="2" charset="0"/>
        </a:defRPr>
      </a:lvl1pPr>
    </p:titleStyle>
    <p:bodyStyle>
      <a:lvl1pPr marL="12103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Segoe Sans Display (Body)"/>
          <a:ea typeface="+mn-ea"/>
          <a:cs typeface="Segoe UI" panose="020B0502040204020203" pitchFamily="34" charset="0"/>
        </a:defRPr>
      </a:lvl1pPr>
      <a:lvl2pPr marL="24206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2pPr>
      <a:lvl3pPr marL="347961" marR="0" indent="-105901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3pPr>
      <a:lvl4pPr marL="446299" marR="0" indent="-95815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4pPr>
      <a:lvl5pPr marL="542114" marR="0" indent="-89092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94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5pPr>
      <a:lvl6pPr marL="1358035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1604951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1851866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2098782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1pPr>
      <a:lvl2pPr marL="246916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49383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3pPr>
      <a:lvl4pPr marL="740747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4pPr>
      <a:lvl5pPr marL="98766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5pPr>
      <a:lvl6pPr marL="123457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6pPr>
      <a:lvl7pPr marL="1481493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7pPr>
      <a:lvl8pPr marL="172840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8pPr>
      <a:lvl9pPr marL="1975324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4">
          <p15:clr>
            <a:srgbClr val="C35EA4"/>
          </p15:clr>
        </p15:guide>
        <p15:guide id="26" orient="horz" pos="5792">
          <p15:clr>
            <a:srgbClr val="C35EA4"/>
          </p15:clr>
        </p15:guide>
        <p15:guide id="27" orient="horz" pos="270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6065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A_6A46B9F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cyber.gov.au/sites/default/files/2024-11/asd-cyber-threat-report-2024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ery.prod.cms.rt.microsoft.com/cms/api/am/binary/RE4MbPc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42D4DDF5-6374-4EF1-A08D-0221383EB856}"/>
              </a:ext>
            </a:extLst>
          </p:cNvPr>
          <p:cNvSpPr txBox="1"/>
          <p:nvPr/>
        </p:nvSpPr>
        <p:spPr>
          <a:xfrm>
            <a:off x="3609001" y="3339410"/>
            <a:ext cx="2974679" cy="264687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Key Strategies</a:t>
            </a:r>
          </a:p>
          <a:p>
            <a:pPr marL="266700" defTabSz="4572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Zero Trust Architecture: </a:t>
            </a:r>
            <a:r>
              <a:rPr lang="en-US" sz="1000" dirty="0"/>
              <a:t>Implement zero </a:t>
            </a:r>
            <a:br>
              <a:rPr lang="en-US" sz="1000" dirty="0"/>
            </a:br>
            <a:r>
              <a:rPr lang="en-US" sz="1000" dirty="0"/>
              <a:t>trust to ensure all users, whether inside or outside the network, are verified before accessing any data or systems, reducing risk </a:t>
            </a:r>
            <a:br>
              <a:rPr lang="en-US" sz="1000" dirty="0"/>
            </a:br>
            <a:r>
              <a:rPr lang="en-US" sz="1000" dirty="0"/>
              <a:t>of </a:t>
            </a:r>
            <a:r>
              <a:rPr lang="en-US" sz="1000" dirty="0" err="1"/>
              <a:t>unauthorised</a:t>
            </a:r>
            <a:r>
              <a:rPr lang="en-US" sz="1000" dirty="0"/>
              <a:t> access.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Advanced Threat Protection (ATP): </a:t>
            </a:r>
            <a:r>
              <a:rPr lang="en-US" sz="1000" dirty="0" err="1"/>
              <a:t>Utilise</a:t>
            </a:r>
            <a:r>
              <a:rPr lang="en-US" sz="1000" dirty="0"/>
              <a:t> M365  E5 Security  ATP capabilities to detect, block and remediate advanced threats in real-time, securing against evolving cyber-attacks.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Automated Incident Response: </a:t>
            </a:r>
            <a:r>
              <a:rPr lang="en-US" sz="1000" dirty="0"/>
              <a:t>Automate response protocols using M365 E5 security automation to quickly contain and resolve threats, reducing the time window for </a:t>
            </a:r>
            <a:br>
              <a:rPr lang="en-US" sz="1000" dirty="0"/>
            </a:br>
            <a:r>
              <a:rPr lang="en-US" sz="1000" dirty="0"/>
              <a:t>potential damage.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7CB32-A01F-4B85-A786-4B68F0CBC71D}"/>
              </a:ext>
            </a:extLst>
          </p:cNvPr>
          <p:cNvGrpSpPr/>
          <p:nvPr/>
        </p:nvGrpSpPr>
        <p:grpSpPr>
          <a:xfrm>
            <a:off x="3609001" y="3614928"/>
            <a:ext cx="180000" cy="180000"/>
            <a:chOff x="3548550" y="3624452"/>
            <a:chExt cx="180000" cy="180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B94149-D8DE-423A-9EB6-7A2328E6ADD8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713F69-810C-46C5-A62C-4F44A051E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0868E-8910-4CD0-AC39-1D6F46862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2910329"/>
            <a:ext cx="3309610" cy="107722"/>
          </a:xfrm>
        </p:spPr>
        <p:txBody>
          <a:bodyPr/>
          <a:lstStyle/>
          <a:p>
            <a:r>
              <a:rPr lang="en-US" sz="7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ASD Cyber Threat Report 2024</a:t>
            </a:r>
            <a:endParaRPr lang="en-US" sz="7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A55797-FE23-4631-9EE3-BB1E9F412022}"/>
              </a:ext>
            </a:extLst>
          </p:cNvPr>
          <p:cNvSpPr txBox="1"/>
          <p:nvPr/>
        </p:nvSpPr>
        <p:spPr>
          <a:xfrm>
            <a:off x="328613" y="3339410"/>
            <a:ext cx="2871787" cy="218521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Level up Security with M365 E5 Security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Growing Threat Landscape: </a:t>
            </a:r>
            <a:r>
              <a:rPr lang="en-US" sz="1000" dirty="0"/>
              <a:t>Cyber threats like ransomware, phishing and data breaches are evolving, putting sensitive business data at risk.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Costly Consequences: </a:t>
            </a:r>
            <a:r>
              <a:rPr lang="en-US" sz="1000" dirty="0"/>
              <a:t>A breach can lead to severe financial repercussions, legal penalties and loss of customer trust, with long-term damage to </a:t>
            </a:r>
            <a:br>
              <a:rPr lang="en-US" sz="1000" dirty="0"/>
            </a:br>
            <a:r>
              <a:rPr lang="en-US" sz="1000" dirty="0"/>
              <a:t>your reputation.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Regulatory Pressures: </a:t>
            </a:r>
            <a:r>
              <a:rPr lang="en-US" sz="1000" dirty="0"/>
              <a:t>Stricter regulations (e.g., E8, Privacy Act) are raising compliance risks. Non-compliance can result in significant fines and legal trouble for businesses.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782D3-DE04-42D5-A570-5EA1B6A4DBA2}"/>
              </a:ext>
            </a:extLst>
          </p:cNvPr>
          <p:cNvGrpSpPr/>
          <p:nvPr/>
        </p:nvGrpSpPr>
        <p:grpSpPr>
          <a:xfrm>
            <a:off x="3609001" y="5202123"/>
            <a:ext cx="180000" cy="180000"/>
            <a:chOff x="3548550" y="3624452"/>
            <a:chExt cx="180000" cy="180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9E47F0-1336-4D79-89AB-DE52996B708B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FAD892B-389F-4C2B-9251-2D44F5D9C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9E4DC-FCED-4E89-A49A-9648AB0999E2}"/>
              </a:ext>
            </a:extLst>
          </p:cNvPr>
          <p:cNvGrpSpPr/>
          <p:nvPr/>
        </p:nvGrpSpPr>
        <p:grpSpPr>
          <a:xfrm>
            <a:off x="3609001" y="4482849"/>
            <a:ext cx="180000" cy="180000"/>
            <a:chOff x="3548550" y="3624452"/>
            <a:chExt cx="180000" cy="180000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CADE7EF-6CDF-4893-9D7A-FAD310CDA153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8AF9CE-8196-4B8B-8704-E1B1D69A8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402358-651D-4606-9264-89714FB03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Segoe Sans Display Semilight"/>
              </a:rPr>
              <a:t>$62,800 is the average cost to a medium business of cyber crime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D9E415A-B5BC-49EB-939F-755050DACBF4}"/>
              </a:ext>
            </a:extLst>
          </p:cNvPr>
          <p:cNvSpPr txBox="1"/>
          <p:nvPr/>
        </p:nvSpPr>
        <p:spPr>
          <a:xfrm>
            <a:off x="328613" y="6396668"/>
            <a:ext cx="3880873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it-IT" sz="1600" dirty="0">
                <a:latin typeface="+mj-lt"/>
                <a:cs typeface="Segoe Sans Display Semilight"/>
              </a:rPr>
              <a:t>M365 E5 Security </a:t>
            </a:r>
            <a:br>
              <a:rPr lang="it-IT" sz="1600" dirty="0">
                <a:latin typeface="+mj-lt"/>
                <a:cs typeface="Segoe Sans Display Semilight" pitchFamily="2" charset="0"/>
              </a:rPr>
            </a:br>
            <a:r>
              <a:rPr lang="it-IT" sz="1600" dirty="0">
                <a:latin typeface="+mj-lt"/>
                <a:cs typeface="Segoe Sans Display Semilight"/>
              </a:rPr>
              <a:t>Mini Bundle</a:t>
            </a:r>
            <a:endParaRPr lang="en-US" sz="1600" dirty="0">
              <a:latin typeface="+mj-lt"/>
              <a:cs typeface="Segoe Sans Display Semilight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62FA7EC-35F1-4569-9319-C21FFC8F2380}"/>
              </a:ext>
            </a:extLst>
          </p:cNvPr>
          <p:cNvSpPr txBox="1">
            <a:spLocks/>
          </p:cNvSpPr>
          <p:nvPr/>
        </p:nvSpPr>
        <p:spPr>
          <a:xfrm>
            <a:off x="5029200" y="6581334"/>
            <a:ext cx="1500185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806837">
              <a:spcAft>
                <a:spcPts val="529"/>
              </a:spcAft>
              <a:defRPr/>
            </a:pPr>
            <a:r>
              <a:rPr lang="en-US" sz="1000" kern="0" dirty="0">
                <a:latin typeface="+mj-lt"/>
              </a:rPr>
              <a:t>Upgrade protection at half the price</a:t>
            </a:r>
          </a:p>
        </p:txBody>
      </p:sp>
      <p:pic>
        <p:nvPicPr>
          <p:cNvPr id="264" name="Picture 263">
            <a:extLst>
              <a:ext uri="{FF2B5EF4-FFF2-40B4-BE49-F238E27FC236}">
                <a16:creationId xmlns:a16="http://schemas.microsoft.com/office/drawing/2014/main" id="{4540F628-7474-41AA-9887-A89E3187D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555671"/>
            <a:ext cx="1169033" cy="379766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195745CC-1258-401D-B796-D74391861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5" y="8555671"/>
            <a:ext cx="1169033" cy="379766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40149169-F369-42C7-A4C6-465ADBA70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1" y="8555671"/>
            <a:ext cx="1169033" cy="379766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9986E222-A70D-444E-AFC1-6A86528C5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17" y="8555671"/>
            <a:ext cx="1169033" cy="379766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93C42384-10DC-477E-9A89-CFA0195ED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52" y="8555671"/>
            <a:ext cx="1169033" cy="379766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6C2D2DC9-BB81-4C55-B960-2AE23775D74B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09" y="9006394"/>
            <a:ext cx="1169033" cy="379766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E7290201-9F59-4C82-92B7-33CB8B7B5874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45" y="9006394"/>
            <a:ext cx="1169033" cy="379766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847BA8F7-82E0-4294-8749-E9D29A9737F1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481" y="9006394"/>
            <a:ext cx="1169033" cy="379766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94865164-7F5C-4EC2-84EC-C90B05E79726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2417" y="9006394"/>
            <a:ext cx="1169033" cy="379766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18CCB565-531D-4192-A2AA-B595FCBABF4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0352" y="9006394"/>
            <a:ext cx="1169033" cy="379766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0ED563B3-8B03-402E-9677-F74DD66AA6ED}"/>
              </a:ext>
            </a:extLst>
          </p:cNvPr>
          <p:cNvSpPr/>
          <p:nvPr/>
        </p:nvSpPr>
        <p:spPr bwMode="auto">
          <a:xfrm>
            <a:off x="328609" y="9006394"/>
            <a:ext cx="1173765" cy="37951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91F2C"/>
                </a:solidFill>
                <a:latin typeface="+mj-lt"/>
              </a:rPr>
              <a:t>Microsoft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Entra ID P2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F13AC2E-27D5-48B7-B654-956BC731E01B}"/>
              </a:ext>
            </a:extLst>
          </p:cNvPr>
          <p:cNvSpPr/>
          <p:nvPr/>
        </p:nvSpPr>
        <p:spPr bwMode="auto">
          <a:xfrm>
            <a:off x="1581813" y="9006394"/>
            <a:ext cx="1173765" cy="37951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Office P2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CB3F6582-913B-4F7A-9962-242D46347354}"/>
              </a:ext>
            </a:extLst>
          </p:cNvPr>
          <p:cNvSpPr/>
          <p:nvPr/>
        </p:nvSpPr>
        <p:spPr bwMode="auto">
          <a:xfrm>
            <a:off x="2839749" y="9006394"/>
            <a:ext cx="1173765" cy="37951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Identity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D184CE8-9931-40AD-B55D-47A04974F119}"/>
              </a:ext>
            </a:extLst>
          </p:cNvPr>
          <p:cNvSpPr/>
          <p:nvPr/>
        </p:nvSpPr>
        <p:spPr bwMode="auto">
          <a:xfrm>
            <a:off x="4097685" y="9006394"/>
            <a:ext cx="1173765" cy="37951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Cloud Apps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AB8B7A5-1BC0-444D-996E-11A414AA5ECA}"/>
              </a:ext>
            </a:extLst>
          </p:cNvPr>
          <p:cNvSpPr/>
          <p:nvPr/>
        </p:nvSpPr>
        <p:spPr bwMode="auto">
          <a:xfrm>
            <a:off x="5355620" y="9006394"/>
            <a:ext cx="1173765" cy="37951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Endpoint P2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0EF9451-E81C-4540-B606-6C788881E2A3}"/>
              </a:ext>
            </a:extLst>
          </p:cNvPr>
          <p:cNvSpPr/>
          <p:nvPr/>
        </p:nvSpPr>
        <p:spPr bwMode="auto">
          <a:xfrm>
            <a:off x="328609" y="855592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282828"/>
                </a:solidFill>
              </a:rPr>
              <a:t>Risk-Based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900" dirty="0">
                <a:solidFill>
                  <a:srgbClr val="282828"/>
                </a:solidFill>
              </a:rPr>
              <a:t>Conditional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900" dirty="0">
                <a:solidFill>
                  <a:srgbClr val="282828"/>
                </a:solidFill>
              </a:rPr>
              <a:t>Access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080CB84-F822-42F9-A7B2-7AB24FDA5348}"/>
              </a:ext>
            </a:extLst>
          </p:cNvPr>
          <p:cNvSpPr/>
          <p:nvPr/>
        </p:nvSpPr>
        <p:spPr bwMode="auto">
          <a:xfrm>
            <a:off x="1581813" y="855592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Safe Links &amp; Safe attachments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EBD3725-EA49-4924-808C-7068F6F6949B}"/>
              </a:ext>
            </a:extLst>
          </p:cNvPr>
          <p:cNvSpPr/>
          <p:nvPr/>
        </p:nvSpPr>
        <p:spPr bwMode="auto">
          <a:xfrm>
            <a:off x="2839749" y="855592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Identity Protection </a:t>
            </a:r>
            <a:r>
              <a:rPr lang="en-US" sz="900" dirty="0">
                <a:solidFill>
                  <a:srgbClr val="282828"/>
                </a:solidFill>
              </a:rPr>
              <a:t>Alerts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7A1400F1-BA08-4717-B23C-1AEE4C1153C1}"/>
              </a:ext>
            </a:extLst>
          </p:cNvPr>
          <p:cNvSpPr/>
          <p:nvPr/>
        </p:nvSpPr>
        <p:spPr bwMode="auto">
          <a:xfrm>
            <a:off x="4097685" y="855592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Cloud Discovery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BFAA0D7-4048-4CF0-AA4F-626025E6AA04}"/>
              </a:ext>
            </a:extLst>
          </p:cNvPr>
          <p:cNvSpPr/>
          <p:nvPr/>
        </p:nvSpPr>
        <p:spPr bwMode="auto">
          <a:xfrm>
            <a:off x="5355620" y="855592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EDR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597286-6C08-45A4-91B4-19DCCCF2A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7068685"/>
            <a:ext cx="1169033" cy="379766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A477446B-56D5-4B34-B975-2F0576CC8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5" y="7068685"/>
            <a:ext cx="1169033" cy="379766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16DF8F45-5E1F-408B-850F-16D44AC59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1" y="7068685"/>
            <a:ext cx="1169033" cy="379766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F045E938-32B1-4A9C-B63A-2D7E8769A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17" y="7068685"/>
            <a:ext cx="1169033" cy="379766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8FF66424-6E7F-4DBC-8D56-790DE77F6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52" y="7068685"/>
            <a:ext cx="1169033" cy="379766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3FDB457B-4F29-4FB0-BEE4-5480B63FC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7564181"/>
            <a:ext cx="1169033" cy="379766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97394D31-6B5C-43C6-8BB0-11F1A2545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5" y="7564181"/>
            <a:ext cx="1169033" cy="379766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2833F3E0-7B6F-4EF0-8D33-3BE10D818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1" y="7564181"/>
            <a:ext cx="1169033" cy="379766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E3D51142-12CE-4A5D-A020-02AF8D6E8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17" y="7564181"/>
            <a:ext cx="1169033" cy="379766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44A14ACD-60D5-4834-A449-5A9B67F10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52" y="7564181"/>
            <a:ext cx="1169033" cy="379766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29AA906D-6FA2-4AB0-80E3-993A0BCE8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059926"/>
            <a:ext cx="1169033" cy="379766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83FDFD69-D6C6-40BC-9A8E-7E6C6DDA3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5" y="8059926"/>
            <a:ext cx="1169033" cy="379766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49C647BD-4EFF-46F8-9B76-1F35CFFEA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1" y="8059926"/>
            <a:ext cx="1169033" cy="379766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CD1E2BA8-B21F-494F-8130-F7A461799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17" y="8059926"/>
            <a:ext cx="1169033" cy="379766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DBE9B66-EA7B-49E9-9502-9CA82A4EE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52" y="8059926"/>
            <a:ext cx="1169033" cy="379766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554F5C16-113B-44A8-B364-43D96ABC9247}"/>
              </a:ext>
            </a:extLst>
          </p:cNvPr>
          <p:cNvSpPr/>
          <p:nvPr/>
        </p:nvSpPr>
        <p:spPr bwMode="auto">
          <a:xfrm>
            <a:off x="328609" y="7068685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Privileged Identity Management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F9A8E17-7E03-43E3-A441-079791D62C24}"/>
              </a:ext>
            </a:extLst>
          </p:cNvPr>
          <p:cNvSpPr/>
          <p:nvPr/>
        </p:nvSpPr>
        <p:spPr bwMode="auto">
          <a:xfrm>
            <a:off x="328609" y="756443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Entitlement Management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DAA45FD-E3F3-4E5C-9B57-4F4C70DAE843}"/>
              </a:ext>
            </a:extLst>
          </p:cNvPr>
          <p:cNvSpPr/>
          <p:nvPr/>
        </p:nvSpPr>
        <p:spPr bwMode="auto">
          <a:xfrm>
            <a:off x="328609" y="8060176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Access Reviews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DAE37BF8-5E26-453A-B7B2-6AB6B63A6EA2}"/>
              </a:ext>
            </a:extLst>
          </p:cNvPr>
          <p:cNvSpPr/>
          <p:nvPr/>
        </p:nvSpPr>
        <p:spPr bwMode="auto">
          <a:xfrm>
            <a:off x="1581813" y="7068685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&amp; Report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631731A-F006-4194-BD1B-95671E2B0FCA}"/>
              </a:ext>
            </a:extLst>
          </p:cNvPr>
          <p:cNvSpPr/>
          <p:nvPr/>
        </p:nvSpPr>
        <p:spPr bwMode="auto">
          <a:xfrm>
            <a:off x="1581813" y="756443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Automatic Threat Remediation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3166EF6-5A90-414A-A03D-4A6659DF3C05}"/>
              </a:ext>
            </a:extLst>
          </p:cNvPr>
          <p:cNvSpPr/>
          <p:nvPr/>
        </p:nvSpPr>
        <p:spPr bwMode="auto">
          <a:xfrm>
            <a:off x="1581813" y="8060176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Advanced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900" dirty="0">
                <a:solidFill>
                  <a:srgbClr val="282828"/>
                </a:solidFill>
              </a:rPr>
              <a:t>Anti-Phishing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542F868-77F1-4BDE-A3C1-8BDF34B27B94}"/>
              </a:ext>
            </a:extLst>
          </p:cNvPr>
          <p:cNvSpPr/>
          <p:nvPr/>
        </p:nvSpPr>
        <p:spPr bwMode="auto">
          <a:xfrm>
            <a:off x="2839749" y="7068685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3983D1C-0AD3-47AC-B5ED-FCF79EA15F11}"/>
              </a:ext>
            </a:extLst>
          </p:cNvPr>
          <p:cNvSpPr/>
          <p:nvPr/>
        </p:nvSpPr>
        <p:spPr bwMode="auto">
          <a:xfrm>
            <a:off x="2839749" y="756443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167C7C04-5C6F-47C2-91CB-782613C37DD2}"/>
              </a:ext>
            </a:extLst>
          </p:cNvPr>
          <p:cNvSpPr/>
          <p:nvPr/>
        </p:nvSpPr>
        <p:spPr bwMode="auto">
          <a:xfrm>
            <a:off x="2839749" y="8060176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282828"/>
                </a:solidFill>
              </a:rPr>
              <a:t>Behavioural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lang="en-US" sz="900" dirty="0"/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Analytics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BCF754E-7DAB-472A-80B6-206A9898D638}"/>
              </a:ext>
            </a:extLst>
          </p:cNvPr>
          <p:cNvSpPr/>
          <p:nvPr/>
        </p:nvSpPr>
        <p:spPr bwMode="auto">
          <a:xfrm>
            <a:off x="4097685" y="7068685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session </a:t>
            </a:r>
            <a:r>
              <a:rPr lang="en-US" sz="900" dirty="0">
                <a:solidFill>
                  <a:srgbClr val="282828"/>
                </a:solidFill>
              </a:rPr>
              <a:t>Activities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63412E2-A33C-4695-B3EF-C0449019A3E0}"/>
              </a:ext>
            </a:extLst>
          </p:cNvPr>
          <p:cNvSpPr/>
          <p:nvPr/>
        </p:nvSpPr>
        <p:spPr bwMode="auto">
          <a:xfrm>
            <a:off x="4097685" y="756443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DLP Policies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F6D77C4-BFFA-4713-9B66-86C4F20869F1}"/>
              </a:ext>
            </a:extLst>
          </p:cNvPr>
          <p:cNvSpPr/>
          <p:nvPr/>
        </p:nvSpPr>
        <p:spPr bwMode="auto">
          <a:xfrm>
            <a:off x="4097685" y="8060176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Activity Policies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B299BEB-5691-4042-BF42-F13806A700B9}"/>
              </a:ext>
            </a:extLst>
          </p:cNvPr>
          <p:cNvSpPr/>
          <p:nvPr/>
        </p:nvSpPr>
        <p:spPr bwMode="auto">
          <a:xfrm>
            <a:off x="5355620" y="7068685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Proactive Threat Hunting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8120523-4910-48C0-802B-AFA1ABDA6CFF}"/>
              </a:ext>
            </a:extLst>
          </p:cNvPr>
          <p:cNvSpPr/>
          <p:nvPr/>
        </p:nvSpPr>
        <p:spPr bwMode="auto">
          <a:xfrm>
            <a:off x="5355620" y="756443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Attack Surface Reduction Rules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D55EC446-4DB1-4861-B008-EBB8FB29283D}"/>
              </a:ext>
            </a:extLst>
          </p:cNvPr>
          <p:cNvSpPr/>
          <p:nvPr/>
        </p:nvSpPr>
        <p:spPr bwMode="auto">
          <a:xfrm>
            <a:off x="5355620" y="8060176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Automated Threat Remediation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7861D-2049-4B34-98E2-593BEB6D2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7E17EC-8340-241A-03E6-0DCB0991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7" y="739814"/>
            <a:ext cx="3366500" cy="984885"/>
          </a:xfrm>
        </p:spPr>
        <p:txBody>
          <a:bodyPr/>
          <a:lstStyle/>
          <a:p>
            <a:r>
              <a:rPr lang="en-US" sz="1600" dirty="0">
                <a:solidFill>
                  <a:srgbClr val="77EAB3"/>
                </a:solidFill>
                <a:latin typeface="+mj-lt"/>
                <a:cs typeface="Segoe Sans Display Semilight"/>
              </a:rPr>
              <a:t>All-in-one Enterprise Security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  <a:cs typeface="Segoe Sans Display Semilight"/>
              </a:rPr>
              <a:t>M365 Business Premium + M365 E5 Security Mini Bundle (Advanced Threat Detection &amp; Response)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57B784-2C3C-74EC-B7E3-9E32A5DA28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1" y="1796539"/>
            <a:ext cx="3197691" cy="615553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000" dirty="0">
                <a:cs typeface="Segoe Sans Display Semilight"/>
              </a:rPr>
              <a:t>Add M365 E5 Security mini bundle to M365 Business Premium to enhance your security with extended threat detection and response (XDR), advanced threat analytics, and proactive </a:t>
            </a:r>
            <a:r>
              <a:rPr lang="en-US" sz="1000" dirty="0" err="1">
                <a:cs typeface="Segoe Sans Display Semilight"/>
              </a:rPr>
              <a:t>defence</a:t>
            </a:r>
            <a:r>
              <a:rPr lang="en-US" sz="1000" dirty="0">
                <a:cs typeface="Segoe Sans Display Semilight"/>
              </a:rPr>
              <a:t> against evolving cyber threats. </a:t>
            </a:r>
            <a:endParaRPr lang="en-US" dirty="0">
              <a:cs typeface="Segoe Sans Display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783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1AF34B36-4A10-4CAB-BBA3-D03CB0EEC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" y="4058212"/>
            <a:ext cx="6219015" cy="2761032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821B49E-95F7-40CD-B3AD-9EE83DD0414E}"/>
              </a:ext>
            </a:extLst>
          </p:cNvPr>
          <p:cNvCxnSpPr>
            <a:cxnSpLocks/>
          </p:cNvCxnSpPr>
          <p:nvPr/>
        </p:nvCxnSpPr>
        <p:spPr>
          <a:xfrm>
            <a:off x="1865125" y="4168422"/>
            <a:ext cx="0" cy="2540612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206DA9F-1666-4110-836F-BE0873D26414}"/>
              </a:ext>
            </a:extLst>
          </p:cNvPr>
          <p:cNvCxnSpPr>
            <a:cxnSpLocks/>
          </p:cNvCxnSpPr>
          <p:nvPr/>
        </p:nvCxnSpPr>
        <p:spPr>
          <a:xfrm>
            <a:off x="3419878" y="4168422"/>
            <a:ext cx="0" cy="2540612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613FD1D-6690-49F3-8F36-33FD89BB046C}"/>
              </a:ext>
            </a:extLst>
          </p:cNvPr>
          <p:cNvCxnSpPr>
            <a:cxnSpLocks/>
          </p:cNvCxnSpPr>
          <p:nvPr/>
        </p:nvCxnSpPr>
        <p:spPr>
          <a:xfrm>
            <a:off x="5060005" y="4168422"/>
            <a:ext cx="0" cy="2540612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75EA0F3C-EEE4-418D-A25F-59D028E0E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758" y="1520848"/>
            <a:ext cx="1980952" cy="17499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4AA3CC-4E7E-44D8-BE41-B5E484C8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192" y="1520848"/>
            <a:ext cx="1980952" cy="1749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9E714-E826-42A0-AEBB-CD76BC80E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72" y="1520848"/>
            <a:ext cx="1980952" cy="1749967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C6275C2-AF94-42D6-9516-CAC2DC7BCD52}"/>
              </a:ext>
            </a:extLst>
          </p:cNvPr>
          <p:cNvSpPr/>
          <p:nvPr/>
        </p:nvSpPr>
        <p:spPr bwMode="auto">
          <a:xfrm>
            <a:off x="2420758" y="1520848"/>
            <a:ext cx="1980000" cy="176227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Identity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Protection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Implement advanced identity protection to detect and block identity-based attacks, ensuring only </a:t>
            </a:r>
            <a:r>
              <a:rPr lang="en-US" sz="900" dirty="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authorised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users can </a:t>
            </a:r>
            <a:b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access critical resources and sensitive data.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C4AACA-3537-4290-B660-8DA719552E8F}"/>
              </a:ext>
            </a:extLst>
          </p:cNvPr>
          <p:cNvSpPr/>
          <p:nvPr/>
        </p:nvSpPr>
        <p:spPr bwMode="auto">
          <a:xfrm>
            <a:off x="4530192" y="1520848"/>
            <a:ext cx="1980000" cy="176227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Advanced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Analytics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Use deep analytics in M365 E5 Security to understand threat patterns and adapt security policies accordingly, reducing the risk of false positives and improving overall security posture.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71FC3-292A-43CA-8200-0C470FC88A4C}"/>
              </a:ext>
            </a:extLst>
          </p:cNvPr>
          <p:cNvSpPr/>
          <p:nvPr/>
        </p:nvSpPr>
        <p:spPr bwMode="auto">
          <a:xfrm>
            <a:off x="310372" y="1520848"/>
            <a:ext cx="1980000" cy="176227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Intelligence Integration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Leverage advanced threat </a:t>
            </a: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intelligence in M365 E5 Security  to enhance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visibility into emerging security threats. This proactive monitoring helps businesses respond quickly to prevent breaches before </a:t>
            </a:r>
            <a:br>
              <a:rPr lang="en-US" sz="900" dirty="0"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they occur.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7B7C0-4246-4CC7-BEB7-6D8029021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352954"/>
            <a:ext cx="6200773" cy="98488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>
                <a:cs typeface="Segoe Sans Display Semilight"/>
              </a:rPr>
              <a:t>M365 E5</a:t>
            </a:r>
            <a:r>
              <a:rPr lang="en-US" dirty="0">
                <a:latin typeface="+mj-lt"/>
                <a:cs typeface="Segoe Sans Display Semilight"/>
              </a:rPr>
              <a:t> Security adds advanced threat protection, automated incident response and zero trust capabilities to </a:t>
            </a:r>
            <a:r>
              <a:rPr lang="en-US" dirty="0">
                <a:cs typeface="Segoe Sans Display Semilight"/>
              </a:rPr>
              <a:t>M365 </a:t>
            </a:r>
            <a:r>
              <a:rPr lang="en-US" dirty="0">
                <a:latin typeface="+mj-lt"/>
                <a:cs typeface="Segoe Sans Display Semilight"/>
              </a:rPr>
              <a:t>Business Premium, strengthening defences against evolving cyber threats and ensuring compliance across all environments.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5DB54-0A91-4800-BA28-C68640C4FD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3" y="7521903"/>
            <a:ext cx="2097087" cy="90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20FBB2-971B-4585-8251-C3D60E2B7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8626" y="7521903"/>
            <a:ext cx="2323397" cy="7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F52859-5BA7-42E2-A676-36E23CF20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8247" y="8329234"/>
            <a:ext cx="2023776" cy="304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231C9C7-CC59-48BC-9011-B87FD3892C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8613" y="8474403"/>
            <a:ext cx="2097087" cy="4834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83FB951-D33B-40F8-9C64-5261167557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14950" y="7521902"/>
            <a:ext cx="1543050" cy="1435981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9D89C6-CE47-4FFC-87BD-8DEB8A2374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8003" y="8716143"/>
            <a:ext cx="2024372" cy="2417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1D121A0E-D7ED-4EE5-9FBB-BB51DC1692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14" y="9248859"/>
            <a:ext cx="6200772" cy="236988"/>
          </a:xfrm>
        </p:spPr>
        <p:txBody>
          <a:bodyPr>
            <a:spAutoFit/>
          </a:bodyPr>
          <a:lstStyle/>
          <a:p>
            <a:r>
              <a:rPr lang="en-US" sz="700" dirty="0"/>
              <a:t>Don't become a target—reach out today to fortify your information protection and shield your business from costly data loss and security threats.</a:t>
            </a:r>
          </a:p>
          <a:p>
            <a:r>
              <a:rPr lang="en-US" sz="700" dirty="0"/>
              <a:t>Learn how Microsoft 365 can help you empower your team to work securely from anywhere, streamline costs and enhance data protection.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DB38AF-65B6-45F2-AED9-0590DCF15C68}"/>
              </a:ext>
            </a:extLst>
          </p:cNvPr>
          <p:cNvSpPr txBox="1"/>
          <p:nvPr/>
        </p:nvSpPr>
        <p:spPr>
          <a:xfrm>
            <a:off x="328613" y="3633824"/>
            <a:ext cx="6183983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600">
                <a:latin typeface="+mj-lt"/>
                <a:cs typeface="Segoe Sans Display Semilight"/>
              </a:rPr>
              <a:t>M365 Business Premium + M365 E5 Security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4C81635-535E-4A82-819F-17A7EA7ADB8D}"/>
              </a:ext>
            </a:extLst>
          </p:cNvPr>
          <p:cNvSpPr>
            <a:spLocks/>
          </p:cNvSpPr>
          <p:nvPr/>
        </p:nvSpPr>
        <p:spPr bwMode="auto">
          <a:xfrm>
            <a:off x="1865125" y="4058212"/>
            <a:ext cx="1554753" cy="245930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Drivers </a:t>
            </a:r>
            <a:b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&amp; Project Objectives</a:t>
            </a:r>
          </a:p>
          <a:p>
            <a:pPr algn="l" defTabSz="932472" fontAlgn="base">
              <a:spcBef>
                <a:spcPct val="0"/>
              </a:spcBef>
            </a:pPr>
            <a:endParaRPr lang="en-US" sz="8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Increasing cyber threats – Ransomware &amp; credential attacks 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Hybrid work risks – Secure access across unmanaged devices &amp; networks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Automated response – Faster incident containment with AI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Regulatory pressure – Stronger security controls required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Cost-effective Zero Trust security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88DACA3-AC69-4F09-B6B8-E05B3207AE24}"/>
              </a:ext>
            </a:extLst>
          </p:cNvPr>
          <p:cNvSpPr>
            <a:spLocks/>
          </p:cNvSpPr>
          <p:nvPr/>
        </p:nvSpPr>
        <p:spPr bwMode="auto">
          <a:xfrm>
            <a:off x="310372" y="4058212"/>
            <a:ext cx="1554753" cy="233619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Current </a:t>
            </a:r>
            <a:b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Challenges</a:t>
            </a:r>
          </a:p>
          <a:p>
            <a:pPr algn="l" defTabSz="932472" fontAlgn="base">
              <a:spcBef>
                <a:spcPct val="0"/>
              </a:spcBef>
            </a:pPr>
            <a:endParaRPr lang="en-US" sz="8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Expanding attack surface – Phishing, ransomware,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zero-day exploits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Reactive security –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Limited automation &amp; proactive defence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Visibility gaps –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Hard to detect identity-based threats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Excessive admin access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Manual security operations – Heavy IT reliance for incident response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775A6C6-230D-4EE8-A352-6FD97FBF9172}"/>
              </a:ext>
            </a:extLst>
          </p:cNvPr>
          <p:cNvSpPr>
            <a:spLocks/>
          </p:cNvSpPr>
          <p:nvPr/>
        </p:nvSpPr>
        <p:spPr bwMode="auto">
          <a:xfrm>
            <a:off x="3419879" y="4058212"/>
            <a:ext cx="1515068" cy="229772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New </a:t>
            </a:r>
            <a:b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Capabilities</a:t>
            </a:r>
          </a:p>
          <a:p>
            <a:pPr algn="l" defTabSz="932472" fontAlgn="base">
              <a:spcBef>
                <a:spcPct val="0"/>
              </a:spcBef>
            </a:pPr>
            <a:endParaRPr lang="en-US" sz="8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Defender XDR –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detection across endpoints, email, &amp; identities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Identity Protection &amp; PIM – </a:t>
            </a: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Secure admin access &amp;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prevent lateral movement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Attack Surface Reduction – </a:t>
            </a: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high-risk activities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before they become threats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Risk-Based </a:t>
            </a:r>
            <a:b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Conditional Access – </a:t>
            </a:r>
            <a:b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or challenge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risky sign-ins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FFC573C-9036-438B-9128-1FF138525855}"/>
              </a:ext>
            </a:extLst>
          </p:cNvPr>
          <p:cNvSpPr>
            <a:spLocks/>
          </p:cNvSpPr>
          <p:nvPr/>
        </p:nvSpPr>
        <p:spPr bwMode="auto">
          <a:xfrm>
            <a:off x="5100446" y="4058212"/>
            <a:ext cx="1228341" cy="265166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</a:t>
            </a:r>
            <a:b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Outcomes</a:t>
            </a:r>
          </a:p>
          <a:p>
            <a:pPr algn="l" defTabSz="932472" fontAlgn="base">
              <a:spcBef>
                <a:spcPct val="0"/>
              </a:spcBef>
            </a:pPr>
            <a:endParaRPr lang="en-US" sz="8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Protection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Zero trust adoption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Business continuity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Customer trust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incidents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penalties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Financial impact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Management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1692D-6A5C-4CEE-928C-AFC974429FF4}"/>
              </a:ext>
            </a:extLst>
          </p:cNvPr>
          <p:cNvGrpSpPr/>
          <p:nvPr/>
        </p:nvGrpSpPr>
        <p:grpSpPr>
          <a:xfrm>
            <a:off x="6317255" y="5379811"/>
            <a:ext cx="146498" cy="146497"/>
            <a:chOff x="6239467" y="5727875"/>
            <a:chExt cx="179997" cy="179997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C733115-A7EB-4B75-8BDD-A31DB90267BA}"/>
                </a:ext>
              </a:extLst>
            </p:cNvPr>
            <p:cNvSpPr/>
            <p:nvPr/>
          </p:nvSpPr>
          <p:spPr>
            <a:xfrm>
              <a:off x="6239467" y="5727875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467FBAD-F180-4D86-85B2-4C664E51C0F8}"/>
                </a:ext>
              </a:extLst>
            </p:cNvPr>
            <p:cNvSpPr/>
            <p:nvPr/>
          </p:nvSpPr>
          <p:spPr>
            <a:xfrm>
              <a:off x="6329466" y="5783775"/>
              <a:ext cx="567" cy="74854"/>
            </a:xfrm>
            <a:custGeom>
              <a:avLst/>
              <a:gdLst>
                <a:gd name="connsiteX0" fmla="*/ 0 w 397"/>
                <a:gd name="connsiteY0" fmla="*/ 0 h 52399"/>
                <a:gd name="connsiteX1" fmla="*/ 0 w 397"/>
                <a:gd name="connsiteY1" fmla="*/ 52399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" h="52399">
                  <a:moveTo>
                    <a:pt x="0" y="0"/>
                  </a:moveTo>
                  <a:lnTo>
                    <a:pt x="0" y="52399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1D01429-7AD9-44FA-9CC5-D2B44F0BE70F}"/>
                </a:ext>
              </a:extLst>
            </p:cNvPr>
            <p:cNvSpPr/>
            <p:nvPr/>
          </p:nvSpPr>
          <p:spPr>
            <a:xfrm>
              <a:off x="6292035" y="5821201"/>
              <a:ext cx="74860" cy="567"/>
            </a:xfrm>
            <a:custGeom>
              <a:avLst/>
              <a:gdLst>
                <a:gd name="connsiteX0" fmla="*/ 0 w 52403"/>
                <a:gd name="connsiteY0" fmla="*/ 0 h 397"/>
                <a:gd name="connsiteX1" fmla="*/ 52403 w 52403"/>
                <a:gd name="connsiteY1" fmla="*/ 0 h 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03" h="397">
                  <a:moveTo>
                    <a:pt x="0" y="0"/>
                  </a:moveTo>
                  <a:lnTo>
                    <a:pt x="52403" y="0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13C751-A88A-414D-99BC-5FE29DAAE40E}"/>
              </a:ext>
            </a:extLst>
          </p:cNvPr>
          <p:cNvGrpSpPr/>
          <p:nvPr/>
        </p:nvGrpSpPr>
        <p:grpSpPr>
          <a:xfrm>
            <a:off x="6317253" y="5653701"/>
            <a:ext cx="146498" cy="146497"/>
            <a:chOff x="6239464" y="5986511"/>
            <a:chExt cx="179997" cy="179997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EBE3033-B2A1-4C57-ABED-545F77669AD6}"/>
                </a:ext>
              </a:extLst>
            </p:cNvPr>
            <p:cNvSpPr/>
            <p:nvPr/>
          </p:nvSpPr>
          <p:spPr>
            <a:xfrm>
              <a:off x="6239464" y="5986511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30">
              <a:extLst>
                <a:ext uri="{FF2B5EF4-FFF2-40B4-BE49-F238E27FC236}">
                  <a16:creationId xmlns:a16="http://schemas.microsoft.com/office/drawing/2014/main" id="{2305234C-9100-4455-93AB-8F4E0D2E002F}"/>
                </a:ext>
              </a:extLst>
            </p:cNvPr>
            <p:cNvGrpSpPr/>
            <p:nvPr/>
          </p:nvGrpSpPr>
          <p:grpSpPr>
            <a:xfrm>
              <a:off x="6289453" y="6039192"/>
              <a:ext cx="80016" cy="74633"/>
              <a:chOff x="3190705" y="4817436"/>
              <a:chExt cx="56012" cy="52244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A2A0E54-D283-402A-B5D0-16E9BF9A115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B427413-E8C2-462D-BD25-718641B6328A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635A672-D02D-4D8A-9CFA-E844722D2B7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EA9229-3964-4C58-950B-A1D183A9B7B6}"/>
              </a:ext>
            </a:extLst>
          </p:cNvPr>
          <p:cNvGrpSpPr/>
          <p:nvPr/>
        </p:nvGrpSpPr>
        <p:grpSpPr>
          <a:xfrm>
            <a:off x="6317254" y="4832031"/>
            <a:ext cx="146498" cy="146497"/>
            <a:chOff x="6239465" y="5210603"/>
            <a:chExt cx="179997" cy="179997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057A561-99E7-4992-88AC-4C3E9385CCFF}"/>
                </a:ext>
              </a:extLst>
            </p:cNvPr>
            <p:cNvSpPr/>
            <p:nvPr/>
          </p:nvSpPr>
          <p:spPr>
            <a:xfrm>
              <a:off x="6239465" y="5210603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aphic 32">
              <a:extLst>
                <a:ext uri="{FF2B5EF4-FFF2-40B4-BE49-F238E27FC236}">
                  <a16:creationId xmlns:a16="http://schemas.microsoft.com/office/drawing/2014/main" id="{592A8781-15B2-431C-A2EC-BF3E1DAC905D}"/>
                </a:ext>
              </a:extLst>
            </p:cNvPr>
            <p:cNvGrpSpPr/>
            <p:nvPr/>
          </p:nvGrpSpPr>
          <p:grpSpPr>
            <a:xfrm>
              <a:off x="6289454" y="5263284"/>
              <a:ext cx="80016" cy="74633"/>
              <a:chOff x="2996146" y="4819536"/>
              <a:chExt cx="56012" cy="52244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017E29F-08F6-4664-81E8-BECF70154914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65E0938-AA0F-4833-919A-E3FE88ED0F5B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E313736-7BFD-4E31-91D8-0F543B1DF23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60735-1149-4C7E-B2AB-466EE9C18069}"/>
              </a:ext>
            </a:extLst>
          </p:cNvPr>
          <p:cNvGrpSpPr/>
          <p:nvPr/>
        </p:nvGrpSpPr>
        <p:grpSpPr>
          <a:xfrm>
            <a:off x="6317253" y="5927591"/>
            <a:ext cx="146498" cy="146497"/>
            <a:chOff x="6239464" y="6245147"/>
            <a:chExt cx="179997" cy="179997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4B92448-70D1-472F-805D-8D6BAB575328}"/>
                </a:ext>
              </a:extLst>
            </p:cNvPr>
            <p:cNvSpPr/>
            <p:nvPr/>
          </p:nvSpPr>
          <p:spPr>
            <a:xfrm>
              <a:off x="6239464" y="6245147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3" name="Graphic 30">
              <a:extLst>
                <a:ext uri="{FF2B5EF4-FFF2-40B4-BE49-F238E27FC236}">
                  <a16:creationId xmlns:a16="http://schemas.microsoft.com/office/drawing/2014/main" id="{FAA0FE60-5A4D-41B7-8591-34D40511151A}"/>
                </a:ext>
              </a:extLst>
            </p:cNvPr>
            <p:cNvGrpSpPr/>
            <p:nvPr/>
          </p:nvGrpSpPr>
          <p:grpSpPr>
            <a:xfrm>
              <a:off x="6289453" y="6297828"/>
              <a:ext cx="80016" cy="74633"/>
              <a:chOff x="3190705" y="4817436"/>
              <a:chExt cx="56012" cy="52244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8E0742-4AFA-46EA-87F5-E054E28A3CA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9CF3A4C-0DEE-4CBB-9086-942710F89AEB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7823F52-4173-4A99-9181-4B52737F195E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1D556C-4566-45FB-8C83-D2D07FFD029E}"/>
              </a:ext>
            </a:extLst>
          </p:cNvPr>
          <p:cNvGrpSpPr/>
          <p:nvPr/>
        </p:nvGrpSpPr>
        <p:grpSpPr>
          <a:xfrm>
            <a:off x="6317253" y="6201481"/>
            <a:ext cx="146498" cy="146497"/>
            <a:chOff x="6239464" y="6503783"/>
            <a:chExt cx="179997" cy="179997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0E62C37-72E4-426C-8F20-6945DBD19CF2}"/>
                </a:ext>
              </a:extLst>
            </p:cNvPr>
            <p:cNvSpPr/>
            <p:nvPr/>
          </p:nvSpPr>
          <p:spPr>
            <a:xfrm>
              <a:off x="6239464" y="6503783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0" name="Graphic 30">
              <a:extLst>
                <a:ext uri="{FF2B5EF4-FFF2-40B4-BE49-F238E27FC236}">
                  <a16:creationId xmlns:a16="http://schemas.microsoft.com/office/drawing/2014/main" id="{5CACAB4D-B195-4610-BB45-D3F0E29987C3}"/>
                </a:ext>
              </a:extLst>
            </p:cNvPr>
            <p:cNvGrpSpPr/>
            <p:nvPr/>
          </p:nvGrpSpPr>
          <p:grpSpPr>
            <a:xfrm>
              <a:off x="6289453" y="6556464"/>
              <a:ext cx="80016" cy="74633"/>
              <a:chOff x="3190705" y="4817436"/>
              <a:chExt cx="56012" cy="52244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16ABB88-728B-4128-9233-796EEFB909D0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3E21E7D-3593-4E4F-B9EF-6E92312C8133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BDBA02B-FB32-48A0-B102-4D32ABAAD19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E6089-6EA9-459A-8248-1B9297798E10}"/>
              </a:ext>
            </a:extLst>
          </p:cNvPr>
          <p:cNvGrpSpPr/>
          <p:nvPr/>
        </p:nvGrpSpPr>
        <p:grpSpPr>
          <a:xfrm>
            <a:off x="6317254" y="5105921"/>
            <a:ext cx="146498" cy="146497"/>
            <a:chOff x="6239465" y="5469239"/>
            <a:chExt cx="179997" cy="179997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5E8D6C2-F72B-438B-84AE-7E3C39DB34AF}"/>
                </a:ext>
              </a:extLst>
            </p:cNvPr>
            <p:cNvSpPr/>
            <p:nvPr/>
          </p:nvSpPr>
          <p:spPr>
            <a:xfrm>
              <a:off x="6239465" y="5469239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6" name="Graphic 32">
              <a:extLst>
                <a:ext uri="{FF2B5EF4-FFF2-40B4-BE49-F238E27FC236}">
                  <a16:creationId xmlns:a16="http://schemas.microsoft.com/office/drawing/2014/main" id="{C632B0A9-D85B-46AA-B3DC-84E680123A2F}"/>
                </a:ext>
              </a:extLst>
            </p:cNvPr>
            <p:cNvGrpSpPr/>
            <p:nvPr/>
          </p:nvGrpSpPr>
          <p:grpSpPr>
            <a:xfrm>
              <a:off x="6289454" y="5521920"/>
              <a:ext cx="80016" cy="74633"/>
              <a:chOff x="2996146" y="4819536"/>
              <a:chExt cx="56012" cy="5224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9FCB8D-306B-432D-97A8-6BBD823F16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0B84D74-ED32-4454-8EAE-0D86CB73A1D6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51CEE76-D346-45C8-9DDF-3E1F85A579E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CA5AEC-4B05-47E2-9A38-28F0143A47F8}"/>
              </a:ext>
            </a:extLst>
          </p:cNvPr>
          <p:cNvGrpSpPr/>
          <p:nvPr/>
        </p:nvGrpSpPr>
        <p:grpSpPr>
          <a:xfrm rot="5400000">
            <a:off x="4934947" y="5313671"/>
            <a:ext cx="250115" cy="250115"/>
            <a:chOff x="6239465" y="4951967"/>
            <a:chExt cx="179997" cy="17999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5A2F808-F727-4C67-9F76-0E2308188CF2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chemeClr val="bg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aphic 32">
              <a:extLst>
                <a:ext uri="{FF2B5EF4-FFF2-40B4-BE49-F238E27FC236}">
                  <a16:creationId xmlns:a16="http://schemas.microsoft.com/office/drawing/2014/main" id="{827E6A49-8E6C-4735-BAC3-CD33CAAF67E8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44E15DB-7D77-45A0-A252-83DEB9E9330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B24AEA8-433D-4893-A2EF-C214B9445A1D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761CE10-992A-44D7-84B7-4453E5CDEA5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F792334-E2DF-593A-1FD7-FC2895D5C7BF}"/>
              </a:ext>
            </a:extLst>
          </p:cNvPr>
          <p:cNvSpPr txBox="1"/>
          <p:nvPr/>
        </p:nvSpPr>
        <p:spPr>
          <a:xfrm>
            <a:off x="328613" y="7141272"/>
            <a:ext cx="618398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600" dirty="0">
                <a:latin typeface="+mj-lt"/>
                <a:cs typeface="Segoe Sans Display Semilight" pitchFamily="2" charset="0"/>
              </a:rPr>
              <a:t>Together, let’s supercharge your security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AA004-3CF6-4717-9562-3FED744D7CFF}"/>
              </a:ext>
            </a:extLst>
          </p:cNvPr>
          <p:cNvGrpSpPr/>
          <p:nvPr/>
        </p:nvGrpSpPr>
        <p:grpSpPr>
          <a:xfrm>
            <a:off x="6317253" y="6475372"/>
            <a:ext cx="146498" cy="146497"/>
            <a:chOff x="6239464" y="6762416"/>
            <a:chExt cx="179997" cy="179997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A385760-9B02-434F-9B07-95C89579246B}"/>
                </a:ext>
              </a:extLst>
            </p:cNvPr>
            <p:cNvSpPr/>
            <p:nvPr/>
          </p:nvSpPr>
          <p:spPr>
            <a:xfrm>
              <a:off x="6239464" y="6762416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82" name="Graphic 30">
              <a:extLst>
                <a:ext uri="{FF2B5EF4-FFF2-40B4-BE49-F238E27FC236}">
                  <a16:creationId xmlns:a16="http://schemas.microsoft.com/office/drawing/2014/main" id="{47306B6C-2E8A-4227-A1D3-D3BA80ED5397}"/>
                </a:ext>
              </a:extLst>
            </p:cNvPr>
            <p:cNvGrpSpPr/>
            <p:nvPr/>
          </p:nvGrpSpPr>
          <p:grpSpPr>
            <a:xfrm>
              <a:off x="6289453" y="6815097"/>
              <a:ext cx="80016" cy="74633"/>
              <a:chOff x="3190705" y="4817436"/>
              <a:chExt cx="56012" cy="52244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F45BCDA-02A7-4C0E-9F43-20D6C0A50F9E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8A5ED94-DEF7-4CA5-8A42-4D0BA615FBC5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10B78C1-EB08-4558-817C-5396F944C109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A908D5-B007-4702-A13C-8D367DB5A518}"/>
              </a:ext>
            </a:extLst>
          </p:cNvPr>
          <p:cNvGrpSpPr/>
          <p:nvPr/>
        </p:nvGrpSpPr>
        <p:grpSpPr>
          <a:xfrm>
            <a:off x="6317254" y="4558141"/>
            <a:ext cx="146498" cy="146497"/>
            <a:chOff x="6239465" y="4951967"/>
            <a:chExt cx="179997" cy="179997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BD06271-B572-4727-B0D9-C64CAE87FF34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1" name="Graphic 32">
              <a:extLst>
                <a:ext uri="{FF2B5EF4-FFF2-40B4-BE49-F238E27FC236}">
                  <a16:creationId xmlns:a16="http://schemas.microsoft.com/office/drawing/2014/main" id="{4BE4F8E3-9E4D-496A-8F7A-BDA60923B7E5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0B0E1E8-AB24-4B83-BDD4-B2A17CF75318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06F7348-0789-41D7-9902-845B45E05248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F66129-D15E-4702-9172-C759D17BD5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365736A3-84AD-4657-AFA5-CE9F8D6D6CFF}"/>
              </a:ext>
            </a:extLst>
          </p:cNvPr>
          <p:cNvSpPr txBox="1"/>
          <p:nvPr/>
        </p:nvSpPr>
        <p:spPr>
          <a:xfrm>
            <a:off x="328614" y="9608839"/>
            <a:ext cx="6087964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806867"/>
            <a:r>
              <a:rPr lang="en-US" sz="500" u="sng" dirty="0">
                <a:solidFill>
                  <a:schemeClr val="bg1"/>
                </a:solidFill>
                <a:ea typeface="Calibri"/>
                <a:cs typeface="Arial"/>
              </a:rPr>
              <a:t>ASBFEO Newsletter 2023 Report</a:t>
            </a:r>
            <a:r>
              <a:rPr lang="en-US" sz="500" dirty="0">
                <a:solidFill>
                  <a:schemeClr val="bg1"/>
                </a:solidFill>
                <a:ea typeface="Calibri"/>
                <a:cs typeface="Arial"/>
              </a:rPr>
              <a:t> </a:t>
            </a:r>
            <a:r>
              <a:rPr lang="en-US" sz="500" baseline="30000" dirty="0">
                <a:solidFill>
                  <a:schemeClr val="bg1"/>
                </a:solidFill>
                <a:ea typeface="Calibri"/>
                <a:cs typeface="Arial"/>
              </a:rPr>
              <a:t> </a:t>
            </a:r>
            <a:r>
              <a:rPr lang="en-US" sz="500" dirty="0">
                <a:solidFill>
                  <a:prstClr val="white"/>
                </a:solidFill>
                <a:ea typeface="Calibri"/>
                <a:cs typeface="Arial"/>
              </a:rPr>
              <a:t>The Total Economic Impact™ Of Microsoft 365 For Business (Microsoft 365 Business Basic, Microsoft 365 Business Standard, And Microsoft 365 M365 Business Premium)​; </a:t>
            </a:r>
            <a:br>
              <a:rPr lang="en-US" sz="500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00" dirty="0">
                <a:solidFill>
                  <a:prstClr val="white"/>
                </a:solidFill>
                <a:ea typeface="Calibri"/>
                <a:cs typeface="Arial"/>
              </a:rPr>
              <a:t>Commissioned by Microsoft, December 2020. Forrester Consulting. Full study </a:t>
            </a:r>
            <a:r>
              <a:rPr lang="en-US" sz="500" u="sng" dirty="0">
                <a:solidFill>
                  <a:schemeClr val="bg1"/>
                </a:solidFill>
                <a:ea typeface="Calibri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500" dirty="0">
              <a:solidFill>
                <a:schemeClr val="bg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8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8" ma:contentTypeDescription="Create a new document." ma:contentTypeScope="" ma:versionID="83d9e95c12dcad1ee09f99c488f38643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4de455e7227b351f96e30c21fec957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2CD469-E628-4940-AC58-99E5AAF9F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b821-340d-4a6b-ab9d-4a4be84d8d64"/>
    <ds:schemaRef ds:uri="c8e5ee5f-cdc9-400e-abeb-489c00a90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02BDF6-79E2-411B-8E9A-1D77D35BBA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3CB5F-CEF0-435F-B9FE-9E4510FBF462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df301cc-813f-4ddb-94b8-ab5dfbf2201d"/>
    <ds:schemaRef ds:uri="4dd31aea-d8a2-4be3-9f39-1c1295f40056"/>
    <ds:schemaRef ds:uri="http://schemas.microsoft.com/office/2006/metadata/properties"/>
    <ds:schemaRef ds:uri="http://purl.org/dc/dcmitype/"/>
    <ds:schemaRef ds:uri="fdddb3d6-5bd7-4379-986a-b69d31005687"/>
    <ds:schemaRef ds:uri="912a965b-18ab-48f9-afa9-986d97207d9f"/>
    <ds:schemaRef ds:uri="c8e5ee5f-cdc9-400e-abeb-489c00a90ce7"/>
    <ds:schemaRef ds:uri="097bb821-340d-4a6b-ab9d-4a4be84d8d64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2223</TotalTime>
  <Words>744</Words>
  <Application>Microsoft Office PowerPoint</Application>
  <PresentationFormat>A4 Paper (210x297 mm)</PresentationFormat>
  <Paragraphs>84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White Template</vt:lpstr>
      <vt:lpstr>All-in-one Enterprise Security M365 Business Premium + M365 E5 Security Mini Bundle (Advanced Threat Detection &amp; Response)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George</dc:creator>
  <cp:keywords/>
  <dc:description/>
  <cp:lastModifiedBy>Matthew George</cp:lastModifiedBy>
  <cp:revision>418</cp:revision>
  <dcterms:created xsi:type="dcterms:W3CDTF">2025-01-16T21:55:48Z</dcterms:created>
  <dcterms:modified xsi:type="dcterms:W3CDTF">2025-04-03T21:49:10Z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MediaServiceImageTags">
    <vt:lpwstr/>
  </property>
</Properties>
</file>