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omments/modernComment_100_D19BE24B.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5447" r:id="rId4"/>
  </p:sldMasterIdLst>
  <p:notesMasterIdLst>
    <p:notesMasterId r:id="rId23"/>
  </p:notesMasterIdLst>
  <p:handoutMasterIdLst>
    <p:handoutMasterId r:id="rId24"/>
  </p:handoutMasterIdLst>
  <p:sldIdLst>
    <p:sldId id="2147479663" r:id="rId5"/>
    <p:sldId id="2147479664" r:id="rId6"/>
    <p:sldId id="2147479665" r:id="rId7"/>
    <p:sldId id="2147483645" r:id="rId8"/>
    <p:sldId id="2147483646" r:id="rId9"/>
    <p:sldId id="2147483647" r:id="rId10"/>
    <p:sldId id="2147482183" r:id="rId11"/>
    <p:sldId id="256" r:id="rId12"/>
    <p:sldId id="261" r:id="rId13"/>
    <p:sldId id="263" r:id="rId14"/>
    <p:sldId id="264" r:id="rId15"/>
    <p:sldId id="265" r:id="rId16"/>
    <p:sldId id="2147482188" r:id="rId17"/>
    <p:sldId id="257" r:id="rId18"/>
    <p:sldId id="258" r:id="rId19"/>
    <p:sldId id="2147479674" r:id="rId20"/>
    <p:sldId id="2147482179" r:id="rId21"/>
    <p:sldId id="2147479676" r:id="rId22"/>
  </p:sldIdLst>
  <p:sldSz cx="12192000" cy="6858000"/>
  <p:notesSz cx="6858000" cy="9144000"/>
  <p:defaultTex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D14F3FA-6DBA-4AC1-8BF7-E54B4ADAF583}">
          <p14:sldIdLst>
            <p14:sldId id="2147479663"/>
            <p14:sldId id="2147479664"/>
            <p14:sldId id="2147479665"/>
            <p14:sldId id="2147483645"/>
            <p14:sldId id="2147483646"/>
            <p14:sldId id="2147483647"/>
            <p14:sldId id="2147482183"/>
            <p14:sldId id="256"/>
            <p14:sldId id="261"/>
            <p14:sldId id="263"/>
            <p14:sldId id="264"/>
            <p14:sldId id="265"/>
            <p14:sldId id="2147482188"/>
            <p14:sldId id="257"/>
            <p14:sldId id="258"/>
            <p14:sldId id="2147479674"/>
            <p14:sldId id="2147482179"/>
            <p14:sldId id="2147479676"/>
          </p14:sldIdLst>
        </p14:section>
        <p14:section name="Appendix" id="{0D52C56D-9B04-42D0-B971-19ADC3D4C64A}">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111A418-C264-2BA5-E1E9-CD9F1ED7D694}" name="Guest User" initials="GU" userId="S::urn:spo:anon#499d14404e521be4f302c5533b228bb2830588ddde1f828577b175b84c8543a4::" providerId="AD"/>
  <p188:author id="{A10D854A-17A0-F11B-E910-E35E4619BD8C}" name="Tiffany Lau" initials="TL" userId="S::tiffany@rocketscience.com.au::7ce2420a-bcb4-4b1a-b80a-35fdcf6def48" providerId="AD"/>
  <p188:author id="{F0E91866-61C1-2DFE-6E96-C185B418BC44}" name="Zoe Nelson" initials="ZN" userId="S::zoe.nelson@zumcom.com::26906bc3-ec75-49a6-b535-4e5e2d6e563a" providerId="AD"/>
  <p188:author id="{6F7DBD67-2647-6085-BB84-D66BC8C2366A}" name="Guest User" initials="GU" userId="S::urn:spo:anon#375bea433e82f14d58dd936aafae9bdb17ef038ced6abd72cde89fbc2f4a1204::" providerId="AD"/>
  <p188:author id="{B6143898-5EF8-C5B8-ACDA-67DEB01B4374}" name="Guest User" initials="GU" userId="S::urn:spo:anon#208c8869f3dda41653c8be081d7bb22c5f7ab8eb1835c73d1b3c6c7a7090b9b1::" providerId="AD"/>
  <p188:author id="{6768C999-94CC-8BD5-ECA2-C1A2B645C61F}" name="Matthew George" initials="MG" userId="4b93059ffac5902b" providerId="Windows Live"/>
  <p188:author id="{A5924ECA-9D88-7163-DB9E-80CF0AECF57C}" name="Zoe Ha" initials="ZH" userId="Zoe Ha" providerId="None"/>
  <p188:author id="{03E4B2D0-6617-521B-62F5-6B36B3A735D5}" name="Guest User" initials="GU" userId="S::urn:spo:anon#c9428ee70d272589fe7780252d55bb1475aa5d8c66ef1c024d8cbbc2ca73becb::" providerId="AD"/>
  <p188:author id="{6AFA61D8-796F-555E-A395-B33F90AAF99E}" name="Monica Lueder" initials="ML" userId="S::monical@microsoft.com::75969e72-ba9c-4e32-a4ac-c8f3aeff9ba2" providerId="AD"/>
  <p188:author id="{FB2220EC-6E9D-66CF-528C-A1FDAC2F85AA}" name="Ben Hermel" initials="" userId="S::bhermel@microsoft.com::bf02db1c-aaaa-44a0-870c-3c953b9e4a6e" providerId="AD"/>
  <p188:author id="{E7552EF7-7FEC-12B7-1653-F8381634E514}" name="Guest User" initials="GU" userId="S::urn:spo:anon#d17667585b4f09c2302f22c87e1f01cd71a4d072a38df34ebc9c0a2a0722ffe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Monica Lueder" initials="ML" lastIdx="22" clrIdx="2">
    <p:extLst>
      <p:ext uri="{19B8F6BF-5375-455C-9EA6-DF929625EA0E}">
        <p15:presenceInfo xmlns:p15="http://schemas.microsoft.com/office/powerpoint/2012/main" userId="S-1-5-21-2127521184-1604012920-1887927527-2598260" providerId="AD"/>
      </p:ext>
    </p:extLst>
  </p:cmAuthor>
  <p:cmAuthor id="3" name="Mary Feil-Jacobs" initials="MF" lastIdx="28" clrIdx="3">
    <p:extLst>
      <p:ext uri="{19B8F6BF-5375-455C-9EA6-DF929625EA0E}">
        <p15:presenceInfo xmlns:p15="http://schemas.microsoft.com/office/powerpoint/2012/main" userId="S-1-5-21-2127521184-1604012920-1887927527-65006" providerId="AD"/>
      </p:ext>
    </p:extLst>
  </p:cmAuthor>
  <p:cmAuthor id="4" name="Tracy Tran" initials="TT" lastIdx="9" clrIdx="4">
    <p:extLst>
      <p:ext uri="{19B8F6BF-5375-455C-9EA6-DF929625EA0E}">
        <p15:presenceInfo xmlns:p15="http://schemas.microsoft.com/office/powerpoint/2012/main" userId="S::tracyt@microsoft.com::7b485f56-8fe8-4efc-a1b3-85e720327ac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1F2C"/>
    <a:srgbClr val="77EAB3"/>
    <a:srgbClr val="FEA38B"/>
    <a:srgbClr val="03159A"/>
    <a:srgbClr val="F3CCF6"/>
    <a:srgbClr val="FDA700"/>
    <a:srgbClr val="FADAFD"/>
    <a:srgbClr val="E8F4FA"/>
    <a:srgbClr val="C2F1C8"/>
    <a:srgbClr val="C04F1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362"/>
    <p:restoredTop sz="94694"/>
  </p:normalViewPr>
  <p:slideViewPr>
    <p:cSldViewPr snapToGrid="0">
      <p:cViewPr varScale="1">
        <p:scale>
          <a:sx n="101" d="100"/>
          <a:sy n="101" d="100"/>
        </p:scale>
        <p:origin x="72" y="702"/>
      </p:cViewPr>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8/10/relationships/authors" Target="authors.xml"/></Relationships>
</file>

<file path=ppt/comments/modernComment_100_D19BE24B.xml><?xml version="1.0" encoding="utf-8"?>
<p188:cmLst xmlns:a="http://schemas.openxmlformats.org/drawingml/2006/main" xmlns:r="http://schemas.openxmlformats.org/officeDocument/2006/relationships" xmlns:p188="http://schemas.microsoft.com/office/powerpoint/2018/8/main">
  <p188:cm id="{7EEC9713-CAB4-4688-8AE3-DF369BBCC1CF}" authorId="{1111A418-C264-2BA5-E1E9-CD9F1ED7D694}" status="resolved" created="2025-03-17T23:23:03.950" complete="100000">
    <ac:deMkLst xmlns:ac="http://schemas.microsoft.com/office/drawing/2013/main/command">
      <pc:docMk xmlns:pc="http://schemas.microsoft.com/office/powerpoint/2013/main/command"/>
      <pc:sldMk xmlns:pc="http://schemas.microsoft.com/office/powerpoint/2013/main/command" cId="3516654155" sldId="256"/>
      <ac:spMk id="25" creationId="{E038AEF3-B6DF-4F2C-81A2-BA1810EBDEBD}"/>
    </ac:deMkLst>
    <p188:txBody>
      <a:bodyPr/>
      <a:lstStyle/>
      <a:p>
        <a:r>
          <a:rPr lang="en-US"/>
          <a:t>LD: Check formatting, text spilling beyond the background</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a:latin typeface="Segoe Sans Display" pitchFamily="2"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60F9EC6-89FF-47E1-8594-1A32E3B45134}" type="datetime8">
              <a:rPr lang="en-US" smtClean="0">
                <a:latin typeface="Segoe Sans Display" pitchFamily="2" charset="0"/>
              </a:rPr>
              <a:t>4/3/2025 2:45 PM</a:t>
            </a:fld>
            <a:endParaRPr lang="en-US">
              <a:latin typeface="Segoe Sans Display" pitchFamily="2"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a:gradFill>
                  <a:gsLst>
                    <a:gs pos="0">
                      <a:schemeClr val="tx1"/>
                    </a:gs>
                    <a:gs pos="100000">
                      <a:schemeClr val="tx1"/>
                    </a:gs>
                  </a:gsLst>
                  <a:lin ang="5400000" scaled="0"/>
                </a:gradFill>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Sans Display" pitchFamily="2" charset="0"/>
              </a:rPr>
              <a:t>‹#›</a:t>
            </a:fld>
            <a:endParaRPr lang="en-US">
              <a:latin typeface="Segoe Sans Display" pitchFamily="2"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Sans Display" pitchFamily="2" charset="0"/>
              </a:defRPr>
            </a:lvl1pPr>
          </a:lstStyle>
          <a:p>
            <a:endParaRPr lang="en-US"/>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atin typeface="Segoe Sans Display" pitchFamily="2" charset="0"/>
                <a:cs typeface="Segoe Sans Display" pitchFamily="2" charset="0"/>
              </a:defRPr>
            </a:lvl1p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Sans Display" pitchFamily="2" charset="0"/>
              </a:defRPr>
            </a:lvl1pPr>
          </a:lstStyle>
          <a:p>
            <a:fld id="{386CE63F-9E7F-4C04-9D0D-FCA25A8E9E86}" type="datetime8">
              <a:rPr lang="en-US" smtClean="0"/>
              <a:pPr/>
              <a:t>4/3/2025 2:45 PM</a:t>
            </a:fld>
            <a:endParaRPr lang="en-US"/>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Sans Display" pitchFamily="2" charset="0"/>
              </a:defRPr>
            </a:lvl1pPr>
          </a:lstStyle>
          <a:p>
            <a:fld id="{B4008EB6-D09E-4580-8CD6-DDB14511944F}" type="slidenum">
              <a:rPr lang="en-US" smtClean="0"/>
              <a:pPr/>
              <a:t>‹#›</a:t>
            </a:fld>
            <a:endParaRPr lang="en-US"/>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367" rtl="0" eaLnBrk="1" latinLnBrk="0" hangingPunct="1">
      <a:lnSpc>
        <a:spcPct val="90000"/>
      </a:lnSpc>
      <a:spcAft>
        <a:spcPts val="333"/>
      </a:spcAft>
      <a:defRPr sz="882" kern="1200">
        <a:solidFill>
          <a:schemeClr val="tx1"/>
        </a:solidFill>
        <a:latin typeface="Segoe Sans Display" pitchFamily="2" charset="0"/>
        <a:ea typeface="+mn-ea"/>
        <a:cs typeface="+mn-cs"/>
      </a:defRPr>
    </a:lvl1pPr>
    <a:lvl2pPr marL="212982" indent="-105829"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2pPr>
    <a:lvl3pPr marL="328071" indent="-115090"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3pPr>
    <a:lvl4pPr marL="482848" indent="-146838"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4pPr>
    <a:lvl5pPr marL="615134" indent="-115090"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5pPr>
    <a:lvl6pPr marL="2285918" algn="l" defTabSz="914367" rtl="0" eaLnBrk="1" latinLnBrk="0" hangingPunct="1">
      <a:defRPr sz="1176" kern="1200">
        <a:solidFill>
          <a:schemeClr val="tx1"/>
        </a:solidFill>
        <a:latin typeface="+mn-lt"/>
        <a:ea typeface="+mn-ea"/>
        <a:cs typeface="+mn-cs"/>
      </a:defRPr>
    </a:lvl6pPr>
    <a:lvl7pPr marL="2743101" algn="l" defTabSz="914367" rtl="0" eaLnBrk="1" latinLnBrk="0" hangingPunct="1">
      <a:defRPr sz="1176" kern="1200">
        <a:solidFill>
          <a:schemeClr val="tx1"/>
        </a:solidFill>
        <a:latin typeface="+mn-lt"/>
        <a:ea typeface="+mn-ea"/>
        <a:cs typeface="+mn-cs"/>
      </a:defRPr>
    </a:lvl7pPr>
    <a:lvl8pPr marL="3200284" algn="l" defTabSz="914367" rtl="0" eaLnBrk="1" latinLnBrk="0" hangingPunct="1">
      <a:defRPr sz="1176" kern="1200">
        <a:solidFill>
          <a:schemeClr val="tx1"/>
        </a:solidFill>
        <a:latin typeface="+mn-lt"/>
        <a:ea typeface="+mn-ea"/>
        <a:cs typeface="+mn-cs"/>
      </a:defRPr>
    </a:lvl8pPr>
    <a:lvl9pPr marL="3657469" algn="l" defTabSz="914367" rtl="0" eaLnBrk="1" latinLnBrk="0" hangingPunct="1">
      <a:defRPr sz="1176"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5.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6.jpe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7.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8.jpe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9.jpe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0.jpe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1.jpe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5.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6.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2.jpeg"/><Relationship Id="rId1" Type="http://schemas.openxmlformats.org/officeDocument/2006/relationships/slideMaster" Target="../slideMasters/slideMaster1.xml"/><Relationship Id="rId4" Type="http://schemas.openxmlformats.org/officeDocument/2006/relationships/image" Target="../media/image37.jpe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Master" Target="../slideMasters/slideMaster1.xml"/><Relationship Id="rId5" Type="http://schemas.openxmlformats.org/officeDocument/2006/relationships/image" Target="../media/image41.jpeg"/><Relationship Id="rId4" Type="http://schemas.openxmlformats.org/officeDocument/2006/relationships/image" Target="../media/image40.jpe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Master" Target="../slideMasters/slideMaster1.xml"/><Relationship Id="rId4" Type="http://schemas.openxmlformats.org/officeDocument/2006/relationships/image" Target="../media/image46.jpe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Master" Target="../slideMasters/slideMaster1.xml"/><Relationship Id="rId5" Type="http://schemas.openxmlformats.org/officeDocument/2006/relationships/image" Target="../media/image50.jpeg"/><Relationship Id="rId4" Type="http://schemas.openxmlformats.org/officeDocument/2006/relationships/image" Target="../media/image49.jpe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Master" Target="../slideMasters/slideMaster1.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Master" Target="../slideMasters/slideMaster1.xml"/><Relationship Id="rId4" Type="http://schemas.openxmlformats.org/officeDocument/2006/relationships/image" Target="../media/image58.jpe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Master" Target="../slideMasters/slideMaster1.xml"/><Relationship Id="rId5" Type="http://schemas.openxmlformats.org/officeDocument/2006/relationships/image" Target="../media/image59.jpeg"/><Relationship Id="rId4" Type="http://schemas.openxmlformats.org/officeDocument/2006/relationships/image" Target="../media/image58.jpe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Master" Target="../slideMasters/slideMaster1.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3.jpe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4.jpeg"/></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Full Photo 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0946579-D753-EB82-9EBE-711F5D6636F3}"/>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145"/>
            <a:ext cx="12192000" cy="6862290"/>
          </a:xfrm>
          <a:prstGeom prst="rect">
            <a:avLst/>
          </a:prstGeom>
        </p:spPr>
      </p:pic>
      <p:sp>
        <p:nvSpPr>
          <p:cNvPr id="11" name="Rectangle 10">
            <a:extLst>
              <a:ext uri="{FF2B5EF4-FFF2-40B4-BE49-F238E27FC236}">
                <a16:creationId xmlns:a16="http://schemas.microsoft.com/office/drawing/2014/main" id="{5DFD4B58-CDF6-72D9-EA78-42606F61566B}"/>
              </a:ext>
              <a:ext uri="{C183D7F6-B498-43B3-948B-1728B52AA6E4}">
                <adec:decorative xmlns:adec="http://schemas.microsoft.com/office/drawing/2017/decorative" val="1"/>
              </a:ext>
            </a:extLst>
          </p:cNvPr>
          <p:cNvSpPr/>
          <p:nvPr userDrawn="1"/>
        </p:nvSpPr>
        <p:spPr bwMode="auto">
          <a:xfrm>
            <a:off x="-1" y="0"/>
            <a:ext cx="5334001" cy="6858000"/>
          </a:xfrm>
          <a:prstGeom prst="rect">
            <a:avLst/>
          </a:prstGeom>
          <a:gradFill flip="none" rotWithShape="1">
            <a:gsLst>
              <a:gs pos="0">
                <a:srgbClr val="FFE399"/>
              </a:gs>
              <a:gs pos="100000">
                <a:srgbClr val="FFE399">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167887" cy="1231106"/>
          </a:xfrm>
        </p:spPr>
        <p:txBody>
          <a:bodyPr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7" name="Graphic 6" descr="Microsoft Security">
            <a:extLst>
              <a:ext uri="{FF2B5EF4-FFF2-40B4-BE49-F238E27FC236}">
                <a16:creationId xmlns:a16="http://schemas.microsoft.com/office/drawing/2014/main" id="{97DF7797-AB60-E151-D2B8-6D0976D7E4A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black">
          <a:xfrm>
            <a:off x="582164" y="583123"/>
            <a:ext cx="2291715" cy="290498"/>
          </a:xfrm>
          <a:prstGeom prst="rect">
            <a:avLst/>
          </a:prstGeom>
        </p:spPr>
      </p:pic>
    </p:spTree>
    <p:extLst>
      <p:ext uri="{BB962C8B-B14F-4D97-AF65-F5344CB8AC3E}">
        <p14:creationId xmlns:p14="http://schemas.microsoft.com/office/powerpoint/2010/main" val="84961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3000" userDrawn="1">
          <p15:clr>
            <a:srgbClr val="5ACBF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Half Photo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898137" cy="1231106"/>
          </a:xfrm>
        </p:spPr>
        <p:txBody>
          <a:bodyPr wrap="square"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894254"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3" name="Graphic 2" descr="Microsoft Security">
            <a:extLst>
              <a:ext uri="{FF2B5EF4-FFF2-40B4-BE49-F238E27FC236}">
                <a16:creationId xmlns:a16="http://schemas.microsoft.com/office/drawing/2014/main" id="{789B8347-537A-9576-6AAD-31AC0822D1F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black">
          <a:xfrm>
            <a:off x="582164" y="583123"/>
            <a:ext cx="2291715" cy="290498"/>
          </a:xfrm>
          <a:prstGeom prst="rect">
            <a:avLst/>
          </a:prstGeom>
        </p:spPr>
      </p:pic>
      <p:pic>
        <p:nvPicPr>
          <p:cNvPr id="6" name="Picture 5">
            <a:extLst>
              <a:ext uri="{FF2B5EF4-FFF2-40B4-BE49-F238E27FC236}">
                <a16:creationId xmlns:a16="http://schemas.microsoft.com/office/drawing/2014/main" id="{BF0680A9-E1CB-5B53-219D-F848CCF70514}"/>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104448" y="0"/>
            <a:ext cx="6087552" cy="6858000"/>
          </a:xfrm>
          <a:prstGeom prst="rect">
            <a:avLst/>
          </a:prstGeom>
        </p:spPr>
      </p:pic>
    </p:spTree>
    <p:extLst>
      <p:ext uri="{BB962C8B-B14F-4D97-AF65-F5344CB8AC3E}">
        <p14:creationId xmlns:p14="http://schemas.microsoft.com/office/powerpoint/2010/main" val="166519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840" userDrawn="1">
          <p15:clr>
            <a:srgbClr val="5ACBF0"/>
          </p15:clr>
        </p15:guide>
        <p15:guide id="5" orient="horz" pos="2160">
          <p15:clr>
            <a:srgbClr val="FBAE40"/>
          </p15:clr>
        </p15:guide>
        <p15:guide id="6" orient="horz" pos="2229">
          <p15:clr>
            <a:srgbClr val="5ACBF0"/>
          </p15:clr>
        </p15:guide>
        <p15:guide id="7" pos="3456" userDrawn="1">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Half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898137" cy="1231106"/>
          </a:xfrm>
        </p:spPr>
        <p:txBody>
          <a:bodyPr wrap="square"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894254"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3" name="Graphic 2" descr="Microsoft Security">
            <a:extLst>
              <a:ext uri="{FF2B5EF4-FFF2-40B4-BE49-F238E27FC236}">
                <a16:creationId xmlns:a16="http://schemas.microsoft.com/office/drawing/2014/main" id="{A33859C1-D178-8DAF-88A5-45B3F42E6C6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black">
          <a:xfrm>
            <a:off x="582164" y="583123"/>
            <a:ext cx="2291715" cy="290498"/>
          </a:xfrm>
          <a:prstGeom prst="rect">
            <a:avLst/>
          </a:prstGeom>
        </p:spPr>
      </p:pic>
      <p:pic>
        <p:nvPicPr>
          <p:cNvPr id="9" name="Picture 8">
            <a:extLst>
              <a:ext uri="{FF2B5EF4-FFF2-40B4-BE49-F238E27FC236}">
                <a16:creationId xmlns:a16="http://schemas.microsoft.com/office/drawing/2014/main" id="{CDCA5EAB-92AF-CBDC-3913-B7A5E08A6028}"/>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104448" y="0"/>
            <a:ext cx="6087552" cy="6858000"/>
          </a:xfrm>
          <a:prstGeom prst="rect">
            <a:avLst/>
          </a:prstGeom>
        </p:spPr>
      </p:pic>
    </p:spTree>
    <p:extLst>
      <p:ext uri="{BB962C8B-B14F-4D97-AF65-F5344CB8AC3E}">
        <p14:creationId xmlns:p14="http://schemas.microsoft.com/office/powerpoint/2010/main" val="3918177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840" userDrawn="1">
          <p15:clr>
            <a:srgbClr val="5ACBF0"/>
          </p15:clr>
        </p15:guide>
        <p15:guide id="5" orient="horz" pos="2160">
          <p15:clr>
            <a:srgbClr val="FBAE40"/>
          </p15:clr>
        </p15:guide>
        <p15:guide id="6" orient="horz" pos="2229">
          <p15:clr>
            <a:srgbClr val="5ACBF0"/>
          </p15:clr>
        </p15:guide>
        <p15:guide id="7" pos="3456" userDrawn="1">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Half Tech Scan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898137" cy="1231106"/>
          </a:xfrm>
        </p:spPr>
        <p:txBody>
          <a:bodyPr wrap="square"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894254"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3" name="Graphic 2" descr="Microsoft Security">
            <a:extLst>
              <a:ext uri="{FF2B5EF4-FFF2-40B4-BE49-F238E27FC236}">
                <a16:creationId xmlns:a16="http://schemas.microsoft.com/office/drawing/2014/main" id="{BE3000C1-801E-43EF-158B-C6778F6B64B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black">
          <a:xfrm>
            <a:off x="582164" y="583123"/>
            <a:ext cx="2291715" cy="290498"/>
          </a:xfrm>
          <a:prstGeom prst="rect">
            <a:avLst/>
          </a:prstGeom>
        </p:spPr>
      </p:pic>
      <p:pic>
        <p:nvPicPr>
          <p:cNvPr id="6" name="Picture 5">
            <a:extLst>
              <a:ext uri="{FF2B5EF4-FFF2-40B4-BE49-F238E27FC236}">
                <a16:creationId xmlns:a16="http://schemas.microsoft.com/office/drawing/2014/main" id="{E2CEF103-1FB7-7E05-B436-1B39BEED90AA}"/>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bwMode="ltGray">
          <a:xfrm>
            <a:off x="6094923" y="0"/>
            <a:ext cx="6097077" cy="6858000"/>
          </a:xfrm>
          <a:prstGeom prst="rect">
            <a:avLst/>
          </a:prstGeom>
        </p:spPr>
      </p:pic>
    </p:spTree>
    <p:extLst>
      <p:ext uri="{BB962C8B-B14F-4D97-AF65-F5344CB8AC3E}">
        <p14:creationId xmlns:p14="http://schemas.microsoft.com/office/powerpoint/2010/main" val="2554905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456" userDrawn="1">
          <p15:clr>
            <a:srgbClr val="5ACBF0"/>
          </p15:clr>
        </p15:guide>
        <p15:guide id="5" orient="horz" pos="2160">
          <p15:clr>
            <a:srgbClr val="FBAE40"/>
          </p15:clr>
        </p15:guide>
        <p15:guide id="6" orient="horz" pos="2229">
          <p15:clr>
            <a:srgbClr val="5ACBF0"/>
          </p15:clr>
        </p15:guide>
        <p15:guide id="7" pos="3840" userDrawn="1">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Half Tech Scan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898137" cy="1231106"/>
          </a:xfrm>
        </p:spPr>
        <p:txBody>
          <a:bodyPr wrap="square"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894254"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3" name="Graphic 2" descr="Microsoft Security">
            <a:extLst>
              <a:ext uri="{FF2B5EF4-FFF2-40B4-BE49-F238E27FC236}">
                <a16:creationId xmlns:a16="http://schemas.microsoft.com/office/drawing/2014/main" id="{AC8B23DF-C49A-493B-74A8-359F40BD33E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black">
          <a:xfrm>
            <a:off x="582164" y="583123"/>
            <a:ext cx="2291715" cy="290498"/>
          </a:xfrm>
          <a:prstGeom prst="rect">
            <a:avLst/>
          </a:prstGeom>
        </p:spPr>
      </p:pic>
      <p:pic>
        <p:nvPicPr>
          <p:cNvPr id="6" name="Picture 5">
            <a:extLst>
              <a:ext uri="{FF2B5EF4-FFF2-40B4-BE49-F238E27FC236}">
                <a16:creationId xmlns:a16="http://schemas.microsoft.com/office/drawing/2014/main" id="{46E80BAE-D63C-356D-256B-A4DA18F4480B}"/>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096000" y="0"/>
            <a:ext cx="6093657" cy="6858000"/>
          </a:xfrm>
          <a:prstGeom prst="rect">
            <a:avLst/>
          </a:prstGeom>
        </p:spPr>
      </p:pic>
    </p:spTree>
    <p:extLst>
      <p:ext uri="{BB962C8B-B14F-4D97-AF65-F5344CB8AC3E}">
        <p14:creationId xmlns:p14="http://schemas.microsoft.com/office/powerpoint/2010/main" val="2728716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456" userDrawn="1">
          <p15:clr>
            <a:srgbClr val="5ACBF0"/>
          </p15:clr>
        </p15:guide>
        <p15:guide id="5" orient="horz" pos="2160">
          <p15:clr>
            <a:srgbClr val="FBAE40"/>
          </p15:clr>
        </p15:guide>
        <p15:guide id="6" orient="horz" pos="2229">
          <p15:clr>
            <a:srgbClr val="5ACBF0"/>
          </p15:clr>
        </p15:guide>
        <p15:guide id="7" pos="3840" userDrawn="1">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Half Tech Scan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898137" cy="1231106"/>
          </a:xfrm>
        </p:spPr>
        <p:txBody>
          <a:bodyPr wrap="square"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894254"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3" name="Graphic 2" descr="Microsoft Security">
            <a:extLst>
              <a:ext uri="{FF2B5EF4-FFF2-40B4-BE49-F238E27FC236}">
                <a16:creationId xmlns:a16="http://schemas.microsoft.com/office/drawing/2014/main" id="{54A1308D-EAAB-930A-D016-3C236169E56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black">
          <a:xfrm>
            <a:off x="582164" y="583123"/>
            <a:ext cx="2291715" cy="290498"/>
          </a:xfrm>
          <a:prstGeom prst="rect">
            <a:avLst/>
          </a:prstGeom>
        </p:spPr>
      </p:pic>
      <p:pic>
        <p:nvPicPr>
          <p:cNvPr id="6" name="Picture 5">
            <a:extLst>
              <a:ext uri="{FF2B5EF4-FFF2-40B4-BE49-F238E27FC236}">
                <a16:creationId xmlns:a16="http://schemas.microsoft.com/office/drawing/2014/main" id="{F296BEBD-F376-AC3C-6FAF-856A71D2218F}"/>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092376" y="0"/>
            <a:ext cx="6099624" cy="6858000"/>
          </a:xfrm>
          <a:prstGeom prst="rect">
            <a:avLst/>
          </a:prstGeom>
        </p:spPr>
      </p:pic>
    </p:spTree>
    <p:extLst>
      <p:ext uri="{BB962C8B-B14F-4D97-AF65-F5344CB8AC3E}">
        <p14:creationId xmlns:p14="http://schemas.microsoft.com/office/powerpoint/2010/main" val="4092900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456" userDrawn="1">
          <p15:clr>
            <a:srgbClr val="5ACBF0"/>
          </p15:clr>
        </p15:guide>
        <p15:guide id="5" orient="horz" pos="2160">
          <p15:clr>
            <a:srgbClr val="FBAE40"/>
          </p15:clr>
        </p15:guide>
        <p15:guide id="6" orient="horz" pos="2229">
          <p15:clr>
            <a:srgbClr val="5ACBF0"/>
          </p15:clr>
        </p15:guide>
        <p15:guide id="7" pos="3840" userDrawn="1">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Half Tech Scan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898137" cy="1231106"/>
          </a:xfrm>
        </p:spPr>
        <p:txBody>
          <a:bodyPr wrap="square"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894254"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3" name="Graphic 2" descr="Microsoft Security">
            <a:extLst>
              <a:ext uri="{FF2B5EF4-FFF2-40B4-BE49-F238E27FC236}">
                <a16:creationId xmlns:a16="http://schemas.microsoft.com/office/drawing/2014/main" id="{51B21C3F-0ACB-1D54-3978-4C15EB6DEF6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black">
          <a:xfrm>
            <a:off x="582164" y="583123"/>
            <a:ext cx="2291715" cy="290498"/>
          </a:xfrm>
          <a:prstGeom prst="rect">
            <a:avLst/>
          </a:prstGeom>
        </p:spPr>
      </p:pic>
      <p:pic>
        <p:nvPicPr>
          <p:cNvPr id="6" name="Picture 5">
            <a:extLst>
              <a:ext uri="{FF2B5EF4-FFF2-40B4-BE49-F238E27FC236}">
                <a16:creationId xmlns:a16="http://schemas.microsoft.com/office/drawing/2014/main" id="{0AF7A637-33BF-289F-AA74-069C187A117F}"/>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096573" y="0"/>
            <a:ext cx="6095427" cy="6858000"/>
          </a:xfrm>
          <a:prstGeom prst="rect">
            <a:avLst/>
          </a:prstGeom>
        </p:spPr>
      </p:pic>
    </p:spTree>
    <p:extLst>
      <p:ext uri="{BB962C8B-B14F-4D97-AF65-F5344CB8AC3E}">
        <p14:creationId xmlns:p14="http://schemas.microsoft.com/office/powerpoint/2010/main" val="2544923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456" userDrawn="1">
          <p15:clr>
            <a:srgbClr val="5ACBF0"/>
          </p15:clr>
        </p15:guide>
        <p15:guide id="5" orient="horz" pos="2160">
          <p15:clr>
            <a:srgbClr val="FBAE40"/>
          </p15:clr>
        </p15:guide>
        <p15:guide id="6" orient="horz" pos="2229">
          <p15:clr>
            <a:srgbClr val="5ACBF0"/>
          </p15:clr>
        </p15:guide>
        <p15:guide id="7" pos="3840" userDrawn="1">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Half Tech Scan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898137" cy="1231106"/>
          </a:xfrm>
        </p:spPr>
        <p:txBody>
          <a:bodyPr wrap="square"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894254"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3" name="Graphic 2" descr="Microsoft Security">
            <a:extLst>
              <a:ext uri="{FF2B5EF4-FFF2-40B4-BE49-F238E27FC236}">
                <a16:creationId xmlns:a16="http://schemas.microsoft.com/office/drawing/2014/main" id="{CD178E6C-344F-91D9-35BD-CD8D9458FDF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black">
          <a:xfrm>
            <a:off x="582164" y="583123"/>
            <a:ext cx="2291715" cy="290498"/>
          </a:xfrm>
          <a:prstGeom prst="rect">
            <a:avLst/>
          </a:prstGeom>
        </p:spPr>
      </p:pic>
      <p:pic>
        <p:nvPicPr>
          <p:cNvPr id="6" name="Picture 5">
            <a:extLst>
              <a:ext uri="{FF2B5EF4-FFF2-40B4-BE49-F238E27FC236}">
                <a16:creationId xmlns:a16="http://schemas.microsoft.com/office/drawing/2014/main" id="{ABC8923B-7A7F-A404-F664-261AEFD5662A}"/>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096547" y="0"/>
            <a:ext cx="6095453" cy="6858000"/>
          </a:xfrm>
          <a:prstGeom prst="rect">
            <a:avLst/>
          </a:prstGeom>
        </p:spPr>
      </p:pic>
    </p:spTree>
    <p:extLst>
      <p:ext uri="{BB962C8B-B14F-4D97-AF65-F5344CB8AC3E}">
        <p14:creationId xmlns:p14="http://schemas.microsoft.com/office/powerpoint/2010/main" val="1637708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456" userDrawn="1">
          <p15:clr>
            <a:srgbClr val="5ACBF0"/>
          </p15:clr>
        </p15:guide>
        <p15:guide id="5" orient="horz" pos="2160">
          <p15:clr>
            <a:srgbClr val="FBAE40"/>
          </p15:clr>
        </p15:guide>
        <p15:guide id="6" orient="horz" pos="2229">
          <p15:clr>
            <a:srgbClr val="5ACBF0"/>
          </p15:clr>
        </p15:guide>
        <p15:guide id="7" pos="3840" userDrawn="1">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Tech Scan 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8A38B7E-C277-EC82-55D7-6481C181A98D}"/>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bwMode="ltGray">
          <a:xfrm>
            <a:off x="2" y="1"/>
            <a:ext cx="12191998" cy="6857998"/>
          </a:xfrm>
          <a:prstGeom prst="rect">
            <a:avLst/>
          </a:prstGeom>
        </p:spPr>
      </p:pic>
      <p:sp>
        <p:nvSpPr>
          <p:cNvPr id="6" name="Rectangle 5">
            <a:extLst>
              <a:ext uri="{FF2B5EF4-FFF2-40B4-BE49-F238E27FC236}">
                <a16:creationId xmlns:a16="http://schemas.microsoft.com/office/drawing/2014/main" id="{CA38D12B-EC7B-EA1B-4057-AF9DA412C46D}"/>
              </a:ext>
              <a:ext uri="{C183D7F6-B498-43B3-948B-1728B52AA6E4}">
                <adec:decorative xmlns:adec="http://schemas.microsoft.com/office/drawing/2017/decorative" val="1"/>
              </a:ext>
            </a:extLst>
          </p:cNvPr>
          <p:cNvSpPr/>
          <p:nvPr userDrawn="1"/>
        </p:nvSpPr>
        <p:spPr bwMode="auto">
          <a:xfrm>
            <a:off x="0" y="0"/>
            <a:ext cx="5867400" cy="6858000"/>
          </a:xfrm>
          <a:prstGeom prst="rect">
            <a:avLst/>
          </a:prstGeom>
          <a:gradFill flip="none" rotWithShape="1">
            <a:gsLst>
              <a:gs pos="0">
                <a:schemeClr val="bg1">
                  <a:alpha val="50000"/>
                </a:schemeClr>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7A3AACD-E573-9F14-634A-1D5A1A0EAE10}"/>
              </a:ext>
            </a:extLst>
          </p:cNvPr>
          <p:cNvSpPr>
            <a:spLocks noGrp="1"/>
          </p:cNvSpPr>
          <p:nvPr>
            <p:ph type="title" hasCustomPrompt="1"/>
          </p:nvPr>
        </p:nvSpPr>
        <p:spPr>
          <a:xfrm>
            <a:off x="588263" y="2302431"/>
            <a:ext cx="4167887" cy="1231106"/>
          </a:xfrm>
        </p:spPr>
        <p:txBody>
          <a:bodyPr anchor="b" anchorCtr="0">
            <a:spAutoFit/>
          </a:bodyPr>
          <a:lstStyle>
            <a:lvl1pPr>
              <a:defRPr sz="4000">
                <a:solidFill>
                  <a:schemeClr val="tx1"/>
                </a:solidFill>
              </a:defRPr>
            </a:lvl1pPr>
          </a:lstStyle>
          <a:p>
            <a:r>
              <a:rPr lang="en-US"/>
              <a:t>Event name or presentation title </a:t>
            </a:r>
          </a:p>
        </p:txBody>
      </p:sp>
      <p:sp>
        <p:nvSpPr>
          <p:cNvPr id="4" name="Text Placeholder 4">
            <a:extLst>
              <a:ext uri="{FF2B5EF4-FFF2-40B4-BE49-F238E27FC236}">
                <a16:creationId xmlns:a16="http://schemas.microsoft.com/office/drawing/2014/main" id="{1AEC04C3-05AF-D886-BA04-C2B92AE1C11E}"/>
              </a:ext>
            </a:extLst>
          </p:cNvPr>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3" name="Graphic 2" descr="Microsoft Security">
            <a:extLst>
              <a:ext uri="{FF2B5EF4-FFF2-40B4-BE49-F238E27FC236}">
                <a16:creationId xmlns:a16="http://schemas.microsoft.com/office/drawing/2014/main" id="{7D107A7B-CDA6-22BC-0F0F-6907FBBCCE8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black">
          <a:xfrm>
            <a:off x="582164" y="583123"/>
            <a:ext cx="2291715" cy="290498"/>
          </a:xfrm>
          <a:prstGeom prst="rect">
            <a:avLst/>
          </a:prstGeom>
        </p:spPr>
      </p:pic>
    </p:spTree>
    <p:extLst>
      <p:ext uri="{BB962C8B-B14F-4D97-AF65-F5344CB8AC3E}">
        <p14:creationId xmlns:p14="http://schemas.microsoft.com/office/powerpoint/2010/main" val="1214420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4" orient="horz" pos="2160">
          <p15:clr>
            <a:srgbClr val="FBAE40"/>
          </p15:clr>
        </p15:guide>
        <p15:guide id="5" pos="3000" userDrawn="1">
          <p15:clr>
            <a:srgbClr val="5ACBF0"/>
          </p15:clr>
        </p15:guide>
        <p15:guide id="6" pos="3360" userDrawn="1">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Tech Scan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719B9D8-B411-3BC6-C1C8-1D6D457196E0}"/>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1"/>
            <a:ext cx="12192002" cy="6858000"/>
          </a:xfrm>
          <a:prstGeom prst="rect">
            <a:avLst/>
          </a:prstGeom>
        </p:spPr>
      </p:pic>
      <p:sp>
        <p:nvSpPr>
          <p:cNvPr id="2" name="Title 1">
            <a:extLst>
              <a:ext uri="{FF2B5EF4-FFF2-40B4-BE49-F238E27FC236}">
                <a16:creationId xmlns:a16="http://schemas.microsoft.com/office/drawing/2014/main" id="{8E90BD01-3D97-785B-8320-C14AF7E1EF48}"/>
              </a:ext>
            </a:extLst>
          </p:cNvPr>
          <p:cNvSpPr>
            <a:spLocks noGrp="1"/>
          </p:cNvSpPr>
          <p:nvPr>
            <p:ph type="title" hasCustomPrompt="1"/>
          </p:nvPr>
        </p:nvSpPr>
        <p:spPr>
          <a:xfrm>
            <a:off x="588263" y="2302431"/>
            <a:ext cx="4167887" cy="1231106"/>
          </a:xfrm>
        </p:spPr>
        <p:txBody>
          <a:bodyPr anchor="b" anchorCtr="0">
            <a:spAutoFit/>
          </a:bodyPr>
          <a:lstStyle>
            <a:lvl1pPr>
              <a:defRPr sz="4000">
                <a:solidFill>
                  <a:schemeClr val="tx1"/>
                </a:solidFill>
              </a:defRPr>
            </a:lvl1pPr>
          </a:lstStyle>
          <a:p>
            <a:r>
              <a:rPr lang="en-US"/>
              <a:t>Event name or presentation title </a:t>
            </a:r>
          </a:p>
        </p:txBody>
      </p:sp>
      <p:sp>
        <p:nvSpPr>
          <p:cNvPr id="4" name="Text Placeholder 4">
            <a:extLst>
              <a:ext uri="{FF2B5EF4-FFF2-40B4-BE49-F238E27FC236}">
                <a16:creationId xmlns:a16="http://schemas.microsoft.com/office/drawing/2014/main" id="{9FFEAA53-3411-D917-E9C0-67CC0580651A}"/>
              </a:ext>
            </a:extLst>
          </p:cNvPr>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3" name="Graphic 2" descr="Microsoft Security">
            <a:extLst>
              <a:ext uri="{FF2B5EF4-FFF2-40B4-BE49-F238E27FC236}">
                <a16:creationId xmlns:a16="http://schemas.microsoft.com/office/drawing/2014/main" id="{1BE3155B-A4DB-435E-6E23-55C31BDA962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black">
          <a:xfrm>
            <a:off x="582164" y="583123"/>
            <a:ext cx="2291715" cy="290498"/>
          </a:xfrm>
          <a:prstGeom prst="rect">
            <a:avLst/>
          </a:prstGeom>
        </p:spPr>
      </p:pic>
    </p:spTree>
    <p:extLst>
      <p:ext uri="{BB962C8B-B14F-4D97-AF65-F5344CB8AC3E}">
        <p14:creationId xmlns:p14="http://schemas.microsoft.com/office/powerpoint/2010/main" val="2176999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000" userDrawn="1">
          <p15:clr>
            <a:srgbClr val="5ACBF0"/>
          </p15:clr>
        </p15:guide>
        <p15:guide id="4" orient="horz" pos="2160">
          <p15:clr>
            <a:srgbClr val="FBAE40"/>
          </p15:clr>
        </p15:guide>
        <p15:guide id="5" pos="3360" userDrawn="1">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Tech Scan 3">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F47B18-3C9F-3945-4382-2ECB20DEB78E}"/>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443777E1-4699-B986-EC57-1B6944F17DCC}"/>
              </a:ext>
              <a:ext uri="{C183D7F6-B498-43B3-948B-1728B52AA6E4}">
                <adec:decorative xmlns:adec="http://schemas.microsoft.com/office/drawing/2017/decorative" val="1"/>
              </a:ext>
            </a:extLst>
          </p:cNvPr>
          <p:cNvSpPr/>
          <p:nvPr userDrawn="1"/>
        </p:nvSpPr>
        <p:spPr bwMode="auto">
          <a:xfrm>
            <a:off x="-1" y="0"/>
            <a:ext cx="5334001" cy="6858000"/>
          </a:xfrm>
          <a:prstGeom prst="rect">
            <a:avLst/>
          </a:prstGeom>
          <a:gradFill flip="none" rotWithShape="1">
            <a:gsLst>
              <a:gs pos="0">
                <a:srgbClr val="FFFFFF">
                  <a:alpha val="50000"/>
                </a:srgbClr>
              </a:gs>
              <a:gs pos="100000">
                <a:srgbClr val="FFFFFF">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42372FB5-E859-F6AA-DD14-D4083B87ECDC}"/>
              </a:ext>
            </a:extLst>
          </p:cNvPr>
          <p:cNvSpPr>
            <a:spLocks noGrp="1"/>
          </p:cNvSpPr>
          <p:nvPr>
            <p:ph type="title" hasCustomPrompt="1"/>
          </p:nvPr>
        </p:nvSpPr>
        <p:spPr>
          <a:xfrm>
            <a:off x="588263" y="2302431"/>
            <a:ext cx="4167887" cy="1231106"/>
          </a:xfrm>
        </p:spPr>
        <p:txBody>
          <a:bodyPr anchor="b" anchorCtr="0">
            <a:spAutoFit/>
          </a:bodyPr>
          <a:lstStyle>
            <a:lvl1pPr>
              <a:defRPr sz="4000">
                <a:solidFill>
                  <a:schemeClr val="tx1"/>
                </a:solidFill>
              </a:defRPr>
            </a:lvl1pPr>
          </a:lstStyle>
          <a:p>
            <a:r>
              <a:rPr lang="en-US"/>
              <a:t>Event name or presentation title </a:t>
            </a:r>
          </a:p>
        </p:txBody>
      </p:sp>
      <p:sp>
        <p:nvSpPr>
          <p:cNvPr id="4" name="Text Placeholder 4">
            <a:extLst>
              <a:ext uri="{FF2B5EF4-FFF2-40B4-BE49-F238E27FC236}">
                <a16:creationId xmlns:a16="http://schemas.microsoft.com/office/drawing/2014/main" id="{FD837864-D70E-678B-2209-B7AE9D3C55CE}"/>
              </a:ext>
            </a:extLst>
          </p:cNvPr>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3" name="Graphic 2" descr="Microsoft Security">
            <a:extLst>
              <a:ext uri="{FF2B5EF4-FFF2-40B4-BE49-F238E27FC236}">
                <a16:creationId xmlns:a16="http://schemas.microsoft.com/office/drawing/2014/main" id="{6BA899B3-8491-96A9-FF00-284B3D4EC2C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black">
          <a:xfrm>
            <a:off x="582164" y="583123"/>
            <a:ext cx="2291715" cy="290498"/>
          </a:xfrm>
          <a:prstGeom prst="rect">
            <a:avLst/>
          </a:prstGeom>
        </p:spPr>
      </p:pic>
    </p:spTree>
    <p:extLst>
      <p:ext uri="{BB962C8B-B14F-4D97-AF65-F5344CB8AC3E}">
        <p14:creationId xmlns:p14="http://schemas.microsoft.com/office/powerpoint/2010/main" val="383165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000" userDrawn="1">
          <p15:clr>
            <a:srgbClr val="5ACBF0"/>
          </p15:clr>
        </p15:guide>
        <p15:guide id="4" orient="horz" pos="2160">
          <p15:clr>
            <a:srgbClr val="FBAE40"/>
          </p15:clr>
        </p15:guide>
        <p15:guide id="5" pos="3360" userDrawn="1">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Full Photo 2">
    <p:bg>
      <p:bgRef idx="1001">
        <a:schemeClr val="bg2"/>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4829336-D518-B358-7303-8178BC20AF2C}"/>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ltGray">
          <a:xfrm>
            <a:off x="0" y="1382"/>
            <a:ext cx="12192000" cy="6855236"/>
          </a:xfrm>
          <a:prstGeom prst="rect">
            <a:avLst/>
          </a:prstGeom>
        </p:spPr>
      </p:pic>
      <p:sp>
        <p:nvSpPr>
          <p:cNvPr id="3" name="Rectangle 2">
            <a:extLst>
              <a:ext uri="{FF2B5EF4-FFF2-40B4-BE49-F238E27FC236}">
                <a16:creationId xmlns:a16="http://schemas.microsoft.com/office/drawing/2014/main" id="{A37097AE-CB80-8F48-F10A-6DD048C0C675}"/>
              </a:ext>
              <a:ext uri="{C183D7F6-B498-43B3-948B-1728B52AA6E4}">
                <adec:decorative xmlns:adec="http://schemas.microsoft.com/office/drawing/2017/decorative" val="1"/>
              </a:ext>
            </a:extLst>
          </p:cNvPr>
          <p:cNvSpPr/>
          <p:nvPr userDrawn="1"/>
        </p:nvSpPr>
        <p:spPr bwMode="auto">
          <a:xfrm>
            <a:off x="0" y="0"/>
            <a:ext cx="8597245" cy="6858000"/>
          </a:xfrm>
          <a:prstGeom prst="rect">
            <a:avLst/>
          </a:prstGeom>
          <a:gradFill flip="none" rotWithShape="1">
            <a:gsLst>
              <a:gs pos="0">
                <a:srgbClr val="000000">
                  <a:alpha val="50000"/>
                </a:srgbClr>
              </a:gs>
              <a:gs pos="100000">
                <a:srgbClr val="000000">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167887" cy="1231106"/>
          </a:xfrm>
        </p:spPr>
        <p:txBody>
          <a:bodyPr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10" name="Picture 9" descr="Microsoft Security">
            <a:extLst>
              <a:ext uri="{FF2B5EF4-FFF2-40B4-BE49-F238E27FC236}">
                <a16:creationId xmlns:a16="http://schemas.microsoft.com/office/drawing/2014/main" id="{D6A0ADE4-A89A-522A-4B0C-2B211CA4B71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bwMode="black">
          <a:xfrm>
            <a:off x="289702" y="296820"/>
            <a:ext cx="2876596" cy="868680"/>
          </a:xfrm>
          <a:prstGeom prst="rect">
            <a:avLst/>
          </a:prstGeom>
        </p:spPr>
      </p:pic>
    </p:spTree>
    <p:extLst>
      <p:ext uri="{BB962C8B-B14F-4D97-AF65-F5344CB8AC3E}">
        <p14:creationId xmlns:p14="http://schemas.microsoft.com/office/powerpoint/2010/main" val="31222621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Tech Scan 4">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F48BB96-7264-9530-CDE0-CFBAECEB0F30}"/>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bwMode="ltGray">
          <a:xfrm>
            <a:off x="0" y="0"/>
            <a:ext cx="12192000" cy="6858000"/>
          </a:xfrm>
          <a:prstGeom prst="rect">
            <a:avLst/>
          </a:prstGeom>
        </p:spPr>
      </p:pic>
      <p:sp>
        <p:nvSpPr>
          <p:cNvPr id="5" name="Rectangle 4">
            <a:extLst>
              <a:ext uri="{FF2B5EF4-FFF2-40B4-BE49-F238E27FC236}">
                <a16:creationId xmlns:a16="http://schemas.microsoft.com/office/drawing/2014/main" id="{537C7AC9-1320-B560-2729-19A72498C24F}"/>
              </a:ext>
              <a:ext uri="{C183D7F6-B498-43B3-948B-1728B52AA6E4}">
                <adec:decorative xmlns:adec="http://schemas.microsoft.com/office/drawing/2017/decorative" val="1"/>
              </a:ext>
            </a:extLst>
          </p:cNvPr>
          <p:cNvSpPr/>
          <p:nvPr userDrawn="1"/>
        </p:nvSpPr>
        <p:spPr bwMode="auto">
          <a:xfrm>
            <a:off x="-1" y="0"/>
            <a:ext cx="5334001" cy="6858000"/>
          </a:xfrm>
          <a:prstGeom prst="rect">
            <a:avLst/>
          </a:prstGeom>
          <a:gradFill flip="none" rotWithShape="1">
            <a:gsLst>
              <a:gs pos="0">
                <a:srgbClr val="FFFFFF">
                  <a:alpha val="50000"/>
                </a:srgbClr>
              </a:gs>
              <a:gs pos="100000">
                <a:srgbClr val="FFFFFF">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85A7AC5C-D3D1-7CD0-058A-BF0F18A5CA32}"/>
              </a:ext>
            </a:extLst>
          </p:cNvPr>
          <p:cNvSpPr>
            <a:spLocks noGrp="1"/>
          </p:cNvSpPr>
          <p:nvPr>
            <p:ph type="title" hasCustomPrompt="1"/>
          </p:nvPr>
        </p:nvSpPr>
        <p:spPr>
          <a:xfrm>
            <a:off x="588263" y="2302431"/>
            <a:ext cx="4167887" cy="1231106"/>
          </a:xfrm>
        </p:spPr>
        <p:txBody>
          <a:bodyPr anchor="b" anchorCtr="0">
            <a:spAutoFit/>
          </a:bodyPr>
          <a:lstStyle>
            <a:lvl1pPr>
              <a:defRPr sz="4000">
                <a:solidFill>
                  <a:schemeClr val="tx1"/>
                </a:solidFill>
              </a:defRPr>
            </a:lvl1pPr>
          </a:lstStyle>
          <a:p>
            <a:r>
              <a:rPr lang="en-US"/>
              <a:t>Event name or presentation title </a:t>
            </a:r>
          </a:p>
        </p:txBody>
      </p:sp>
      <p:sp>
        <p:nvSpPr>
          <p:cNvPr id="4" name="Text Placeholder 4">
            <a:extLst>
              <a:ext uri="{FF2B5EF4-FFF2-40B4-BE49-F238E27FC236}">
                <a16:creationId xmlns:a16="http://schemas.microsoft.com/office/drawing/2014/main" id="{248213E6-EE22-FC5F-7A29-7005DFDA6702}"/>
              </a:ext>
            </a:extLst>
          </p:cNvPr>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3" name="Graphic 2" descr="Microsoft Security">
            <a:extLst>
              <a:ext uri="{FF2B5EF4-FFF2-40B4-BE49-F238E27FC236}">
                <a16:creationId xmlns:a16="http://schemas.microsoft.com/office/drawing/2014/main" id="{72EC0010-45A7-C133-D28C-19A2C230732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black">
          <a:xfrm>
            <a:off x="582164" y="583123"/>
            <a:ext cx="2291715" cy="290498"/>
          </a:xfrm>
          <a:prstGeom prst="rect">
            <a:avLst/>
          </a:prstGeom>
        </p:spPr>
      </p:pic>
    </p:spTree>
    <p:extLst>
      <p:ext uri="{BB962C8B-B14F-4D97-AF65-F5344CB8AC3E}">
        <p14:creationId xmlns:p14="http://schemas.microsoft.com/office/powerpoint/2010/main" val="4166950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000" userDrawn="1">
          <p15:clr>
            <a:srgbClr val="5ACBF0"/>
          </p15:clr>
        </p15:guide>
        <p15:guide id="4" orient="horz" pos="2160">
          <p15:clr>
            <a:srgbClr val="FBAE40"/>
          </p15:clr>
        </p15:guide>
        <p15:guide id="5" pos="3360" userDrawn="1">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Tech Scan 5">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CA04DD2-8161-CEFE-E805-16FD5E2B5951}"/>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2002" cy="6858000"/>
          </a:xfrm>
          <a:prstGeom prst="rect">
            <a:avLst/>
          </a:prstGeom>
        </p:spPr>
      </p:pic>
      <p:sp>
        <p:nvSpPr>
          <p:cNvPr id="5" name="Rectangle 4">
            <a:extLst>
              <a:ext uri="{FF2B5EF4-FFF2-40B4-BE49-F238E27FC236}">
                <a16:creationId xmlns:a16="http://schemas.microsoft.com/office/drawing/2014/main" id="{37758876-CBC5-2CC7-B64B-7A0BE54262C4}"/>
              </a:ext>
              <a:ext uri="{C183D7F6-B498-43B3-948B-1728B52AA6E4}">
                <adec:decorative xmlns:adec="http://schemas.microsoft.com/office/drawing/2017/decorative" val="1"/>
              </a:ext>
            </a:extLst>
          </p:cNvPr>
          <p:cNvSpPr/>
          <p:nvPr userDrawn="1"/>
        </p:nvSpPr>
        <p:spPr bwMode="auto">
          <a:xfrm>
            <a:off x="-1" y="0"/>
            <a:ext cx="5334001" cy="6858000"/>
          </a:xfrm>
          <a:prstGeom prst="rect">
            <a:avLst/>
          </a:prstGeom>
          <a:gradFill flip="none" rotWithShape="1">
            <a:gsLst>
              <a:gs pos="0">
                <a:srgbClr val="FFFFFF">
                  <a:alpha val="60000"/>
                </a:srgbClr>
              </a:gs>
              <a:gs pos="100000">
                <a:srgbClr val="FFFFFF">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9E493527-788F-A6FD-FF51-C35F691FCA9E}"/>
              </a:ext>
            </a:extLst>
          </p:cNvPr>
          <p:cNvSpPr>
            <a:spLocks noGrp="1"/>
          </p:cNvSpPr>
          <p:nvPr>
            <p:ph type="title" hasCustomPrompt="1"/>
          </p:nvPr>
        </p:nvSpPr>
        <p:spPr>
          <a:xfrm>
            <a:off x="588263" y="2302431"/>
            <a:ext cx="4167887" cy="1231106"/>
          </a:xfrm>
        </p:spPr>
        <p:txBody>
          <a:bodyPr anchor="b" anchorCtr="0">
            <a:spAutoFit/>
          </a:bodyPr>
          <a:lstStyle>
            <a:lvl1pPr>
              <a:defRPr sz="4000">
                <a:solidFill>
                  <a:schemeClr val="tx1"/>
                </a:solidFill>
              </a:defRPr>
            </a:lvl1pPr>
          </a:lstStyle>
          <a:p>
            <a:r>
              <a:rPr lang="en-US"/>
              <a:t>Event name or presentation title </a:t>
            </a:r>
          </a:p>
        </p:txBody>
      </p:sp>
      <p:sp>
        <p:nvSpPr>
          <p:cNvPr id="4" name="Text Placeholder 4">
            <a:extLst>
              <a:ext uri="{FF2B5EF4-FFF2-40B4-BE49-F238E27FC236}">
                <a16:creationId xmlns:a16="http://schemas.microsoft.com/office/drawing/2014/main" id="{67DE02AD-BF56-503B-C72F-C737C69FD2C8}"/>
              </a:ext>
            </a:extLst>
          </p:cNvPr>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3" name="Graphic 2" descr="Microsoft Security">
            <a:extLst>
              <a:ext uri="{FF2B5EF4-FFF2-40B4-BE49-F238E27FC236}">
                <a16:creationId xmlns:a16="http://schemas.microsoft.com/office/drawing/2014/main" id="{7CD92627-BCCD-EC35-AFDC-9C9A6010DB5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black">
          <a:xfrm>
            <a:off x="582164" y="583123"/>
            <a:ext cx="2291715" cy="290498"/>
          </a:xfrm>
          <a:prstGeom prst="rect">
            <a:avLst/>
          </a:prstGeom>
        </p:spPr>
      </p:pic>
    </p:spTree>
    <p:extLst>
      <p:ext uri="{BB962C8B-B14F-4D97-AF65-F5344CB8AC3E}">
        <p14:creationId xmlns:p14="http://schemas.microsoft.com/office/powerpoint/2010/main" val="1235406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000" userDrawn="1">
          <p15:clr>
            <a:srgbClr val="5ACBF0"/>
          </p15:clr>
        </p15:guide>
        <p15:guide id="4" orient="horz" pos="2160">
          <p15:clr>
            <a:srgbClr val="FBAE40"/>
          </p15:clr>
        </p15:guide>
        <p15:guide id="5" pos="3360" userDrawn="1">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Slide Light">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2" name="Graphic 1" descr="Microsoft Security">
            <a:extLst>
              <a:ext uri="{FF2B5EF4-FFF2-40B4-BE49-F238E27FC236}">
                <a16:creationId xmlns:a16="http://schemas.microsoft.com/office/drawing/2014/main" id="{C4A877E6-C868-9317-1559-B76DE5CD8C5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black">
          <a:xfrm>
            <a:off x="582164" y="583123"/>
            <a:ext cx="2291715" cy="290498"/>
          </a:xfrm>
          <a:prstGeom prst="rect">
            <a:avLst/>
          </a:prstGeom>
        </p:spPr>
      </p:pic>
    </p:spTree>
    <p:extLst>
      <p:ext uri="{BB962C8B-B14F-4D97-AF65-F5344CB8AC3E}">
        <p14:creationId xmlns:p14="http://schemas.microsoft.com/office/powerpoint/2010/main" val="3207534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Slide Dark">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4" name="Picture 3" descr="Microsoft Security">
            <a:extLst>
              <a:ext uri="{FF2B5EF4-FFF2-40B4-BE49-F238E27FC236}">
                <a16:creationId xmlns:a16="http://schemas.microsoft.com/office/drawing/2014/main" id="{97141C24-5E27-2F3B-12B4-814CC0DA5D0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bwMode="black">
          <a:xfrm>
            <a:off x="289702" y="296820"/>
            <a:ext cx="2876596" cy="868680"/>
          </a:xfrm>
          <a:prstGeom prst="rect">
            <a:avLst/>
          </a:prstGeom>
        </p:spPr>
      </p:pic>
    </p:spTree>
    <p:extLst>
      <p:ext uri="{BB962C8B-B14F-4D97-AF65-F5344CB8AC3E}">
        <p14:creationId xmlns:p14="http://schemas.microsoft.com/office/powerpoint/2010/main" val="383670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Photo Full Bleed">
    <p:bg>
      <p:bgRef idx="1001">
        <a:schemeClr val="bg2"/>
      </p:bgRef>
    </p:bg>
    <p:spTree>
      <p:nvGrpSpPr>
        <p:cNvPr id="1" name=""/>
        <p:cNvGrpSpPr/>
        <p:nvPr/>
      </p:nvGrpSpPr>
      <p:grpSpPr>
        <a:xfrm>
          <a:off x="0" y="0"/>
          <a:ext cx="0" cy="0"/>
          <a:chOff x="0" y="0"/>
          <a:chExt cx="0" cy="0"/>
        </a:xfrm>
      </p:grpSpPr>
      <p:sp>
        <p:nvSpPr>
          <p:cNvPr id="2" name="Picture Placeholder 7">
            <a:extLst>
              <a:ext uri="{FF2B5EF4-FFF2-40B4-BE49-F238E27FC236}">
                <a16:creationId xmlns:a16="http://schemas.microsoft.com/office/drawing/2014/main" id="{D72F4F47-D990-0696-0A43-94AD105A5EFE}"/>
              </a:ext>
              <a:ext uri="{C183D7F6-B498-43B3-948B-1728B52AA6E4}">
                <adec:decorative xmlns:adec="http://schemas.microsoft.com/office/drawing/2017/decorative" val="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Rectangle 2">
            <a:extLst>
              <a:ext uri="{FF2B5EF4-FFF2-40B4-BE49-F238E27FC236}">
                <a16:creationId xmlns:a16="http://schemas.microsoft.com/office/drawing/2014/main" id="{4A97C34D-6499-E383-F680-0F34EF3CBF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4" name="Picture 3" descr="Microsoft Security">
            <a:extLst>
              <a:ext uri="{FF2B5EF4-FFF2-40B4-BE49-F238E27FC236}">
                <a16:creationId xmlns:a16="http://schemas.microsoft.com/office/drawing/2014/main" id="{97141C24-5E27-2F3B-12B4-814CC0DA5D0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bwMode="black">
          <a:xfrm>
            <a:off x="289702" y="296820"/>
            <a:ext cx="2876596" cy="868680"/>
          </a:xfrm>
          <a:prstGeom prst="rect">
            <a:avLst/>
          </a:prstGeom>
        </p:spPr>
      </p:pic>
    </p:spTree>
    <p:extLst>
      <p:ext uri="{BB962C8B-B14F-4D97-AF65-F5344CB8AC3E}">
        <p14:creationId xmlns:p14="http://schemas.microsoft.com/office/powerpoint/2010/main" val="34581067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32" userDrawn="1">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One Column 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1489639"/>
          </a:xfrm>
        </p:spPr>
        <p:txBody>
          <a:bodyPr/>
          <a:lstStyle>
            <a:lvl1pPr>
              <a:defRPr sz="20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2482736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_One Column Bulleted Text">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9B635B1-6F51-4062-A3E0-951D54F37B28}"/>
              </a:ext>
            </a:extLst>
          </p:cNvPr>
          <p:cNvPicPr>
            <a:picLocks noChangeAspect="1"/>
          </p:cNvPicPr>
          <p:nvPr userDrawn="1"/>
        </p:nvPicPr>
        <p:blipFill rotWithShape="1">
          <a:blip r:embed="rId2"/>
          <a:srcRect l="6341" t="6342" r="16830" b="16829"/>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377228"/>
            <a:ext cx="11018838" cy="246221"/>
          </a:xfrm>
        </p:spPr>
        <p:txBody>
          <a:bodyPr/>
          <a:lstStyle>
            <a:lvl1pPr marL="0" indent="0">
              <a:buNone/>
              <a:defRPr sz="1600">
                <a:solidFill>
                  <a:schemeClr val="tx1"/>
                </a:solidFill>
              </a:defRPr>
            </a:lvl1pPr>
            <a:lvl2pPr marL="228600" indent="0">
              <a:buNone/>
              <a:defRPr>
                <a:solidFill>
                  <a:schemeClr val="tx1"/>
                </a:solidFill>
              </a:defRPr>
            </a:lvl2pPr>
            <a:lvl3pPr marL="457200" indent="0">
              <a:buNone/>
              <a:defRPr>
                <a:solidFill>
                  <a:schemeClr val="tx1"/>
                </a:solidFill>
              </a:defRPr>
            </a:lvl3pPr>
            <a:lvl4pPr marL="661988" indent="0">
              <a:buNone/>
              <a:defRPr>
                <a:solidFill>
                  <a:schemeClr val="tx1"/>
                </a:solidFill>
              </a:defRPr>
            </a:lvl4pPr>
            <a:lvl5pPr marL="855663" indent="0">
              <a:buNone/>
              <a:defRPr>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15117805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3_One Column Bulleted Text">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F26E180-7F29-4901-A8A3-93F5F0FD9E03}"/>
              </a:ext>
            </a:extLst>
          </p:cNvPr>
          <p:cNvPicPr>
            <a:picLocks noChangeAspect="1"/>
          </p:cNvPicPr>
          <p:nvPr userDrawn="1"/>
        </p:nvPicPr>
        <p:blipFill rotWithShape="1">
          <a:blip r:embed="rId2"/>
          <a:srcRect l="-1" t="28810" r="28810" b="-1"/>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377228"/>
            <a:ext cx="11018838" cy="246221"/>
          </a:xfrm>
        </p:spPr>
        <p:txBody>
          <a:bodyPr/>
          <a:lstStyle>
            <a:lvl1pPr marL="0" indent="0">
              <a:buNone/>
              <a:defRPr sz="1600">
                <a:solidFill>
                  <a:schemeClr val="tx1"/>
                </a:solidFill>
              </a:defRPr>
            </a:lvl1pPr>
            <a:lvl2pPr marL="228600" indent="0">
              <a:buNone/>
              <a:defRPr>
                <a:solidFill>
                  <a:schemeClr val="tx1"/>
                </a:solidFill>
              </a:defRPr>
            </a:lvl2pPr>
            <a:lvl3pPr marL="457200" indent="0">
              <a:buNone/>
              <a:defRPr>
                <a:solidFill>
                  <a:schemeClr val="tx1"/>
                </a:solidFill>
              </a:defRPr>
            </a:lvl3pPr>
            <a:lvl4pPr marL="661988" indent="0">
              <a:buNone/>
              <a:defRPr>
                <a:solidFill>
                  <a:schemeClr val="tx1"/>
                </a:solidFill>
              </a:defRPr>
            </a:lvl4pPr>
            <a:lvl5pPr marL="855663" indent="0">
              <a:buNone/>
              <a:defRPr>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341110922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4_One Column Bulleted Text">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F26E180-7F29-4901-A8A3-93F5F0FD9E03}"/>
              </a:ext>
            </a:extLst>
          </p:cNvPr>
          <p:cNvPicPr>
            <a:picLocks noChangeAspect="1"/>
          </p:cNvPicPr>
          <p:nvPr userDrawn="1"/>
        </p:nvPicPr>
        <p:blipFill rotWithShape="1">
          <a:blip r:embed="rId2"/>
          <a:srcRect t="37391" r="37390"/>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377228"/>
            <a:ext cx="11018838" cy="246221"/>
          </a:xfrm>
        </p:spPr>
        <p:txBody>
          <a:bodyPr/>
          <a:lstStyle>
            <a:lvl1pPr marL="0" indent="0">
              <a:buNone/>
              <a:defRPr sz="1600">
                <a:solidFill>
                  <a:schemeClr val="tx1"/>
                </a:solidFill>
              </a:defRPr>
            </a:lvl1pPr>
            <a:lvl2pPr marL="228600" indent="0">
              <a:buNone/>
              <a:defRPr>
                <a:solidFill>
                  <a:schemeClr val="tx1"/>
                </a:solidFill>
              </a:defRPr>
            </a:lvl2pPr>
            <a:lvl3pPr marL="457200" indent="0">
              <a:buNone/>
              <a:defRPr>
                <a:solidFill>
                  <a:schemeClr val="tx1"/>
                </a:solidFill>
              </a:defRPr>
            </a:lvl3pPr>
            <a:lvl4pPr marL="661988" indent="0">
              <a:buNone/>
              <a:defRPr>
                <a:solidFill>
                  <a:schemeClr val="tx1"/>
                </a:solidFill>
              </a:defRPr>
            </a:lvl4pPr>
            <a:lvl5pPr marL="855663" indent="0">
              <a:buNone/>
              <a:defRPr>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135251987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2_One Column Bulleted Text">
    <p:bg>
      <p:bgPr>
        <a:solidFill>
          <a:srgbClr val="F4F3F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rgbClr val="091F2C"/>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377228"/>
            <a:ext cx="11018838" cy="246221"/>
          </a:xfrm>
        </p:spPr>
        <p:txBody>
          <a:bodyPr/>
          <a:lstStyle>
            <a:lvl1pPr marL="0" indent="0">
              <a:buNone/>
              <a:defRPr sz="1600">
                <a:solidFill>
                  <a:schemeClr val="tx1"/>
                </a:solidFill>
              </a:defRPr>
            </a:lvl1pPr>
            <a:lvl2pPr marL="228600" indent="0">
              <a:buNone/>
              <a:defRPr>
                <a:solidFill>
                  <a:schemeClr val="tx1"/>
                </a:solidFill>
              </a:defRPr>
            </a:lvl2pPr>
            <a:lvl3pPr marL="457200" indent="0">
              <a:buNone/>
              <a:defRPr>
                <a:solidFill>
                  <a:schemeClr val="tx1"/>
                </a:solidFill>
              </a:defRPr>
            </a:lvl3pPr>
            <a:lvl4pPr marL="661988" indent="0">
              <a:buNone/>
              <a:defRPr>
                <a:solidFill>
                  <a:schemeClr val="tx1"/>
                </a:solidFill>
              </a:defRPr>
            </a:lvl4pPr>
            <a:lvl5pPr marL="855663" indent="0">
              <a:buNone/>
              <a:defRPr>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4155960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Full Photo 3">
    <p:bg>
      <p:bgRef idx="1001">
        <a:schemeClr val="bg2"/>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18B7FA5-5F12-7CD7-6D40-01EB073E58A9}"/>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ltGray">
          <a:xfrm>
            <a:off x="0" y="1566"/>
            <a:ext cx="12192000" cy="6854867"/>
          </a:xfrm>
          <a:prstGeom prst="rect">
            <a:avLst/>
          </a:prstGeom>
        </p:spPr>
      </p:pic>
      <p:sp>
        <p:nvSpPr>
          <p:cNvPr id="3" name="Rectangle 2">
            <a:extLst>
              <a:ext uri="{FF2B5EF4-FFF2-40B4-BE49-F238E27FC236}">
                <a16:creationId xmlns:a16="http://schemas.microsoft.com/office/drawing/2014/main" id="{F5659676-01B7-3FED-8149-6F194C468C33}"/>
              </a:ext>
              <a:ext uri="{C183D7F6-B498-43B3-948B-1728B52AA6E4}">
                <adec:decorative xmlns:adec="http://schemas.microsoft.com/office/drawing/2017/decorative" val="1"/>
              </a:ext>
            </a:extLst>
          </p:cNvPr>
          <p:cNvSpPr/>
          <p:nvPr userDrawn="1"/>
        </p:nvSpPr>
        <p:spPr bwMode="auto">
          <a:xfrm>
            <a:off x="0" y="0"/>
            <a:ext cx="5867400" cy="6858000"/>
          </a:xfrm>
          <a:prstGeom prst="rect">
            <a:avLst/>
          </a:prstGeom>
          <a:gradFill flip="none" rotWithShape="1">
            <a:gsLst>
              <a:gs pos="0">
                <a:srgbClr val="5C4738">
                  <a:alpha val="80000"/>
                </a:srgbClr>
              </a:gs>
              <a:gs pos="100000">
                <a:srgbClr val="BF9474">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898137" cy="1231106"/>
          </a:xfrm>
        </p:spPr>
        <p:txBody>
          <a:bodyPr wrap="square"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894254"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6" name="Picture 5" descr="Microsoft Security">
            <a:extLst>
              <a:ext uri="{FF2B5EF4-FFF2-40B4-BE49-F238E27FC236}">
                <a16:creationId xmlns:a16="http://schemas.microsoft.com/office/drawing/2014/main" id="{12A012A5-4EF7-CE94-0AFD-ACB048744F8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bwMode="black">
          <a:xfrm>
            <a:off x="289702" y="296820"/>
            <a:ext cx="2876596" cy="868680"/>
          </a:xfrm>
          <a:prstGeom prst="rect">
            <a:avLst/>
          </a:prstGeom>
        </p:spPr>
      </p:pic>
    </p:spTree>
    <p:extLst>
      <p:ext uri="{BB962C8B-B14F-4D97-AF65-F5344CB8AC3E}">
        <p14:creationId xmlns:p14="http://schemas.microsoft.com/office/powerpoint/2010/main" val="267322555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456" userDrawn="1">
          <p15:clr>
            <a:srgbClr val="5ACBF0"/>
          </p15:clr>
        </p15:guide>
        <p15:guide id="5" orient="horz" pos="2160">
          <p15:clr>
            <a:srgbClr val="FBAE40"/>
          </p15:clr>
        </p15:guide>
        <p15:guide id="6" orient="horz" pos="2208" userDrawn="1">
          <p15:clr>
            <a:srgbClr val="5ACBF0"/>
          </p15:clr>
        </p15:guide>
        <p15:guide id="7" pos="3840" userDrawn="1">
          <p15:clr>
            <a:srgbClr val="5ACBF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One Column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1489639"/>
          </a:xfrm>
        </p:spPr>
        <p:txBody>
          <a:bodyPr wrap="square">
            <a:spAutoFit/>
          </a:bodyPr>
          <a:lstStyle>
            <a:lvl1pPr marL="0" indent="0">
              <a:buNone/>
              <a:defRPr sz="2000"/>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657981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1489639"/>
          </a:xfrm>
        </p:spPr>
        <p:txBody>
          <a:bodyPr/>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1489639"/>
          </a:xfrm>
        </p:spPr>
        <p:txBody>
          <a:bodyPr/>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091465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489639"/>
          </a:xfrm>
        </p:spPr>
        <p:txBody>
          <a:bodyPr wrap="square">
            <a:spAutoFit/>
          </a:bodyPr>
          <a:lstStyle>
            <a:lvl1pPr marL="0" indent="0">
              <a:spcBef>
                <a:spcPts val="1224"/>
              </a:spcBef>
              <a:buClr>
                <a:schemeClr val="tx1"/>
              </a:buClr>
              <a:buFont typeface="Wingdings" panose="05000000000000000000" pitchFamily="2" charset="2"/>
              <a:buNone/>
              <a:defRPr sz="20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489639"/>
          </a:xfrm>
        </p:spPr>
        <p:txBody>
          <a:bodyPr wrap="square">
            <a:spAutoFit/>
          </a:bodyPr>
          <a:lstStyle>
            <a:lvl1pPr marL="0" indent="0">
              <a:spcBef>
                <a:spcPts val="1224"/>
              </a:spcBef>
              <a:buClr>
                <a:schemeClr val="tx1"/>
              </a:buClr>
              <a:buFont typeface="Wingdings" panose="05000000000000000000" pitchFamily="2" charset="2"/>
              <a:buNone/>
              <a:defRPr sz="20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7624214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wo Column Bulleted Tex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307777"/>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489639"/>
          </a:xfrm>
        </p:spPr>
        <p:txBody>
          <a:bodyPr>
            <a:spAutoFit/>
          </a:bodyPr>
          <a:lstStyle>
            <a:lvl1pPr marL="171450" indent="-171450">
              <a:defRPr lang="en-US" sz="20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307777"/>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489639"/>
          </a:xfrm>
        </p:spPr>
        <p:txBody>
          <a:bodyPr>
            <a:spAutoFit/>
          </a:bodyPr>
          <a:lstStyle>
            <a:lvl1pPr marL="171450" indent="-171450">
              <a:defRPr lang="en-US" sz="20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8613108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wo Column Non-Bulleted Tex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307777"/>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1489639"/>
          </a:xfrm>
        </p:spPr>
        <p:txBody>
          <a:bodyPr/>
          <a:lstStyle>
            <a:lvl1pPr marL="0" indent="0">
              <a:buNone/>
              <a:defRPr sz="2000"/>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307777"/>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1489639"/>
          </a:xfrm>
        </p:spPr>
        <p:txBody>
          <a:bodyPr/>
          <a:lstStyle>
            <a:lvl1pPr marL="0" indent="0">
              <a:buNone/>
              <a:defRPr sz="2000"/>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689722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hree Column Bulleted Text with Subhead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7113435"/>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Four Column Bulleted Text with Subhead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526567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Five Column Bulleted Text with Subhead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0324421"/>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Header Text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0317252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2_Header Text Only">
    <p:bg>
      <p:bgPr>
        <a:solidFill>
          <a:srgbClr val="F4F3F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5515819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Half Photo 1">
    <p:bg>
      <p:bgPr>
        <a:solidFill>
          <a:srgbClr val="091F2C"/>
        </a:solidFill>
        <a:effectLst/>
      </p:bgPr>
    </p:bg>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0D850CE1-AF74-4560-8EA6-F464700D018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858000" y="0"/>
            <a:ext cx="5334000" cy="6858000"/>
          </a:xfrm>
          <a:custGeom>
            <a:avLst/>
            <a:gdLst>
              <a:gd name="connsiteX0" fmla="*/ 0 w 5334000"/>
              <a:gd name="connsiteY0" fmla="*/ 0 h 6858000"/>
              <a:gd name="connsiteX1" fmla="*/ 5334000 w 5334000"/>
              <a:gd name="connsiteY1" fmla="*/ 0 h 6858000"/>
              <a:gd name="connsiteX2" fmla="*/ 5334000 w 5334000"/>
              <a:gd name="connsiteY2" fmla="*/ 6858000 h 6858000"/>
              <a:gd name="connsiteX3" fmla="*/ 0 w 5334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334000" h="6858000">
                <a:moveTo>
                  <a:pt x="0" y="0"/>
                </a:moveTo>
                <a:lnTo>
                  <a:pt x="5334000" y="0"/>
                </a:lnTo>
                <a:lnTo>
                  <a:pt x="5334000" y="6858000"/>
                </a:lnTo>
                <a:lnTo>
                  <a:pt x="0" y="6858000"/>
                </a:lnTo>
                <a:close/>
              </a:path>
            </a:pathLst>
          </a:custGeom>
        </p:spPr>
      </p:pic>
      <p:sp>
        <p:nvSpPr>
          <p:cNvPr id="15" name="Picture Placeholder 14">
            <a:extLst>
              <a:ext uri="{FF2B5EF4-FFF2-40B4-BE49-F238E27FC236}">
                <a16:creationId xmlns:a16="http://schemas.microsoft.com/office/drawing/2014/main" id="{5068F81B-FCCF-42BE-8FD4-D1ABCB6D8064}"/>
              </a:ext>
            </a:extLst>
          </p:cNvPr>
          <p:cNvSpPr>
            <a:spLocks noGrp="1"/>
          </p:cNvSpPr>
          <p:nvPr>
            <p:ph type="pic" sz="quarter" idx="16" hasCustomPrompt="1"/>
          </p:nvPr>
        </p:nvSpPr>
        <p:spPr>
          <a:xfrm>
            <a:off x="582164" y="583123"/>
            <a:ext cx="1422000" cy="288000"/>
          </a:xfrm>
        </p:spPr>
        <p:txBody>
          <a:bodyPr anchor="ctr">
            <a:noAutofit/>
          </a:bodyPr>
          <a:lstStyle>
            <a:lvl1pPr marL="0" indent="0" algn="ctr">
              <a:buNone/>
              <a:defRPr sz="1000">
                <a:solidFill>
                  <a:schemeClr val="bg1"/>
                </a:solidFill>
              </a:defRPr>
            </a:lvl1pPr>
          </a:lstStyle>
          <a:p>
            <a:r>
              <a:rPr lang="en-US"/>
              <a:t>Partner logo</a:t>
            </a:r>
          </a:p>
        </p:txBody>
      </p:sp>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5507735" cy="1107996"/>
          </a:xfrm>
        </p:spPr>
        <p:txBody>
          <a:bodyPr wrap="square" anchor="t" anchorCtr="0">
            <a:spAutoFit/>
          </a:bodyPr>
          <a:lstStyle>
            <a:lvl1pPr>
              <a:defRPr sz="3600">
                <a:solidFill>
                  <a:schemeClr val="bg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1" y="3962400"/>
            <a:ext cx="5503369" cy="246221"/>
          </a:xfrm>
          <a:noFill/>
        </p:spPr>
        <p:txBody>
          <a:bodyPr wrap="square" lIns="0" tIns="0" rIns="0" bIns="0">
            <a:spAutoFit/>
          </a:bodyPr>
          <a:lstStyle>
            <a:lvl1pPr marL="0" indent="0">
              <a:spcBef>
                <a:spcPts val="0"/>
              </a:spcBef>
              <a:buNone/>
              <a:defRPr sz="1600" spc="0" baseline="0">
                <a:solidFill>
                  <a:schemeClr val="bg1"/>
                </a:solidFill>
                <a:latin typeface="+mn-lt"/>
                <a:cs typeface="Segoe Sans Display" pitchFamily="2" charset="0"/>
              </a:defRPr>
            </a:lvl1pPr>
          </a:lstStyle>
          <a:p>
            <a:pPr lvl="0"/>
            <a:r>
              <a:rPr lang="en-US"/>
              <a:t>Speaker name or subtitle</a:t>
            </a:r>
          </a:p>
        </p:txBody>
      </p:sp>
      <p:cxnSp>
        <p:nvCxnSpPr>
          <p:cNvPr id="8" name="Straight Connector 7">
            <a:extLst>
              <a:ext uri="{FF2B5EF4-FFF2-40B4-BE49-F238E27FC236}">
                <a16:creationId xmlns:a16="http://schemas.microsoft.com/office/drawing/2014/main" id="{BC8BCAA3-7E69-4F4D-A003-FE0601BF9AD5}"/>
              </a:ext>
            </a:extLst>
          </p:cNvPr>
          <p:cNvCxnSpPr>
            <a:cxnSpLocks/>
          </p:cNvCxnSpPr>
          <p:nvPr userDrawn="1"/>
        </p:nvCxnSpPr>
        <p:spPr>
          <a:xfrm>
            <a:off x="2196474" y="583123"/>
            <a:ext cx="0" cy="288000"/>
          </a:xfrm>
          <a:prstGeom prst="line">
            <a:avLst/>
          </a:prstGeom>
          <a:ln w="9525">
            <a:solidFill>
              <a:srgbClr val="73737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5CE4F6F6-E51C-4495-9F4E-563052817D9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388783" y="583123"/>
            <a:ext cx="2272000" cy="288000"/>
          </a:xfrm>
          <a:prstGeom prst="rect">
            <a:avLst/>
          </a:prstGeom>
        </p:spPr>
      </p:pic>
    </p:spTree>
    <p:extLst>
      <p:ext uri="{BB962C8B-B14F-4D97-AF65-F5344CB8AC3E}">
        <p14:creationId xmlns:p14="http://schemas.microsoft.com/office/powerpoint/2010/main" val="123488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840">
          <p15:clr>
            <a:srgbClr val="5ACBF0"/>
          </p15:clr>
        </p15:guide>
        <p15:guide id="5" orient="horz" pos="2160">
          <p15:clr>
            <a:srgbClr val="FBAE40"/>
          </p15:clr>
        </p15:guide>
        <p15:guide id="6" orient="horz" pos="2229">
          <p15:clr>
            <a:srgbClr val="5ACBF0"/>
          </p15:clr>
        </p15:guide>
        <p15:guide id="7" pos="3456">
          <p15:clr>
            <a:srgbClr val="5ACBF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3_Header Text Only">
    <p:bg>
      <p:bgPr>
        <a:solidFill>
          <a:srgbClr val="F4F3F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defRPr>
                <a:solidFill>
                  <a:srgbClr val="091F2C"/>
                </a:solidFill>
              </a:defRPr>
            </a:lvl1pPr>
          </a:lstStyle>
          <a:p>
            <a:r>
              <a:rPr lang="en-US"/>
              <a:t>Click to edit Master title style</a:t>
            </a:r>
          </a:p>
        </p:txBody>
      </p:sp>
    </p:spTree>
    <p:extLst>
      <p:ext uri="{BB962C8B-B14F-4D97-AF65-F5344CB8AC3E}">
        <p14:creationId xmlns:p14="http://schemas.microsoft.com/office/powerpoint/2010/main" val="160057712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1_Header Text Only">
    <p:bg>
      <p:bgPr>
        <a:solidFill>
          <a:srgbClr val="F4F3F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defRPr>
                <a:solidFill>
                  <a:srgbClr val="091F2C"/>
                </a:solidFill>
              </a:defRPr>
            </a:lvl1pPr>
          </a:lstStyle>
          <a:p>
            <a:r>
              <a:rPr lang="en-US"/>
              <a:t>Click to edit Master title style</a:t>
            </a:r>
          </a:p>
        </p:txBody>
      </p:sp>
      <p:sp>
        <p:nvSpPr>
          <p:cNvPr id="3" name="Rectangle 2">
            <a:extLst>
              <a:ext uri="{FF2B5EF4-FFF2-40B4-BE49-F238E27FC236}">
                <a16:creationId xmlns:a16="http://schemas.microsoft.com/office/drawing/2014/main" id="{95FCF1DE-AA81-4726-A7E0-9DA2269E6C4A}"/>
              </a:ext>
            </a:extLst>
          </p:cNvPr>
          <p:cNvSpPr/>
          <p:nvPr userDrawn="1"/>
        </p:nvSpPr>
        <p:spPr bwMode="auto">
          <a:xfrm>
            <a:off x="0" y="4127500"/>
            <a:ext cx="12192000" cy="2730500"/>
          </a:xfrm>
          <a:prstGeom prst="rect">
            <a:avLst/>
          </a:prstGeom>
          <a:solidFill>
            <a:srgbClr val="091F2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142702373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4_Header Text Only">
    <p:bg>
      <p:bgPr>
        <a:solidFill>
          <a:srgbClr val="F4F3F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defRPr>
                <a:solidFill>
                  <a:srgbClr val="091F2C"/>
                </a:solidFill>
              </a:defRPr>
            </a:lvl1pPr>
          </a:lstStyle>
          <a:p>
            <a:r>
              <a:rPr lang="en-US"/>
              <a:t>Click to edit Master title style</a:t>
            </a:r>
          </a:p>
        </p:txBody>
      </p:sp>
    </p:spTree>
    <p:extLst>
      <p:ext uri="{BB962C8B-B14F-4D97-AF65-F5344CB8AC3E}">
        <p14:creationId xmlns:p14="http://schemas.microsoft.com/office/powerpoint/2010/main" val="14641515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Header Text Only - left side ">
    <p:bg>
      <p:bgPr>
        <a:solidFill>
          <a:srgbClr val="F4F3F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457200"/>
            <a:ext cx="4127692" cy="1107996"/>
          </a:xfrm>
        </p:spPr>
        <p:txBody>
          <a:bodyPr wrap="square" anchor="t">
            <a:spAutoFit/>
          </a:bodyPr>
          <a:lstStyle>
            <a:lvl1pPr>
              <a:defRPr>
                <a:solidFill>
                  <a:srgbClr val="091F2C"/>
                </a:solidFill>
              </a:defRPr>
            </a:lvl1pPr>
          </a:lstStyle>
          <a:p>
            <a:r>
              <a:rPr lang="en-US"/>
              <a:t>Click to edit Master title style</a:t>
            </a:r>
          </a:p>
        </p:txBody>
      </p:sp>
    </p:spTree>
    <p:extLst>
      <p:ext uri="{BB962C8B-B14F-4D97-AF65-F5344CB8AC3E}">
        <p14:creationId xmlns:p14="http://schemas.microsoft.com/office/powerpoint/2010/main" val="428162674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Small Header Text Light">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Sans Display" pitchFamily="2" charset="0"/>
              </a:defRPr>
            </a:lvl1pPr>
          </a:lstStyle>
          <a:p>
            <a:r>
              <a:rPr lang="en-US"/>
              <a:t>Click to edit Master title style</a:t>
            </a:r>
          </a:p>
        </p:txBody>
      </p:sp>
    </p:spTree>
    <p:extLst>
      <p:ext uri="{BB962C8B-B14F-4D97-AF65-F5344CB8AC3E}">
        <p14:creationId xmlns:p14="http://schemas.microsoft.com/office/powerpoint/2010/main" val="333033344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Small Header Text Dark">
    <p:bg>
      <p:bgRef idx="1001">
        <a:schemeClr val="bg2"/>
      </p:bgRef>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Sans Display" pitchFamily="2" charset="0"/>
              </a:defRPr>
            </a:lvl1pPr>
          </a:lstStyle>
          <a:p>
            <a:r>
              <a:rPr lang="en-US"/>
              <a:t>Click to edit Master title style</a:t>
            </a:r>
          </a:p>
        </p:txBody>
      </p:sp>
    </p:spTree>
    <p:extLst>
      <p:ext uri="{BB962C8B-B14F-4D97-AF65-F5344CB8AC3E}">
        <p14:creationId xmlns:p14="http://schemas.microsoft.com/office/powerpoint/2010/main" val="304193982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Quote Full Photo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DA7ED4F-056F-C53F-E2BF-EA4A8412DDD9}"/>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white">
          <a:xfrm>
            <a:off x="3385" y="0"/>
            <a:ext cx="12185230" cy="6858000"/>
          </a:xfrm>
          <a:prstGeom prst="rect">
            <a:avLst/>
          </a:prstGeom>
        </p:spPr>
      </p:pic>
      <p:pic>
        <p:nvPicPr>
          <p:cNvPr id="12" name="Picture 11">
            <a:extLst>
              <a:ext uri="{FF2B5EF4-FFF2-40B4-BE49-F238E27FC236}">
                <a16:creationId xmlns:a16="http://schemas.microsoft.com/office/drawing/2014/main" id="{DAA83F9C-7592-411B-E1FE-6872AE779BD9}"/>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574675" y="585788"/>
            <a:ext cx="7262813" cy="5683250"/>
          </a:xfrm>
          <a:prstGeom prst="roundRect">
            <a:avLst>
              <a:gd name="adj" fmla="val 1407"/>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1236663" y="1871327"/>
            <a:ext cx="5948362" cy="553998"/>
          </a:xfrm>
        </p:spPr>
        <p:txBody>
          <a:bodyPr wrap="square" anchor="t">
            <a:spAutoFit/>
          </a:bodyPr>
          <a:lstStyle>
            <a:lvl1pPr algn="l" defTabSz="932742" rtl="0" eaLnBrk="1" latinLnBrk="0" hangingPunct="1">
              <a:lnSpc>
                <a:spcPct val="100000"/>
              </a:lnSpc>
              <a:spcBef>
                <a:spcPct val="0"/>
              </a:spcBef>
              <a:buNone/>
              <a:defRPr lang="en-US" sz="3600" b="0" kern="1200" cap="none" spc="-50" baseline="0" dirty="0">
                <a:ln w="3175">
                  <a:noFill/>
                </a:ln>
                <a:solidFill>
                  <a:schemeClr val="tx1"/>
                </a:solidFill>
                <a:effectLst/>
                <a:latin typeface="+mn-lt"/>
                <a:ea typeface="+mn-ea"/>
                <a:cs typeface="Segoe Sans Display" pitchFamily="2" charset="0"/>
              </a:defRPr>
            </a:lvl1pPr>
          </a:lstStyle>
          <a:p>
            <a:r>
              <a:rPr lang="en-US"/>
              <a:t>Click to edit Master title style</a:t>
            </a:r>
          </a:p>
        </p:txBody>
      </p:sp>
      <p:grpSp>
        <p:nvGrpSpPr>
          <p:cNvPr id="3" name="Group 2">
            <a:extLst>
              <a:ext uri="{FF2B5EF4-FFF2-40B4-BE49-F238E27FC236}">
                <a16:creationId xmlns:a16="http://schemas.microsoft.com/office/drawing/2014/main" id="{A374D167-A877-DD4F-71B6-1B226D482EC6}"/>
              </a:ext>
              <a:ext uri="{C183D7F6-B498-43B3-948B-1728B52AA6E4}">
                <adec:decorative xmlns:adec="http://schemas.microsoft.com/office/drawing/2017/decorative" val="1"/>
              </a:ext>
            </a:extLst>
          </p:cNvPr>
          <p:cNvGrpSpPr>
            <a:grpSpLocks noChangeAspect="1"/>
          </p:cNvGrpSpPr>
          <p:nvPr userDrawn="1"/>
        </p:nvGrpSpPr>
        <p:grpSpPr bwMode="black">
          <a:xfrm>
            <a:off x="1236663" y="1053765"/>
            <a:ext cx="524538" cy="457200"/>
            <a:chOff x="4169763" y="585788"/>
            <a:chExt cx="713371" cy="622746"/>
          </a:xfrm>
          <a:solidFill>
            <a:schemeClr val="tx2"/>
          </a:solidFill>
        </p:grpSpPr>
        <p:sp>
          <p:nvSpPr>
            <p:cNvPr id="4" name="Graphic 9">
              <a:extLst>
                <a:ext uri="{FF2B5EF4-FFF2-40B4-BE49-F238E27FC236}">
                  <a16:creationId xmlns:a16="http://schemas.microsoft.com/office/drawing/2014/main" id="{7E30BC2E-C9E5-9640-484B-8757872AA340}"/>
                </a:ext>
              </a:extLst>
            </p:cNvPr>
            <p:cNvSpPr/>
            <p:nvPr/>
          </p:nvSpPr>
          <p:spPr bwMode="black">
            <a:xfrm>
              <a:off x="4565666"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tlCol="0" anchor="ctr"/>
            <a:lstStyle/>
            <a:p>
              <a:pPr lvl="0"/>
              <a:endParaRPr lang="en-US"/>
            </a:p>
          </p:txBody>
        </p:sp>
        <p:sp>
          <p:nvSpPr>
            <p:cNvPr id="5" name="Graphic 9">
              <a:extLst>
                <a:ext uri="{FF2B5EF4-FFF2-40B4-BE49-F238E27FC236}">
                  <a16:creationId xmlns:a16="http://schemas.microsoft.com/office/drawing/2014/main" id="{E3CA75AC-6E69-6F07-C66F-627EE593FCC1}"/>
                </a:ext>
              </a:extLst>
            </p:cNvPr>
            <p:cNvSpPr/>
            <p:nvPr userDrawn="1"/>
          </p:nvSpPr>
          <p:spPr bwMode="black">
            <a:xfrm>
              <a:off x="4169763"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p>
          </p:txBody>
        </p:sp>
      </p:grpSp>
    </p:spTree>
    <p:extLst>
      <p:ext uri="{BB962C8B-B14F-4D97-AF65-F5344CB8AC3E}">
        <p14:creationId xmlns:p14="http://schemas.microsoft.com/office/powerpoint/2010/main" val="421910588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4" userDrawn="1">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12" userDrawn="1">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Quote Full Photo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53DC386-0D96-E22F-E2BE-804A581FD2D6}"/>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white">
          <a:xfrm>
            <a:off x="0" y="1551"/>
            <a:ext cx="12192000" cy="6854897"/>
          </a:xfrm>
          <a:prstGeom prst="rect">
            <a:avLst/>
          </a:prstGeom>
        </p:spPr>
      </p:pic>
      <p:pic>
        <p:nvPicPr>
          <p:cNvPr id="12" name="Picture 11">
            <a:extLst>
              <a:ext uri="{FF2B5EF4-FFF2-40B4-BE49-F238E27FC236}">
                <a16:creationId xmlns:a16="http://schemas.microsoft.com/office/drawing/2014/main" id="{DAA83F9C-7592-411B-E1FE-6872AE779BD9}"/>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574675" y="585788"/>
            <a:ext cx="7262813" cy="5683250"/>
          </a:xfrm>
          <a:prstGeom prst="roundRect">
            <a:avLst>
              <a:gd name="adj" fmla="val 1407"/>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1236663" y="1871327"/>
            <a:ext cx="5948362" cy="553998"/>
          </a:xfrm>
        </p:spPr>
        <p:txBody>
          <a:bodyPr wrap="square" anchor="t">
            <a:spAutoFit/>
          </a:bodyPr>
          <a:lstStyle>
            <a:lvl1pPr algn="l" defTabSz="932742" rtl="0" eaLnBrk="1" latinLnBrk="0" hangingPunct="1">
              <a:lnSpc>
                <a:spcPct val="100000"/>
              </a:lnSpc>
              <a:spcBef>
                <a:spcPct val="0"/>
              </a:spcBef>
              <a:buNone/>
              <a:defRPr lang="en-US" sz="3600" b="0" kern="1200" cap="none" spc="-50" baseline="0" dirty="0">
                <a:ln w="3175">
                  <a:noFill/>
                </a:ln>
                <a:solidFill>
                  <a:schemeClr val="tx1"/>
                </a:solidFill>
                <a:effectLst/>
                <a:latin typeface="+mn-lt"/>
                <a:ea typeface="+mn-ea"/>
                <a:cs typeface="Segoe Sans Display" pitchFamily="2" charset="0"/>
              </a:defRPr>
            </a:lvl1pPr>
          </a:lstStyle>
          <a:p>
            <a:r>
              <a:rPr lang="en-US"/>
              <a:t>Click to edit Master title style</a:t>
            </a:r>
          </a:p>
        </p:txBody>
      </p:sp>
      <p:grpSp>
        <p:nvGrpSpPr>
          <p:cNvPr id="3" name="Group 2">
            <a:extLst>
              <a:ext uri="{FF2B5EF4-FFF2-40B4-BE49-F238E27FC236}">
                <a16:creationId xmlns:a16="http://schemas.microsoft.com/office/drawing/2014/main" id="{A374D167-A877-DD4F-71B6-1B226D482EC6}"/>
              </a:ext>
              <a:ext uri="{C183D7F6-B498-43B3-948B-1728B52AA6E4}">
                <adec:decorative xmlns:adec="http://schemas.microsoft.com/office/drawing/2017/decorative" val="1"/>
              </a:ext>
            </a:extLst>
          </p:cNvPr>
          <p:cNvGrpSpPr>
            <a:grpSpLocks noChangeAspect="1"/>
          </p:cNvGrpSpPr>
          <p:nvPr userDrawn="1"/>
        </p:nvGrpSpPr>
        <p:grpSpPr bwMode="black">
          <a:xfrm>
            <a:off x="1236663" y="1053765"/>
            <a:ext cx="524538" cy="457200"/>
            <a:chOff x="4169763" y="585788"/>
            <a:chExt cx="713371" cy="622746"/>
          </a:xfrm>
          <a:solidFill>
            <a:schemeClr val="tx2"/>
          </a:solidFill>
        </p:grpSpPr>
        <p:sp>
          <p:nvSpPr>
            <p:cNvPr id="4" name="Graphic 9">
              <a:extLst>
                <a:ext uri="{FF2B5EF4-FFF2-40B4-BE49-F238E27FC236}">
                  <a16:creationId xmlns:a16="http://schemas.microsoft.com/office/drawing/2014/main" id="{7E30BC2E-C9E5-9640-484B-8757872AA340}"/>
                </a:ext>
              </a:extLst>
            </p:cNvPr>
            <p:cNvSpPr/>
            <p:nvPr/>
          </p:nvSpPr>
          <p:spPr bwMode="black">
            <a:xfrm>
              <a:off x="4565666"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tlCol="0" anchor="ctr"/>
            <a:lstStyle/>
            <a:p>
              <a:pPr lvl="0"/>
              <a:endParaRPr lang="en-US"/>
            </a:p>
          </p:txBody>
        </p:sp>
        <p:sp>
          <p:nvSpPr>
            <p:cNvPr id="5" name="Graphic 9">
              <a:extLst>
                <a:ext uri="{FF2B5EF4-FFF2-40B4-BE49-F238E27FC236}">
                  <a16:creationId xmlns:a16="http://schemas.microsoft.com/office/drawing/2014/main" id="{E3CA75AC-6E69-6F07-C66F-627EE593FCC1}"/>
                </a:ext>
              </a:extLst>
            </p:cNvPr>
            <p:cNvSpPr/>
            <p:nvPr userDrawn="1"/>
          </p:nvSpPr>
          <p:spPr bwMode="black">
            <a:xfrm>
              <a:off x="4169763"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p>
          </p:txBody>
        </p:sp>
      </p:grpSp>
    </p:spTree>
    <p:extLst>
      <p:ext uri="{BB962C8B-B14F-4D97-AF65-F5344CB8AC3E}">
        <p14:creationId xmlns:p14="http://schemas.microsoft.com/office/powerpoint/2010/main" val="69849144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4" userDrawn="1">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12" userDrawn="1">
          <p15:clr>
            <a:srgbClr val="A4A3A4"/>
          </p15:clr>
        </p15:guide>
        <p15:guide id="26" pos="6717">
          <p15:clr>
            <a:srgbClr val="A4A3A4"/>
          </p15:clr>
        </p15:guide>
        <p15:guide id="27" pos="6900">
          <p15:clr>
            <a:srgbClr val="A4A3A4"/>
          </p15:clr>
        </p15:guide>
        <p15:guide id="30" orient="horz" pos="288">
          <p15:clr>
            <a:srgbClr val="5ACBF0"/>
          </p15:clr>
        </p15:guide>
        <p15:guide id="33" pos="2976">
          <p15:clr>
            <a:srgbClr val="5ACBF0"/>
          </p15:clr>
        </p15:guide>
        <p15:guide id="34" pos="3336">
          <p15:clr>
            <a:srgbClr val="5ACBF0"/>
          </p15:clr>
        </p15:guide>
        <p15:guide id="35" orient="horz" pos="2160" userDrawn="1">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Quote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362200"/>
            <a:ext cx="7249224" cy="553998"/>
          </a:xfrm>
        </p:spPr>
        <p:txBody>
          <a:bodyPr wrap="square" anchor="t">
            <a:spAutoFit/>
          </a:bodyPr>
          <a:lstStyle>
            <a:lvl1pPr algn="l" defTabSz="932742" rtl="0" eaLnBrk="1" latinLnBrk="0" hangingPunct="1">
              <a:lnSpc>
                <a:spcPct val="100000"/>
              </a:lnSpc>
              <a:spcBef>
                <a:spcPct val="0"/>
              </a:spcBef>
              <a:buNone/>
              <a:defRPr lang="en-US" sz="3600" b="0" kern="1200" cap="none" spc="-50" baseline="0" dirty="0">
                <a:ln w="3175">
                  <a:noFill/>
                </a:ln>
                <a:solidFill>
                  <a:schemeClr val="tx1"/>
                </a:solidFill>
                <a:effectLst/>
                <a:latin typeface="+mn-lt"/>
                <a:ea typeface="+mn-ea"/>
                <a:cs typeface="Segoe Sans Display" pitchFamily="2" charset="0"/>
              </a:defRPr>
            </a:lvl1pPr>
          </a:lstStyle>
          <a:p>
            <a:r>
              <a:rPr lang="en-US"/>
              <a:t>Click to edit Master title style</a:t>
            </a:r>
          </a:p>
        </p:txBody>
      </p:sp>
      <p:grpSp>
        <p:nvGrpSpPr>
          <p:cNvPr id="4" name="Group 3">
            <a:extLst>
              <a:ext uri="{FF2B5EF4-FFF2-40B4-BE49-F238E27FC236}">
                <a16:creationId xmlns:a16="http://schemas.microsoft.com/office/drawing/2014/main" id="{A3F2B542-236C-FF9E-34DA-F674AC8C23DA}"/>
              </a:ext>
              <a:ext uri="{C183D7F6-B498-43B3-948B-1728B52AA6E4}">
                <adec:decorative xmlns:adec="http://schemas.microsoft.com/office/drawing/2017/decorative" val="1"/>
              </a:ext>
            </a:extLst>
          </p:cNvPr>
          <p:cNvGrpSpPr>
            <a:grpSpLocks noChangeAspect="1"/>
          </p:cNvGrpSpPr>
          <p:nvPr userDrawn="1"/>
        </p:nvGrpSpPr>
        <p:grpSpPr bwMode="black">
          <a:xfrm>
            <a:off x="582391" y="585788"/>
            <a:ext cx="1049075" cy="914400"/>
            <a:chOff x="4169763" y="585788"/>
            <a:chExt cx="713371" cy="622746"/>
          </a:xfrm>
          <a:solidFill>
            <a:schemeClr val="tx2"/>
          </a:solidFill>
        </p:grpSpPr>
        <p:sp>
          <p:nvSpPr>
            <p:cNvPr id="5" name="Graphic 9">
              <a:extLst>
                <a:ext uri="{FF2B5EF4-FFF2-40B4-BE49-F238E27FC236}">
                  <a16:creationId xmlns:a16="http://schemas.microsoft.com/office/drawing/2014/main" id="{8616100D-B493-F639-609A-59DC6A2B2945}"/>
                </a:ext>
              </a:extLst>
            </p:cNvPr>
            <p:cNvSpPr/>
            <p:nvPr/>
          </p:nvSpPr>
          <p:spPr bwMode="black">
            <a:xfrm>
              <a:off x="4565666"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tlCol="0" anchor="ctr"/>
            <a:lstStyle/>
            <a:p>
              <a:pPr lvl="0"/>
              <a:endParaRPr lang="en-US"/>
            </a:p>
          </p:txBody>
        </p:sp>
        <p:sp>
          <p:nvSpPr>
            <p:cNvPr id="6" name="Graphic 9">
              <a:extLst>
                <a:ext uri="{FF2B5EF4-FFF2-40B4-BE49-F238E27FC236}">
                  <a16:creationId xmlns:a16="http://schemas.microsoft.com/office/drawing/2014/main" id="{254D7E75-4226-8293-E429-5E73E9130D6B}"/>
                </a:ext>
              </a:extLst>
            </p:cNvPr>
            <p:cNvSpPr/>
            <p:nvPr userDrawn="1"/>
          </p:nvSpPr>
          <p:spPr bwMode="black">
            <a:xfrm>
              <a:off x="4169763"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p>
          </p:txBody>
        </p:sp>
      </p:grpSp>
    </p:spTree>
    <p:extLst>
      <p:ext uri="{BB962C8B-B14F-4D97-AF65-F5344CB8AC3E}">
        <p14:creationId xmlns:p14="http://schemas.microsoft.com/office/powerpoint/2010/main" val="272284992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4" userDrawn="1">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12" userDrawn="1">
          <p15:clr>
            <a:srgbClr val="A4A3A4"/>
          </p15:clr>
        </p15:guide>
        <p15:guide id="26" pos="6717">
          <p15:clr>
            <a:srgbClr val="A4A3A4"/>
          </p15:clr>
        </p15:guide>
        <p15:guide id="27" pos="6900">
          <p15:clr>
            <a:srgbClr val="A4A3A4"/>
          </p15:clr>
        </p15:guide>
        <p15:guide id="30" orient="horz" pos="288">
          <p15:clr>
            <a:srgbClr val="5ACBF0"/>
          </p15:clr>
        </p15:guide>
        <p15:guide id="32" orient="horz" pos="1488" userDrawn="1">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Quote Dark">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2390" y="2362200"/>
            <a:ext cx="7255097" cy="553998"/>
          </a:xfrm>
        </p:spPr>
        <p:txBody>
          <a:bodyPr wrap="square" anchor="t">
            <a:spAutoFit/>
          </a:bodyPr>
          <a:lstStyle>
            <a:lvl1pPr>
              <a:defRPr lang="en-US" sz="3600" b="0" kern="1200" cap="none" spc="-50" baseline="0" dirty="0">
                <a:ln w="3175">
                  <a:noFill/>
                </a:ln>
                <a:solidFill>
                  <a:schemeClr val="tx1"/>
                </a:solidFill>
                <a:effectLst/>
                <a:latin typeface="+mn-lt"/>
                <a:ea typeface="+mn-ea"/>
                <a:cs typeface="Segoe Sans Display" pitchFamily="2" charset="0"/>
              </a:defRPr>
            </a:lvl1pPr>
          </a:lstStyle>
          <a:p>
            <a:r>
              <a:rPr lang="en-US"/>
              <a:t>Click to edit Master title style</a:t>
            </a:r>
          </a:p>
        </p:txBody>
      </p:sp>
      <p:grpSp>
        <p:nvGrpSpPr>
          <p:cNvPr id="3" name="Group 2">
            <a:extLst>
              <a:ext uri="{FF2B5EF4-FFF2-40B4-BE49-F238E27FC236}">
                <a16:creationId xmlns:a16="http://schemas.microsoft.com/office/drawing/2014/main" id="{9DAA9347-2B91-81A1-D35B-C367CA321C46}"/>
              </a:ext>
              <a:ext uri="{C183D7F6-B498-43B3-948B-1728B52AA6E4}">
                <adec:decorative xmlns:adec="http://schemas.microsoft.com/office/drawing/2017/decorative" val="1"/>
              </a:ext>
            </a:extLst>
          </p:cNvPr>
          <p:cNvGrpSpPr>
            <a:grpSpLocks noChangeAspect="1"/>
          </p:cNvGrpSpPr>
          <p:nvPr userDrawn="1"/>
        </p:nvGrpSpPr>
        <p:grpSpPr bwMode="black">
          <a:xfrm>
            <a:off x="582391" y="585788"/>
            <a:ext cx="1049075" cy="914400"/>
            <a:chOff x="4169763" y="585788"/>
            <a:chExt cx="713371" cy="622746"/>
          </a:xfrm>
          <a:solidFill>
            <a:schemeClr val="tx2"/>
          </a:solidFill>
        </p:grpSpPr>
        <p:sp>
          <p:nvSpPr>
            <p:cNvPr id="7" name="Graphic 9">
              <a:extLst>
                <a:ext uri="{FF2B5EF4-FFF2-40B4-BE49-F238E27FC236}">
                  <a16:creationId xmlns:a16="http://schemas.microsoft.com/office/drawing/2014/main" id="{1955151A-4300-7EE0-BD6F-1D9D68052193}"/>
                </a:ext>
              </a:extLst>
            </p:cNvPr>
            <p:cNvSpPr/>
            <p:nvPr/>
          </p:nvSpPr>
          <p:spPr bwMode="black">
            <a:xfrm>
              <a:off x="4565666"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tlCol="0" anchor="ctr"/>
            <a:lstStyle/>
            <a:p>
              <a:pPr lvl="0"/>
              <a:endParaRPr lang="en-US"/>
            </a:p>
          </p:txBody>
        </p:sp>
        <p:sp>
          <p:nvSpPr>
            <p:cNvPr id="8" name="Graphic 9">
              <a:extLst>
                <a:ext uri="{FF2B5EF4-FFF2-40B4-BE49-F238E27FC236}">
                  <a16:creationId xmlns:a16="http://schemas.microsoft.com/office/drawing/2014/main" id="{CE786B1F-884A-07DB-5A7A-8634C2585C33}"/>
                </a:ext>
              </a:extLst>
            </p:cNvPr>
            <p:cNvSpPr/>
            <p:nvPr userDrawn="1"/>
          </p:nvSpPr>
          <p:spPr bwMode="black">
            <a:xfrm>
              <a:off x="4169763"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p>
          </p:txBody>
        </p:sp>
      </p:grpSp>
    </p:spTree>
    <p:extLst>
      <p:ext uri="{BB962C8B-B14F-4D97-AF65-F5344CB8AC3E}">
        <p14:creationId xmlns:p14="http://schemas.microsoft.com/office/powerpoint/2010/main" val="54031735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44" userDrawn="1">
          <p15:clr>
            <a:srgbClr val="A4A3A4"/>
          </p15:clr>
        </p15:guide>
        <p15:guide id="16" pos="3749">
          <p15:clr>
            <a:srgbClr val="A4A3A4"/>
          </p15:clr>
        </p15:guide>
        <p15:guide id="17" pos="3932">
          <p15:clr>
            <a:srgbClr val="A4A3A4"/>
          </p15:clr>
        </p15:guide>
        <p15:guide id="18" pos="4344" userDrawn="1">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12" userDrawn="1">
          <p15:clr>
            <a:srgbClr val="A4A3A4"/>
          </p15:clr>
        </p15:guide>
        <p15:guide id="26" pos="6717">
          <p15:clr>
            <a:srgbClr val="A4A3A4"/>
          </p15:clr>
        </p15:guide>
        <p15:guide id="27" pos="6900">
          <p15:clr>
            <a:srgbClr val="A4A3A4"/>
          </p15:clr>
        </p15:guide>
        <p15:guide id="30" orient="horz" pos="288">
          <p15:clr>
            <a:srgbClr val="5ACBF0"/>
          </p15:clr>
        </p15:guide>
        <p15:guide id="32" orient="horz" pos="1488" userDrawn="1">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Half Photo 1">
    <p:bg>
      <p:bgPr>
        <a:solidFill>
          <a:srgbClr val="F4F3F5"/>
        </a:solidFill>
        <a:effectLst/>
      </p:bgPr>
    </p:bg>
    <p:spTree>
      <p:nvGrpSpPr>
        <p:cNvPr id="1" name=""/>
        <p:cNvGrpSpPr/>
        <p:nvPr/>
      </p:nvGrpSpPr>
      <p:grpSpPr>
        <a:xfrm>
          <a:off x="0" y="0"/>
          <a:ext cx="0" cy="0"/>
          <a:chOff x="0" y="0"/>
          <a:chExt cx="0" cy="0"/>
        </a:xfrm>
      </p:grpSpPr>
      <p:pic>
        <p:nvPicPr>
          <p:cNvPr id="9" name="Graphic 8" descr="Microsoft Security">
            <a:extLst>
              <a:ext uri="{FF2B5EF4-FFF2-40B4-BE49-F238E27FC236}">
                <a16:creationId xmlns:a16="http://schemas.microsoft.com/office/drawing/2014/main" id="{BFC4886C-BC4B-4C1A-BF8E-D5B7F81E039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black">
          <a:xfrm>
            <a:off x="2388783" y="583123"/>
            <a:ext cx="2291715" cy="290498"/>
          </a:xfrm>
          <a:prstGeom prst="rect">
            <a:avLst/>
          </a:prstGeom>
        </p:spPr>
      </p:pic>
      <p:sp>
        <p:nvSpPr>
          <p:cNvPr id="15" name="Picture Placeholder 14">
            <a:extLst>
              <a:ext uri="{FF2B5EF4-FFF2-40B4-BE49-F238E27FC236}">
                <a16:creationId xmlns:a16="http://schemas.microsoft.com/office/drawing/2014/main" id="{5068F81B-FCCF-42BE-8FD4-D1ABCB6D8064}"/>
              </a:ext>
            </a:extLst>
          </p:cNvPr>
          <p:cNvSpPr>
            <a:spLocks noGrp="1"/>
          </p:cNvSpPr>
          <p:nvPr>
            <p:ph type="pic" sz="quarter" idx="16" hasCustomPrompt="1"/>
          </p:nvPr>
        </p:nvSpPr>
        <p:spPr>
          <a:xfrm>
            <a:off x="582164" y="583123"/>
            <a:ext cx="1422000" cy="288000"/>
          </a:xfrm>
        </p:spPr>
        <p:txBody>
          <a:bodyPr anchor="ctr">
            <a:noAutofit/>
          </a:bodyPr>
          <a:lstStyle>
            <a:lvl1pPr marL="0" indent="0" algn="ctr">
              <a:buNone/>
              <a:defRPr sz="1000">
                <a:solidFill>
                  <a:schemeClr val="tx1"/>
                </a:solidFill>
              </a:defRPr>
            </a:lvl1pPr>
          </a:lstStyle>
          <a:p>
            <a:r>
              <a:rPr lang="en-US"/>
              <a:t>Partner logo</a:t>
            </a:r>
          </a:p>
        </p:txBody>
      </p:sp>
      <p:cxnSp>
        <p:nvCxnSpPr>
          <p:cNvPr id="8" name="Straight Connector 7">
            <a:extLst>
              <a:ext uri="{FF2B5EF4-FFF2-40B4-BE49-F238E27FC236}">
                <a16:creationId xmlns:a16="http://schemas.microsoft.com/office/drawing/2014/main" id="{BC8BCAA3-7E69-4F4D-A003-FE0601BF9AD5}"/>
              </a:ext>
            </a:extLst>
          </p:cNvPr>
          <p:cNvCxnSpPr>
            <a:cxnSpLocks/>
          </p:cNvCxnSpPr>
          <p:nvPr userDrawn="1"/>
        </p:nvCxnSpPr>
        <p:spPr>
          <a:xfrm>
            <a:off x="2196474" y="583123"/>
            <a:ext cx="0" cy="288000"/>
          </a:xfrm>
          <a:prstGeom prst="line">
            <a:avLst/>
          </a:prstGeom>
          <a:ln w="9525">
            <a:solidFill>
              <a:srgbClr val="73737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91F4E8BC-84C3-47D1-9748-473116E5FC1F}"/>
              </a:ext>
            </a:extLst>
          </p:cNvPr>
          <p:cNvSpPr>
            <a:spLocks noGrp="1"/>
          </p:cNvSpPr>
          <p:nvPr>
            <p:ph type="body" sz="quarter" idx="17" hasCustomPrompt="1"/>
          </p:nvPr>
        </p:nvSpPr>
        <p:spPr>
          <a:xfrm>
            <a:off x="582164" y="1434370"/>
            <a:ext cx="5511168" cy="307777"/>
          </a:xfrm>
        </p:spPr>
        <p:txBody>
          <a:bodyPr/>
          <a:lstStyle>
            <a:lvl1pPr marL="0" indent="0">
              <a:buNone/>
              <a:defRPr sz="2000">
                <a:solidFill>
                  <a:srgbClr val="091F2C"/>
                </a:solidFill>
                <a:latin typeface="+mj-lt"/>
              </a:defRPr>
            </a:lvl1pPr>
            <a:lvl2pPr marL="228600" indent="0">
              <a:buNone/>
              <a:defRPr>
                <a:latin typeface="+mj-lt"/>
              </a:defRPr>
            </a:lvl2pPr>
            <a:lvl3pPr marL="457200" indent="0">
              <a:buNone/>
              <a:defRPr>
                <a:latin typeface="+mj-lt"/>
              </a:defRPr>
            </a:lvl3pPr>
            <a:lvl4pPr marL="661988" indent="0">
              <a:buNone/>
              <a:defRPr>
                <a:latin typeface="+mj-lt"/>
              </a:defRPr>
            </a:lvl4pPr>
            <a:lvl5pPr marL="855663" indent="0">
              <a:buNone/>
              <a:defRPr>
                <a:latin typeface="+mj-lt"/>
              </a:defRPr>
            </a:lvl5pPr>
          </a:lstStyle>
          <a:p>
            <a:pPr lvl="0"/>
            <a:r>
              <a:rPr lang="en-US"/>
              <a:t>[Partner Name] is here to support your security journey from foundations to maturity</a:t>
            </a:r>
          </a:p>
        </p:txBody>
      </p:sp>
      <p:sp>
        <p:nvSpPr>
          <p:cNvPr id="12" name="Text Placeholder 11">
            <a:extLst>
              <a:ext uri="{FF2B5EF4-FFF2-40B4-BE49-F238E27FC236}">
                <a16:creationId xmlns:a16="http://schemas.microsoft.com/office/drawing/2014/main" id="{6FA75351-7AC1-43FE-8CD8-2BAD6B74422E}"/>
              </a:ext>
            </a:extLst>
          </p:cNvPr>
          <p:cNvSpPr>
            <a:spLocks noGrp="1"/>
          </p:cNvSpPr>
          <p:nvPr>
            <p:ph type="body" sz="quarter" idx="18" hasCustomPrompt="1"/>
          </p:nvPr>
        </p:nvSpPr>
        <p:spPr>
          <a:xfrm>
            <a:off x="6093334" y="3481020"/>
            <a:ext cx="4648200" cy="1077218"/>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Collaborating as your strategic partner, [Partner Name] offers expertise, advice and co-managed security solutions from setting up strong security foundations to deploying end-to-end proactive protection that is aligned with your business and industry.</a:t>
            </a:r>
          </a:p>
        </p:txBody>
      </p:sp>
      <p:sp>
        <p:nvSpPr>
          <p:cNvPr id="17" name="Text Placeholder 16">
            <a:extLst>
              <a:ext uri="{FF2B5EF4-FFF2-40B4-BE49-F238E27FC236}">
                <a16:creationId xmlns:a16="http://schemas.microsoft.com/office/drawing/2014/main" id="{A3769B3F-A174-4B61-907D-ECA19FCD2C7F}"/>
              </a:ext>
            </a:extLst>
          </p:cNvPr>
          <p:cNvSpPr>
            <a:spLocks noGrp="1"/>
          </p:cNvSpPr>
          <p:nvPr>
            <p:ph type="body" sz="quarter" idx="19" hasCustomPrompt="1"/>
          </p:nvPr>
        </p:nvSpPr>
        <p:spPr>
          <a:xfrm>
            <a:off x="6093334" y="5472380"/>
            <a:ext cx="4648200" cy="646331"/>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[Insert brief description of partner's security services, capabilities, experience, industry </a:t>
            </a:r>
            <a:r>
              <a:rPr lang="en-US" err="1"/>
              <a:t>specialisations</a:t>
            </a:r>
            <a:r>
              <a:rPr lang="en-US"/>
              <a:t>, accreditations, etc. Lorem ipsum sed </a:t>
            </a:r>
            <a:r>
              <a:rPr lang="en-US" err="1"/>
              <a:t>erat</a:t>
            </a:r>
            <a:r>
              <a:rPr lang="en-US"/>
              <a:t> </a:t>
            </a:r>
            <a:r>
              <a:rPr lang="en-US" err="1"/>
              <a:t>igiture</a:t>
            </a:r>
            <a:r>
              <a:rPr lang="en-US"/>
              <a:t>.]</a:t>
            </a:r>
          </a:p>
        </p:txBody>
      </p:sp>
      <p:sp>
        <p:nvSpPr>
          <p:cNvPr id="19" name="Text Placeholder 11">
            <a:extLst>
              <a:ext uri="{FF2B5EF4-FFF2-40B4-BE49-F238E27FC236}">
                <a16:creationId xmlns:a16="http://schemas.microsoft.com/office/drawing/2014/main" id="{43D67694-56E6-481B-AEFD-A3B5B968757D}"/>
              </a:ext>
            </a:extLst>
          </p:cNvPr>
          <p:cNvSpPr>
            <a:spLocks noGrp="1"/>
          </p:cNvSpPr>
          <p:nvPr>
            <p:ph type="body" sz="quarter" idx="20" hasCustomPrompt="1"/>
          </p:nvPr>
        </p:nvSpPr>
        <p:spPr>
          <a:xfrm>
            <a:off x="6093334" y="3079845"/>
            <a:ext cx="4648200" cy="246221"/>
          </a:xfrm>
        </p:spPr>
        <p:txBody>
          <a:bodyPr/>
          <a:lstStyle>
            <a:lvl1pPr marL="0" indent="0">
              <a:buNone/>
              <a:defRPr sz="1600">
                <a:latin typeface="+mj-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Your essential cyber security partner</a:t>
            </a:r>
          </a:p>
        </p:txBody>
      </p:sp>
      <p:sp>
        <p:nvSpPr>
          <p:cNvPr id="21" name="Text Placeholder 11">
            <a:extLst>
              <a:ext uri="{FF2B5EF4-FFF2-40B4-BE49-F238E27FC236}">
                <a16:creationId xmlns:a16="http://schemas.microsoft.com/office/drawing/2014/main" id="{4BCE5D97-DC1D-45B6-80B2-16A81D76D832}"/>
              </a:ext>
            </a:extLst>
          </p:cNvPr>
          <p:cNvSpPr>
            <a:spLocks noGrp="1"/>
          </p:cNvSpPr>
          <p:nvPr>
            <p:ph type="body" sz="quarter" idx="21" hasCustomPrompt="1"/>
          </p:nvPr>
        </p:nvSpPr>
        <p:spPr>
          <a:xfrm>
            <a:off x="6093334" y="5067605"/>
            <a:ext cx="4648200" cy="246221"/>
          </a:xfrm>
        </p:spPr>
        <p:txBody>
          <a:bodyPr/>
          <a:lstStyle>
            <a:lvl1pPr marL="0" indent="0">
              <a:buNone/>
              <a:defRPr sz="1600">
                <a:latin typeface="+mj-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Proven security specialists</a:t>
            </a:r>
          </a:p>
        </p:txBody>
      </p:sp>
    </p:spTree>
    <p:extLst>
      <p:ext uri="{BB962C8B-B14F-4D97-AF65-F5344CB8AC3E}">
        <p14:creationId xmlns:p14="http://schemas.microsoft.com/office/powerpoint/2010/main" val="2614025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840">
          <p15:clr>
            <a:srgbClr val="5ACBF0"/>
          </p15:clr>
        </p15:guide>
        <p15:guide id="5" orient="horz" pos="2160">
          <p15:clr>
            <a:srgbClr val="FBAE40"/>
          </p15:clr>
        </p15:guide>
        <p15:guide id="6" orient="horz" pos="2229">
          <p15:clr>
            <a:srgbClr val="5ACBF0"/>
          </p15:clr>
        </p15:guide>
        <p15:guide id="7" pos="3456">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Quote &amp; Photo Ligh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C13A1B1-3A31-817C-8E25-E88AD8A3474B}"/>
              </a:ext>
            </a:extLst>
          </p:cNvPr>
          <p:cNvSpPr>
            <a:spLocks noGrp="1"/>
          </p:cNvSpPr>
          <p:nvPr>
            <p:ph type="title"/>
          </p:nvPr>
        </p:nvSpPr>
        <p:spPr>
          <a:xfrm>
            <a:off x="588264" y="2362200"/>
            <a:ext cx="5363274" cy="1107996"/>
          </a:xfrm>
        </p:spPr>
        <p:txBody>
          <a:bodyPr wrap="square" anchor="t">
            <a:spAutoFit/>
          </a:bodyPr>
          <a:lstStyle>
            <a:lvl1pPr>
              <a:defRPr lang="en-US" sz="3600" b="0" kern="1200" cap="none" spc="-50" baseline="0" dirty="0">
                <a:ln w="3175">
                  <a:noFill/>
                </a:ln>
                <a:solidFill>
                  <a:schemeClr val="tx1"/>
                </a:solidFill>
                <a:effectLst/>
                <a:latin typeface="+mn-lt"/>
                <a:ea typeface="+mn-ea"/>
                <a:cs typeface="Segoe Sans Display" pitchFamily="2" charset="0"/>
              </a:defRPr>
            </a:lvl1pPr>
          </a:lstStyle>
          <a:p>
            <a:r>
              <a:rPr lang="en-US"/>
              <a:t>Click to edit Master title style</a:t>
            </a:r>
          </a:p>
        </p:txBody>
      </p:sp>
      <p:grpSp>
        <p:nvGrpSpPr>
          <p:cNvPr id="8" name="Group 7">
            <a:extLst>
              <a:ext uri="{FF2B5EF4-FFF2-40B4-BE49-F238E27FC236}">
                <a16:creationId xmlns:a16="http://schemas.microsoft.com/office/drawing/2014/main" id="{EA4970E2-4100-E5B0-8BBF-0C578DCB4547}"/>
              </a:ext>
              <a:ext uri="{C183D7F6-B498-43B3-948B-1728B52AA6E4}">
                <adec:decorative xmlns:adec="http://schemas.microsoft.com/office/drawing/2017/decorative" val="1"/>
              </a:ext>
            </a:extLst>
          </p:cNvPr>
          <p:cNvGrpSpPr>
            <a:grpSpLocks noChangeAspect="1"/>
          </p:cNvGrpSpPr>
          <p:nvPr userDrawn="1"/>
        </p:nvGrpSpPr>
        <p:grpSpPr bwMode="black">
          <a:xfrm>
            <a:off x="582391" y="585788"/>
            <a:ext cx="1049075" cy="914400"/>
            <a:chOff x="4169763" y="585788"/>
            <a:chExt cx="713371" cy="622746"/>
          </a:xfrm>
          <a:solidFill>
            <a:schemeClr val="tx2"/>
          </a:solidFill>
        </p:grpSpPr>
        <p:sp>
          <p:nvSpPr>
            <p:cNvPr id="9" name="Graphic 9">
              <a:extLst>
                <a:ext uri="{FF2B5EF4-FFF2-40B4-BE49-F238E27FC236}">
                  <a16:creationId xmlns:a16="http://schemas.microsoft.com/office/drawing/2014/main" id="{5A418B6C-90EA-A6F6-53A8-E205BD8DE8CB}"/>
                </a:ext>
              </a:extLst>
            </p:cNvPr>
            <p:cNvSpPr/>
            <p:nvPr/>
          </p:nvSpPr>
          <p:spPr bwMode="black">
            <a:xfrm>
              <a:off x="4565666"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tlCol="0" anchor="ctr"/>
            <a:lstStyle/>
            <a:p>
              <a:pPr lvl="0"/>
              <a:endParaRPr lang="en-US">
                <a:solidFill>
                  <a:schemeClr val="tx1"/>
                </a:solidFill>
              </a:endParaRPr>
            </a:p>
          </p:txBody>
        </p:sp>
        <p:sp>
          <p:nvSpPr>
            <p:cNvPr id="10" name="Graphic 9">
              <a:extLst>
                <a:ext uri="{FF2B5EF4-FFF2-40B4-BE49-F238E27FC236}">
                  <a16:creationId xmlns:a16="http://schemas.microsoft.com/office/drawing/2014/main" id="{514C0156-92FD-636D-EE62-515C7E197032}"/>
                </a:ext>
              </a:extLst>
            </p:cNvPr>
            <p:cNvSpPr/>
            <p:nvPr userDrawn="1"/>
          </p:nvSpPr>
          <p:spPr bwMode="black">
            <a:xfrm>
              <a:off x="4169763"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gr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B709A26E-BED0-3294-69A4-0DDAAE9C2CCB}"/>
              </a:ext>
              <a:ext uri="{C183D7F6-B498-43B3-948B-1728B52AA6E4}">
                <adec:decorative xmlns:adec="http://schemas.microsoft.com/office/drawing/2017/decorative" val="0"/>
              </a:ext>
            </a:extLst>
          </p:cNvPr>
          <p:cNvSpPr>
            <a:spLocks noGrp="1"/>
          </p:cNvSpPr>
          <p:nvPr>
            <p:ph type="pic" sz="quarter" idx="13" hasCustomPrompt="1"/>
          </p:nvPr>
        </p:nvSpPr>
        <p:spPr bwMode="ltGray">
          <a:xfrm>
            <a:off x="7185025" y="1211263"/>
            <a:ext cx="4435475" cy="4435475"/>
          </a:xfrm>
          <a:prstGeom prst="ellipse">
            <a:avLst/>
          </a:prstGeom>
          <a:blipFill>
            <a:blip r:embed="rId2"/>
            <a:stretch>
              <a:fillRect/>
            </a:stretch>
          </a:blipFill>
          <a:effectLst/>
        </p:spPr>
        <p:txBody>
          <a:bodyPr lIns="0" tIns="0" rIns="0" bIns="1005840" anchor="ctr" anchorCtr="0">
            <a:noAutofit/>
          </a:bodyPr>
          <a:lstStyle>
            <a:lvl1pPr marL="0" indent="0" algn="ctr">
              <a:lnSpc>
                <a:spcPct val="100000"/>
              </a:lnSpc>
              <a:buNone/>
              <a:defRPr sz="10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45949563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68" userDrawn="1">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44" userDrawn="1">
          <p15:clr>
            <a:srgbClr val="A4A3A4"/>
          </p15:clr>
        </p15:guide>
        <p15:guide id="16" pos="3749">
          <p15:clr>
            <a:srgbClr val="A4A3A4"/>
          </p15:clr>
        </p15:guide>
        <p15:guide id="17" pos="3932">
          <p15:clr>
            <a:srgbClr val="A4A3A4"/>
          </p15:clr>
        </p15:guide>
        <p15:guide id="18" pos="4344" userDrawn="1">
          <p15:clr>
            <a:srgbClr val="A4A3A4"/>
          </p15:clr>
        </p15:guide>
        <p15:guide id="19" pos="4536" userDrawn="1">
          <p15:clr>
            <a:srgbClr val="A4A3A4"/>
          </p15:clr>
        </p15:guide>
        <p15:guide id="20" pos="4937">
          <p15:clr>
            <a:srgbClr val="A4A3A4"/>
          </p15:clr>
        </p15:guide>
        <p15:guide id="21" pos="5120">
          <p15:clr>
            <a:srgbClr val="A4A3A4"/>
          </p15:clr>
        </p15:guide>
        <p15:guide id="22" pos="5520" userDrawn="1">
          <p15:clr>
            <a:srgbClr val="A4A3A4"/>
          </p15:clr>
        </p15:guide>
        <p15:guide id="23" pos="5714">
          <p15:clr>
            <a:srgbClr val="A4A3A4"/>
          </p15:clr>
        </p15:guide>
        <p15:guide id="24" pos="6123">
          <p15:clr>
            <a:srgbClr val="A4A3A4"/>
          </p15:clr>
        </p15:guide>
        <p15:guide id="25" pos="6312" userDrawn="1">
          <p15:clr>
            <a:srgbClr val="A4A3A4"/>
          </p15:clr>
        </p15:guide>
        <p15:guide id="26" pos="6717">
          <p15:clr>
            <a:srgbClr val="A4A3A4"/>
          </p15:clr>
        </p15:guide>
        <p15:guide id="27" pos="6900">
          <p15:clr>
            <a:srgbClr val="A4A3A4"/>
          </p15:clr>
        </p15:guide>
        <p15:guide id="30" orient="horz" pos="288">
          <p15:clr>
            <a:srgbClr val="5ACBF0"/>
          </p15:clr>
        </p15:guide>
        <p15:guide id="32" orient="horz" pos="1488" userDrawn="1">
          <p15:clr>
            <a:srgbClr val="5ACBF0"/>
          </p15:clr>
        </p15:guide>
        <p15:guide id="33" pos="3336" userDrawn="1">
          <p15:clr>
            <a:srgbClr val="A4A3A4"/>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Quote &amp; Photo Dark">
    <p:bg>
      <p:bgRef idx="1001">
        <a:schemeClr val="bg2"/>
      </p:bgRef>
    </p:bg>
    <p:spTree>
      <p:nvGrpSpPr>
        <p:cNvPr id="1" name=""/>
        <p:cNvGrpSpPr/>
        <p:nvPr/>
      </p:nvGrpSpPr>
      <p:grpSpPr>
        <a:xfrm>
          <a:off x="0" y="0"/>
          <a:ext cx="0" cy="0"/>
          <a:chOff x="0" y="0"/>
          <a:chExt cx="0" cy="0"/>
        </a:xfrm>
      </p:grpSpPr>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6D6EE357-5FBE-EF45-EDC4-EB022C75B1A6}"/>
              </a:ext>
              <a:ext uri="{C183D7F6-B498-43B3-948B-1728B52AA6E4}">
                <adec:decorative xmlns:adec="http://schemas.microsoft.com/office/drawing/2017/decorative" val="0"/>
              </a:ext>
            </a:extLst>
          </p:cNvPr>
          <p:cNvSpPr>
            <a:spLocks noGrp="1"/>
          </p:cNvSpPr>
          <p:nvPr>
            <p:ph type="pic" sz="quarter" idx="13" hasCustomPrompt="1"/>
          </p:nvPr>
        </p:nvSpPr>
        <p:spPr bwMode="ltGray">
          <a:xfrm>
            <a:off x="7185025" y="1211262"/>
            <a:ext cx="4435475" cy="4435475"/>
          </a:xfrm>
          <a:prstGeom prst="ellipse">
            <a:avLst/>
          </a:prstGeom>
          <a:blipFill>
            <a:blip r:embed="rId2"/>
            <a:stretch>
              <a:fillRect/>
            </a:stretch>
          </a:blipFill>
          <a:effectLst/>
        </p:spPr>
        <p:txBody>
          <a:bodyPr lIns="0" tIns="0" rIns="0" bIns="1005840" anchor="ctr" anchorCtr="0">
            <a:noAutofit/>
          </a:bodyPr>
          <a:lstStyle>
            <a:lvl1pPr marL="0" indent="0" algn="ctr">
              <a:lnSpc>
                <a:spcPct val="100000"/>
              </a:lnSpc>
              <a:buNone/>
              <a:defRPr sz="10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1" name="Title 1">
            <a:extLst>
              <a:ext uri="{FF2B5EF4-FFF2-40B4-BE49-F238E27FC236}">
                <a16:creationId xmlns:a16="http://schemas.microsoft.com/office/drawing/2014/main" id="{9B16CA86-851F-5A66-72F8-611E57EE996E}"/>
              </a:ext>
            </a:extLst>
          </p:cNvPr>
          <p:cNvSpPr>
            <a:spLocks noGrp="1"/>
          </p:cNvSpPr>
          <p:nvPr>
            <p:ph type="title"/>
          </p:nvPr>
        </p:nvSpPr>
        <p:spPr>
          <a:xfrm>
            <a:off x="588264" y="2362200"/>
            <a:ext cx="5363274" cy="1107996"/>
          </a:xfrm>
        </p:spPr>
        <p:txBody>
          <a:bodyPr wrap="square" anchor="t">
            <a:spAutoFit/>
          </a:bodyPr>
          <a:lstStyle>
            <a:lvl1pPr>
              <a:defRPr lang="en-US" sz="3600" b="0" kern="1200" cap="none" spc="-50" baseline="0" dirty="0">
                <a:ln w="3175">
                  <a:noFill/>
                </a:ln>
                <a:solidFill>
                  <a:schemeClr val="tx1"/>
                </a:solidFill>
                <a:effectLst/>
                <a:latin typeface="+mn-lt"/>
                <a:ea typeface="+mn-ea"/>
                <a:cs typeface="Segoe Sans Display" pitchFamily="2" charset="0"/>
              </a:defRPr>
            </a:lvl1pPr>
          </a:lstStyle>
          <a:p>
            <a:r>
              <a:rPr lang="en-US"/>
              <a:t>Click to edit Master title style</a:t>
            </a:r>
          </a:p>
        </p:txBody>
      </p:sp>
      <p:grpSp>
        <p:nvGrpSpPr>
          <p:cNvPr id="12" name="Group 11">
            <a:extLst>
              <a:ext uri="{FF2B5EF4-FFF2-40B4-BE49-F238E27FC236}">
                <a16:creationId xmlns:a16="http://schemas.microsoft.com/office/drawing/2014/main" id="{E0A80FC4-BF13-32EC-AC2C-CCF799F915D8}"/>
              </a:ext>
              <a:ext uri="{C183D7F6-B498-43B3-948B-1728B52AA6E4}">
                <adec:decorative xmlns:adec="http://schemas.microsoft.com/office/drawing/2017/decorative" val="1"/>
              </a:ext>
            </a:extLst>
          </p:cNvPr>
          <p:cNvGrpSpPr>
            <a:grpSpLocks noChangeAspect="1"/>
          </p:cNvGrpSpPr>
          <p:nvPr userDrawn="1"/>
        </p:nvGrpSpPr>
        <p:grpSpPr bwMode="black">
          <a:xfrm>
            <a:off x="582391" y="585788"/>
            <a:ext cx="1049075" cy="914400"/>
            <a:chOff x="4169763" y="585788"/>
            <a:chExt cx="713371" cy="622746"/>
          </a:xfrm>
          <a:solidFill>
            <a:schemeClr val="tx2"/>
          </a:solidFill>
        </p:grpSpPr>
        <p:sp>
          <p:nvSpPr>
            <p:cNvPr id="13" name="Graphic 9">
              <a:extLst>
                <a:ext uri="{FF2B5EF4-FFF2-40B4-BE49-F238E27FC236}">
                  <a16:creationId xmlns:a16="http://schemas.microsoft.com/office/drawing/2014/main" id="{ACB80D2C-8BBC-86B2-4F0A-E84BC66B3773}"/>
                </a:ext>
              </a:extLst>
            </p:cNvPr>
            <p:cNvSpPr/>
            <p:nvPr/>
          </p:nvSpPr>
          <p:spPr bwMode="black">
            <a:xfrm>
              <a:off x="4565666"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tlCol="0" anchor="ctr"/>
            <a:lstStyle/>
            <a:p>
              <a:pPr lvl="0"/>
              <a:endParaRPr lang="en-US"/>
            </a:p>
          </p:txBody>
        </p:sp>
        <p:sp>
          <p:nvSpPr>
            <p:cNvPr id="14" name="Graphic 9">
              <a:extLst>
                <a:ext uri="{FF2B5EF4-FFF2-40B4-BE49-F238E27FC236}">
                  <a16:creationId xmlns:a16="http://schemas.microsoft.com/office/drawing/2014/main" id="{730E620F-1CE6-FC30-06F9-60DE40676085}"/>
                </a:ext>
              </a:extLst>
            </p:cNvPr>
            <p:cNvSpPr/>
            <p:nvPr userDrawn="1"/>
          </p:nvSpPr>
          <p:spPr bwMode="black">
            <a:xfrm>
              <a:off x="4169763"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p>
          </p:txBody>
        </p:sp>
      </p:grpSp>
    </p:spTree>
    <p:extLst>
      <p:ext uri="{BB962C8B-B14F-4D97-AF65-F5344CB8AC3E}">
        <p14:creationId xmlns:p14="http://schemas.microsoft.com/office/powerpoint/2010/main" val="276015519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44" userDrawn="1">
          <p15:clr>
            <a:srgbClr val="A4A3A4"/>
          </p15:clr>
        </p15:guide>
        <p15:guide id="16" pos="3749">
          <p15:clr>
            <a:srgbClr val="A4A3A4"/>
          </p15:clr>
        </p15:guide>
        <p15:guide id="17" pos="3932">
          <p15:clr>
            <a:srgbClr val="A4A3A4"/>
          </p15:clr>
        </p15:guide>
        <p15:guide id="18" pos="4344" userDrawn="1">
          <p15:clr>
            <a:srgbClr val="A4A3A4"/>
          </p15:clr>
        </p15:guide>
        <p15:guide id="19" pos="4536" userDrawn="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12" userDrawn="1">
          <p15:clr>
            <a:srgbClr val="A4A3A4"/>
          </p15:clr>
        </p15:guide>
        <p15:guide id="26" pos="6717">
          <p15:clr>
            <a:srgbClr val="A4A3A4"/>
          </p15:clr>
        </p15:guide>
        <p15:guide id="27" pos="6900">
          <p15:clr>
            <a:srgbClr val="A4A3A4"/>
          </p15:clr>
        </p15:guide>
        <p15:guide id="30" orient="horz" pos="288">
          <p15:clr>
            <a:srgbClr val="5ACBF0"/>
          </p15:clr>
        </p15:guide>
        <p15:guide id="32" orient="horz" pos="1488" userDrawn="1">
          <p15:clr>
            <a:srgbClr val="5ACBF0"/>
          </p15:clr>
        </p15:guide>
        <p15:guide id="33" pos="3336" userDrawn="1">
          <p15:clr>
            <a:srgbClr val="A4A3A4"/>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Content &amp; Square Photo 1">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8"/>
          </a:xfrm>
        </p:spPr>
        <p:txBody>
          <a:bodyPr/>
          <a:lstStyle>
            <a:lvl1pPr marL="0" indent="0">
              <a:buNone/>
              <a:defRPr sz="20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 uri="{C183D7F6-B498-43B3-948B-1728B52AA6E4}">
                <adec:decorative xmlns:adec="http://schemas.microsoft.com/office/drawing/2017/decorative" val="0"/>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32744721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Content &amp; 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 uri="{C183D7F6-B498-43B3-948B-1728B52AA6E4}">
                <adec:decorative xmlns:adec="http://schemas.microsoft.com/office/drawing/2017/decorative" val="0"/>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92596816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Content &amp; Square Photo 3">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 uri="{C183D7F6-B498-43B3-948B-1728B52AA6E4}">
                <adec:decorative xmlns:adec="http://schemas.microsoft.com/office/drawing/2017/decorative" val="0"/>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36388858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Photo Full Bleed Lower Text">
    <p:bg>
      <p:bgRef idx="1001">
        <a:schemeClr val="bg2"/>
      </p:bgRef>
    </p:bg>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 uri="{C183D7F6-B498-43B3-948B-1728B52AA6E4}">
                <adec:decorative xmlns:adec="http://schemas.microsoft.com/office/drawing/2017/decorative" val="0"/>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 uri="{C183D7F6-B498-43B3-948B-1728B52AA6E4}">
                <adec:decorative xmlns:adec="http://schemas.microsoft.com/office/drawing/2017/decorative" val="0"/>
              </a:ext>
            </a:extLst>
          </p:cNvPr>
          <p:cNvSpPr>
            <a:spLocks noGrp="1"/>
          </p:cNvSpPr>
          <p:nvPr>
            <p:ph type="title"/>
          </p:nvPr>
        </p:nvSpPr>
        <p:spPr bwMode="blackWhite">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chemeClr val="tx1"/>
                </a:solidFill>
              </a:defRPr>
            </a:lvl1pPr>
          </a:lstStyle>
          <a:p>
            <a:r>
              <a:rPr lang="en-US"/>
              <a:t>Click to edit Master title style</a:t>
            </a:r>
          </a:p>
        </p:txBody>
      </p:sp>
    </p:spTree>
    <p:extLst>
      <p:ext uri="{BB962C8B-B14F-4D97-AF65-F5344CB8AC3E}">
        <p14:creationId xmlns:p14="http://schemas.microsoft.com/office/powerpoint/2010/main" val="244617397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Photo Full Bleed Left Text">
    <p:bg>
      <p:bgRef idx="1001">
        <a:schemeClr val="bg2"/>
      </p:bgRef>
    </p:bg>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 uri="{C183D7F6-B498-43B3-948B-1728B52AA6E4}">
                <adec:decorative xmlns:adec="http://schemas.microsoft.com/office/drawing/2017/decorative" val="0"/>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 uri="{C183D7F6-B498-43B3-948B-1728B52AA6E4}">
                <adec:decorative xmlns:adec="http://schemas.microsoft.com/office/drawing/2017/decorative" val="0"/>
              </a:ext>
            </a:extLst>
          </p:cNvPr>
          <p:cNvSpPr>
            <a:spLocks noGrp="1"/>
          </p:cNvSpPr>
          <p:nvPr>
            <p:ph type="title" hasCustomPrompt="1"/>
          </p:nvPr>
        </p:nvSpPr>
        <p:spPr bwMode="blackWhite">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chemeClr val="tx1"/>
                </a:solidFill>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134060561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Photo Full Bleed Right Text">
    <p:bg>
      <p:bgRef idx="1001">
        <a:schemeClr val="bg2"/>
      </p:bgRef>
    </p:bg>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 uri="{C183D7F6-B498-43B3-948B-1728B52AA6E4}">
                <adec:decorative xmlns:adec="http://schemas.microsoft.com/office/drawing/2017/decorative" val="0"/>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 uri="{C183D7F6-B498-43B3-948B-1728B52AA6E4}">
                <adec:decorative xmlns:adec="http://schemas.microsoft.com/office/drawing/2017/decorative" val="0"/>
              </a:ext>
            </a:extLst>
          </p:cNvPr>
          <p:cNvSpPr>
            <a:spLocks noGrp="1"/>
          </p:cNvSpPr>
          <p:nvPr>
            <p:ph type="title" hasCustomPrompt="1"/>
          </p:nvPr>
        </p:nvSpPr>
        <p:spPr bwMode="blackWhite">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chemeClr val="tx1"/>
                </a:solidFill>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232848057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op Horizontal Photo Lower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 uri="{C183D7F6-B498-43B3-948B-1728B52AA6E4}">
                <adec:decorative xmlns:adec="http://schemas.microsoft.com/office/drawing/2017/decorative" val="0"/>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654328601"/>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Bottom Horizontal Photo Upper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 uri="{C183D7F6-B498-43B3-948B-1728B52AA6E4}">
                <adec:decorative xmlns:adec="http://schemas.microsoft.com/office/drawing/2017/decorative" val="0"/>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122900082"/>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Half Photo 1">
    <p:bg>
      <p:bgPr>
        <a:solidFill>
          <a:srgbClr val="F4F3F5"/>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D5CC657-13EF-495C-AE10-E510F5BBD445}"/>
              </a:ext>
            </a:extLst>
          </p:cNvPr>
          <p:cNvPicPr>
            <a:picLocks noChangeAspect="1"/>
          </p:cNvPicPr>
          <p:nvPr userDrawn="1"/>
        </p:nvPicPr>
        <p:blipFill rotWithShape="1">
          <a:blip r:embed="rId2"/>
          <a:srcRect l="6897" t="6897"/>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pic>
        <p:nvPicPr>
          <p:cNvPr id="9" name="Graphic 8" descr="Microsoft Security">
            <a:extLst>
              <a:ext uri="{FF2B5EF4-FFF2-40B4-BE49-F238E27FC236}">
                <a16:creationId xmlns:a16="http://schemas.microsoft.com/office/drawing/2014/main" id="{BFC4886C-BC4B-4C1A-BF8E-D5B7F81E039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black">
          <a:xfrm>
            <a:off x="2388783" y="583123"/>
            <a:ext cx="2291715" cy="290498"/>
          </a:xfrm>
          <a:prstGeom prst="rect">
            <a:avLst/>
          </a:prstGeom>
        </p:spPr>
      </p:pic>
      <p:sp>
        <p:nvSpPr>
          <p:cNvPr id="15" name="Picture Placeholder 14">
            <a:extLst>
              <a:ext uri="{FF2B5EF4-FFF2-40B4-BE49-F238E27FC236}">
                <a16:creationId xmlns:a16="http://schemas.microsoft.com/office/drawing/2014/main" id="{5068F81B-FCCF-42BE-8FD4-D1ABCB6D8064}"/>
              </a:ext>
            </a:extLst>
          </p:cNvPr>
          <p:cNvSpPr>
            <a:spLocks noGrp="1"/>
          </p:cNvSpPr>
          <p:nvPr>
            <p:ph type="pic" sz="quarter" idx="16" hasCustomPrompt="1"/>
          </p:nvPr>
        </p:nvSpPr>
        <p:spPr>
          <a:xfrm>
            <a:off x="582164" y="583123"/>
            <a:ext cx="1422000" cy="288000"/>
          </a:xfrm>
        </p:spPr>
        <p:txBody>
          <a:bodyPr anchor="ctr">
            <a:noAutofit/>
          </a:bodyPr>
          <a:lstStyle>
            <a:lvl1pPr marL="0" indent="0" algn="ctr">
              <a:buNone/>
              <a:defRPr sz="1000">
                <a:solidFill>
                  <a:schemeClr val="tx1"/>
                </a:solidFill>
              </a:defRPr>
            </a:lvl1pPr>
          </a:lstStyle>
          <a:p>
            <a:r>
              <a:rPr lang="en-US"/>
              <a:t>Partner logo</a:t>
            </a:r>
          </a:p>
        </p:txBody>
      </p:sp>
      <p:cxnSp>
        <p:nvCxnSpPr>
          <p:cNvPr id="8" name="Straight Connector 7">
            <a:extLst>
              <a:ext uri="{FF2B5EF4-FFF2-40B4-BE49-F238E27FC236}">
                <a16:creationId xmlns:a16="http://schemas.microsoft.com/office/drawing/2014/main" id="{BC8BCAA3-7E69-4F4D-A003-FE0601BF9AD5}"/>
              </a:ext>
            </a:extLst>
          </p:cNvPr>
          <p:cNvCxnSpPr>
            <a:cxnSpLocks/>
          </p:cNvCxnSpPr>
          <p:nvPr userDrawn="1"/>
        </p:nvCxnSpPr>
        <p:spPr>
          <a:xfrm>
            <a:off x="2196474" y="583123"/>
            <a:ext cx="0" cy="288000"/>
          </a:xfrm>
          <a:prstGeom prst="line">
            <a:avLst/>
          </a:prstGeom>
          <a:ln w="9525">
            <a:solidFill>
              <a:srgbClr val="73737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91F4E8BC-84C3-47D1-9748-473116E5FC1F}"/>
              </a:ext>
            </a:extLst>
          </p:cNvPr>
          <p:cNvSpPr>
            <a:spLocks noGrp="1"/>
          </p:cNvSpPr>
          <p:nvPr>
            <p:ph type="body" sz="quarter" idx="17" hasCustomPrompt="1"/>
          </p:nvPr>
        </p:nvSpPr>
        <p:spPr>
          <a:xfrm>
            <a:off x="582164" y="1434370"/>
            <a:ext cx="5511168" cy="1107996"/>
          </a:xfrm>
        </p:spPr>
        <p:txBody>
          <a:bodyPr/>
          <a:lstStyle>
            <a:lvl1pPr marL="0" indent="0">
              <a:buNone/>
              <a:defRPr sz="2400">
                <a:solidFill>
                  <a:srgbClr val="091F2C"/>
                </a:solidFill>
                <a:latin typeface="+mj-lt"/>
              </a:defRPr>
            </a:lvl1pPr>
            <a:lvl2pPr marL="228600" indent="0">
              <a:buNone/>
              <a:defRPr>
                <a:latin typeface="+mj-lt"/>
              </a:defRPr>
            </a:lvl2pPr>
            <a:lvl3pPr marL="457200" indent="0">
              <a:buNone/>
              <a:defRPr>
                <a:latin typeface="+mj-lt"/>
              </a:defRPr>
            </a:lvl3pPr>
            <a:lvl4pPr marL="661988" indent="0">
              <a:buNone/>
              <a:defRPr>
                <a:latin typeface="+mj-lt"/>
              </a:defRPr>
            </a:lvl4pPr>
            <a:lvl5pPr marL="855663" indent="0">
              <a:buNone/>
              <a:defRPr>
                <a:latin typeface="+mj-lt"/>
              </a:defRPr>
            </a:lvl5pPr>
          </a:lstStyle>
          <a:p>
            <a:pPr lvl="0"/>
            <a:r>
              <a:rPr lang="en-US"/>
              <a:t>[Partner Name] is here to support your security journey from foundations to maturity</a:t>
            </a:r>
          </a:p>
        </p:txBody>
      </p:sp>
      <p:sp>
        <p:nvSpPr>
          <p:cNvPr id="12" name="Text Placeholder 11">
            <a:extLst>
              <a:ext uri="{FF2B5EF4-FFF2-40B4-BE49-F238E27FC236}">
                <a16:creationId xmlns:a16="http://schemas.microsoft.com/office/drawing/2014/main" id="{6FA75351-7AC1-43FE-8CD8-2BAD6B74422E}"/>
              </a:ext>
            </a:extLst>
          </p:cNvPr>
          <p:cNvSpPr>
            <a:spLocks noGrp="1"/>
          </p:cNvSpPr>
          <p:nvPr>
            <p:ph type="body" sz="quarter" idx="18" hasCustomPrompt="1"/>
          </p:nvPr>
        </p:nvSpPr>
        <p:spPr>
          <a:xfrm>
            <a:off x="6958578" y="3481020"/>
            <a:ext cx="4648200" cy="1077218"/>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Collaborating as your strategic partner, [Partner Name] offers expertise, advice and co-managed security solutions from setting up strong security foundations to deploying end-to-end proactive protection that is aligned with your business and industry.</a:t>
            </a:r>
          </a:p>
        </p:txBody>
      </p:sp>
      <p:sp>
        <p:nvSpPr>
          <p:cNvPr id="17" name="Text Placeholder 16">
            <a:extLst>
              <a:ext uri="{FF2B5EF4-FFF2-40B4-BE49-F238E27FC236}">
                <a16:creationId xmlns:a16="http://schemas.microsoft.com/office/drawing/2014/main" id="{A3769B3F-A174-4B61-907D-ECA19FCD2C7F}"/>
              </a:ext>
            </a:extLst>
          </p:cNvPr>
          <p:cNvSpPr>
            <a:spLocks noGrp="1"/>
          </p:cNvSpPr>
          <p:nvPr>
            <p:ph type="body" sz="quarter" idx="19" hasCustomPrompt="1"/>
          </p:nvPr>
        </p:nvSpPr>
        <p:spPr>
          <a:xfrm>
            <a:off x="6958578" y="5472380"/>
            <a:ext cx="4648200" cy="646331"/>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[Insert brief description of partner's security services, capabilities, experience, industry </a:t>
            </a:r>
            <a:r>
              <a:rPr lang="en-US" err="1"/>
              <a:t>specialisations</a:t>
            </a:r>
            <a:r>
              <a:rPr lang="en-US"/>
              <a:t>, accreditations, etc. Lorem ipsum sed </a:t>
            </a:r>
            <a:r>
              <a:rPr lang="en-US" err="1"/>
              <a:t>erat</a:t>
            </a:r>
            <a:r>
              <a:rPr lang="en-US"/>
              <a:t> </a:t>
            </a:r>
            <a:r>
              <a:rPr lang="en-US" err="1"/>
              <a:t>igiture</a:t>
            </a:r>
            <a:r>
              <a:rPr lang="en-US"/>
              <a:t>.]</a:t>
            </a:r>
          </a:p>
        </p:txBody>
      </p:sp>
      <p:sp>
        <p:nvSpPr>
          <p:cNvPr id="19" name="Text Placeholder 11">
            <a:extLst>
              <a:ext uri="{FF2B5EF4-FFF2-40B4-BE49-F238E27FC236}">
                <a16:creationId xmlns:a16="http://schemas.microsoft.com/office/drawing/2014/main" id="{43D67694-56E6-481B-AEFD-A3B5B968757D}"/>
              </a:ext>
            </a:extLst>
          </p:cNvPr>
          <p:cNvSpPr>
            <a:spLocks noGrp="1"/>
          </p:cNvSpPr>
          <p:nvPr>
            <p:ph type="body" sz="quarter" idx="20" hasCustomPrompt="1"/>
          </p:nvPr>
        </p:nvSpPr>
        <p:spPr>
          <a:xfrm>
            <a:off x="6958578" y="3079845"/>
            <a:ext cx="4648200" cy="246221"/>
          </a:xfrm>
        </p:spPr>
        <p:txBody>
          <a:bodyPr/>
          <a:lstStyle>
            <a:lvl1pPr marL="0" indent="0">
              <a:buNone/>
              <a:defRPr sz="1600">
                <a:latin typeface="+mj-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Your essential cyber security partner</a:t>
            </a:r>
          </a:p>
        </p:txBody>
      </p:sp>
      <p:sp>
        <p:nvSpPr>
          <p:cNvPr id="21" name="Text Placeholder 11">
            <a:extLst>
              <a:ext uri="{FF2B5EF4-FFF2-40B4-BE49-F238E27FC236}">
                <a16:creationId xmlns:a16="http://schemas.microsoft.com/office/drawing/2014/main" id="{4BCE5D97-DC1D-45B6-80B2-16A81D76D832}"/>
              </a:ext>
            </a:extLst>
          </p:cNvPr>
          <p:cNvSpPr>
            <a:spLocks noGrp="1"/>
          </p:cNvSpPr>
          <p:nvPr>
            <p:ph type="body" sz="quarter" idx="21" hasCustomPrompt="1"/>
          </p:nvPr>
        </p:nvSpPr>
        <p:spPr>
          <a:xfrm>
            <a:off x="6958578" y="5067605"/>
            <a:ext cx="4648200" cy="246221"/>
          </a:xfrm>
        </p:spPr>
        <p:txBody>
          <a:bodyPr/>
          <a:lstStyle>
            <a:lvl1pPr marL="0" indent="0">
              <a:buNone/>
              <a:defRPr sz="1600">
                <a:latin typeface="+mj-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Proven security specialists</a:t>
            </a:r>
          </a:p>
        </p:txBody>
      </p:sp>
    </p:spTree>
    <p:extLst>
      <p:ext uri="{BB962C8B-B14F-4D97-AF65-F5344CB8AC3E}">
        <p14:creationId xmlns:p14="http://schemas.microsoft.com/office/powerpoint/2010/main" val="3456301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840">
          <p15:clr>
            <a:srgbClr val="5ACBF0"/>
          </p15:clr>
        </p15:guide>
        <p15:guide id="5" orient="horz" pos="2160">
          <p15:clr>
            <a:srgbClr val="FBAE40"/>
          </p15:clr>
        </p15:guide>
        <p15:guide id="6" orient="horz" pos="2229">
          <p15:clr>
            <a:srgbClr val="5ACBF0"/>
          </p15:clr>
        </p15:guide>
        <p15:guide id="7" pos="3456">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 uri="{C183D7F6-B498-43B3-948B-1728B52AA6E4}">
                <adec:decorative xmlns:adec="http://schemas.microsoft.com/office/drawing/2017/decorative" val="0"/>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 uri="{C183D7F6-B498-43B3-948B-1728B52AA6E4}">
                <adec:decorative xmlns:adec="http://schemas.microsoft.com/office/drawing/2017/decorative" val="0"/>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856823867"/>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 uri="{C183D7F6-B498-43B3-948B-1728B52AA6E4}">
                <adec:decorative xmlns:adec="http://schemas.microsoft.com/office/drawing/2017/decorative" val="0"/>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 uri="{C183D7F6-B498-43B3-948B-1728B52AA6E4}">
                <adec:decorative xmlns:adec="http://schemas.microsoft.com/office/drawing/2017/decorative" val="0"/>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 uri="{C183D7F6-B498-43B3-948B-1728B52AA6E4}">
                <adec:decorative xmlns:adec="http://schemas.microsoft.com/office/drawing/2017/decorative" val="0"/>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3135711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991869532"/>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Two Filmstrip Photos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16613830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Three Filmstrip Photos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73682457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Four Filmstrip Photos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801018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Five Filmstrip Photos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83674216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Three Round Photos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Tree>
    <p:extLst>
      <p:ext uri="{BB962C8B-B14F-4D97-AF65-F5344CB8AC3E}">
        <p14:creationId xmlns:p14="http://schemas.microsoft.com/office/powerpoint/2010/main" val="6123621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Four Round Photos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Tree>
    <p:extLst>
      <p:ext uri="{BB962C8B-B14F-4D97-AF65-F5344CB8AC3E}">
        <p14:creationId xmlns:p14="http://schemas.microsoft.com/office/powerpoint/2010/main" val="178389390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Five Round Photos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Tree>
    <p:extLst>
      <p:ext uri="{BB962C8B-B14F-4D97-AF65-F5344CB8AC3E}">
        <p14:creationId xmlns:p14="http://schemas.microsoft.com/office/powerpoint/2010/main" val="65728226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Half Photo 1">
    <p:bg>
      <p:bgPr>
        <a:solidFill>
          <a:srgbClr val="F4F3F5"/>
        </a:solidFill>
        <a:effectLst/>
      </p:bgPr>
    </p:bg>
    <p:spTree>
      <p:nvGrpSpPr>
        <p:cNvPr id="1" name=""/>
        <p:cNvGrpSpPr/>
        <p:nvPr/>
      </p:nvGrpSpPr>
      <p:grpSpPr>
        <a:xfrm>
          <a:off x="0" y="0"/>
          <a:ext cx="0" cy="0"/>
          <a:chOff x="0" y="0"/>
          <a:chExt cx="0" cy="0"/>
        </a:xfrm>
      </p:grpSpPr>
      <p:pic>
        <p:nvPicPr>
          <p:cNvPr id="9" name="Graphic 8" descr="Microsoft Security">
            <a:extLst>
              <a:ext uri="{FF2B5EF4-FFF2-40B4-BE49-F238E27FC236}">
                <a16:creationId xmlns:a16="http://schemas.microsoft.com/office/drawing/2014/main" id="{BFC4886C-BC4B-4C1A-BF8E-D5B7F81E039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black">
          <a:xfrm>
            <a:off x="2388783" y="583123"/>
            <a:ext cx="2291715" cy="290498"/>
          </a:xfrm>
          <a:prstGeom prst="rect">
            <a:avLst/>
          </a:prstGeom>
        </p:spPr>
      </p:pic>
      <p:sp>
        <p:nvSpPr>
          <p:cNvPr id="15" name="Picture Placeholder 14">
            <a:extLst>
              <a:ext uri="{FF2B5EF4-FFF2-40B4-BE49-F238E27FC236}">
                <a16:creationId xmlns:a16="http://schemas.microsoft.com/office/drawing/2014/main" id="{5068F81B-FCCF-42BE-8FD4-D1ABCB6D8064}"/>
              </a:ext>
            </a:extLst>
          </p:cNvPr>
          <p:cNvSpPr>
            <a:spLocks noGrp="1"/>
          </p:cNvSpPr>
          <p:nvPr>
            <p:ph type="pic" sz="quarter" idx="16" hasCustomPrompt="1"/>
          </p:nvPr>
        </p:nvSpPr>
        <p:spPr>
          <a:xfrm>
            <a:off x="582164" y="583123"/>
            <a:ext cx="1422000" cy="288000"/>
          </a:xfrm>
        </p:spPr>
        <p:txBody>
          <a:bodyPr anchor="ctr">
            <a:noAutofit/>
          </a:bodyPr>
          <a:lstStyle>
            <a:lvl1pPr marL="0" indent="0" algn="ctr">
              <a:buNone/>
              <a:defRPr sz="1000">
                <a:solidFill>
                  <a:schemeClr val="tx1"/>
                </a:solidFill>
              </a:defRPr>
            </a:lvl1pPr>
          </a:lstStyle>
          <a:p>
            <a:r>
              <a:rPr lang="en-US"/>
              <a:t>Partner logo</a:t>
            </a:r>
          </a:p>
        </p:txBody>
      </p:sp>
      <p:cxnSp>
        <p:nvCxnSpPr>
          <p:cNvPr id="8" name="Straight Connector 7">
            <a:extLst>
              <a:ext uri="{FF2B5EF4-FFF2-40B4-BE49-F238E27FC236}">
                <a16:creationId xmlns:a16="http://schemas.microsoft.com/office/drawing/2014/main" id="{BC8BCAA3-7E69-4F4D-A003-FE0601BF9AD5}"/>
              </a:ext>
            </a:extLst>
          </p:cNvPr>
          <p:cNvCxnSpPr>
            <a:cxnSpLocks/>
          </p:cNvCxnSpPr>
          <p:nvPr userDrawn="1"/>
        </p:nvCxnSpPr>
        <p:spPr>
          <a:xfrm>
            <a:off x="2196474" y="583123"/>
            <a:ext cx="0" cy="288000"/>
          </a:xfrm>
          <a:prstGeom prst="line">
            <a:avLst/>
          </a:prstGeom>
          <a:ln w="9525">
            <a:solidFill>
              <a:srgbClr val="73737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91F4E8BC-84C3-47D1-9748-473116E5FC1F}"/>
              </a:ext>
            </a:extLst>
          </p:cNvPr>
          <p:cNvSpPr>
            <a:spLocks noGrp="1"/>
          </p:cNvSpPr>
          <p:nvPr>
            <p:ph type="body" sz="quarter" idx="17" hasCustomPrompt="1"/>
          </p:nvPr>
        </p:nvSpPr>
        <p:spPr>
          <a:xfrm>
            <a:off x="582164" y="1434370"/>
            <a:ext cx="5511168" cy="1107996"/>
          </a:xfrm>
        </p:spPr>
        <p:txBody>
          <a:bodyPr/>
          <a:lstStyle>
            <a:lvl1pPr marL="0" indent="0">
              <a:buNone/>
              <a:defRPr sz="2400">
                <a:solidFill>
                  <a:srgbClr val="091F2C"/>
                </a:solidFill>
                <a:latin typeface="+mj-lt"/>
              </a:defRPr>
            </a:lvl1pPr>
            <a:lvl2pPr marL="228600" indent="0">
              <a:buNone/>
              <a:defRPr>
                <a:latin typeface="+mj-lt"/>
              </a:defRPr>
            </a:lvl2pPr>
            <a:lvl3pPr marL="457200" indent="0">
              <a:buNone/>
              <a:defRPr>
                <a:latin typeface="+mj-lt"/>
              </a:defRPr>
            </a:lvl3pPr>
            <a:lvl4pPr marL="661988" indent="0">
              <a:buNone/>
              <a:defRPr>
                <a:latin typeface="+mj-lt"/>
              </a:defRPr>
            </a:lvl4pPr>
            <a:lvl5pPr marL="855663" indent="0">
              <a:buNone/>
              <a:defRPr>
                <a:latin typeface="+mj-lt"/>
              </a:defRPr>
            </a:lvl5pPr>
          </a:lstStyle>
          <a:p>
            <a:pPr lvl="0"/>
            <a:r>
              <a:rPr lang="en-US"/>
              <a:t>[Partner Name] is here to support your security journey from foundations to maturity</a:t>
            </a:r>
          </a:p>
        </p:txBody>
      </p:sp>
      <p:sp>
        <p:nvSpPr>
          <p:cNvPr id="12" name="Text Placeholder 11">
            <a:extLst>
              <a:ext uri="{FF2B5EF4-FFF2-40B4-BE49-F238E27FC236}">
                <a16:creationId xmlns:a16="http://schemas.microsoft.com/office/drawing/2014/main" id="{6FA75351-7AC1-43FE-8CD8-2BAD6B74422E}"/>
              </a:ext>
            </a:extLst>
          </p:cNvPr>
          <p:cNvSpPr>
            <a:spLocks noGrp="1"/>
          </p:cNvSpPr>
          <p:nvPr>
            <p:ph type="body" sz="quarter" idx="18" hasCustomPrompt="1"/>
          </p:nvPr>
        </p:nvSpPr>
        <p:spPr>
          <a:xfrm>
            <a:off x="582163" y="3782840"/>
            <a:ext cx="2520000" cy="1938992"/>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Collaborating as your strategic partner, [Partner Name] offers expertise, advice and co-managed security solutions from setting up strong security foundations to deploying end-to-end proactive protection that is aligned with your business and industry.</a:t>
            </a:r>
          </a:p>
        </p:txBody>
      </p:sp>
      <p:sp>
        <p:nvSpPr>
          <p:cNvPr id="17" name="Text Placeholder 16">
            <a:extLst>
              <a:ext uri="{FF2B5EF4-FFF2-40B4-BE49-F238E27FC236}">
                <a16:creationId xmlns:a16="http://schemas.microsoft.com/office/drawing/2014/main" id="{A3769B3F-A174-4B61-907D-ECA19FCD2C7F}"/>
              </a:ext>
            </a:extLst>
          </p:cNvPr>
          <p:cNvSpPr>
            <a:spLocks noGrp="1"/>
          </p:cNvSpPr>
          <p:nvPr>
            <p:ph type="body" sz="quarter" idx="19" hasCustomPrompt="1"/>
          </p:nvPr>
        </p:nvSpPr>
        <p:spPr>
          <a:xfrm>
            <a:off x="3573332" y="3786440"/>
            <a:ext cx="2520000" cy="1292662"/>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[Insert brief description of partner's security services, capabilities, experience, industry </a:t>
            </a:r>
            <a:r>
              <a:rPr lang="en-US" err="1"/>
              <a:t>specialisations</a:t>
            </a:r>
            <a:r>
              <a:rPr lang="en-US"/>
              <a:t>, accreditations, etc. Lorem ipsum sed </a:t>
            </a:r>
            <a:r>
              <a:rPr lang="en-US" err="1"/>
              <a:t>erat</a:t>
            </a:r>
            <a:r>
              <a:rPr lang="en-US"/>
              <a:t> </a:t>
            </a:r>
            <a:r>
              <a:rPr lang="en-US" err="1"/>
              <a:t>igiture</a:t>
            </a:r>
            <a:r>
              <a:rPr lang="en-US"/>
              <a:t>.]</a:t>
            </a:r>
          </a:p>
        </p:txBody>
      </p:sp>
      <p:sp>
        <p:nvSpPr>
          <p:cNvPr id="19" name="Text Placeholder 11">
            <a:extLst>
              <a:ext uri="{FF2B5EF4-FFF2-40B4-BE49-F238E27FC236}">
                <a16:creationId xmlns:a16="http://schemas.microsoft.com/office/drawing/2014/main" id="{43D67694-56E6-481B-AEFD-A3B5B968757D}"/>
              </a:ext>
            </a:extLst>
          </p:cNvPr>
          <p:cNvSpPr>
            <a:spLocks noGrp="1"/>
          </p:cNvSpPr>
          <p:nvPr>
            <p:ph type="body" sz="quarter" idx="20" hasCustomPrompt="1"/>
          </p:nvPr>
        </p:nvSpPr>
        <p:spPr>
          <a:xfrm>
            <a:off x="582163" y="3103115"/>
            <a:ext cx="2520000" cy="492443"/>
          </a:xfrm>
        </p:spPr>
        <p:txBody>
          <a:bodyPr/>
          <a:lstStyle>
            <a:lvl1pPr marL="0" indent="0">
              <a:buNone/>
              <a:defRPr sz="1600">
                <a:latin typeface="+mj-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Your essential cyber </a:t>
            </a:r>
            <a:br>
              <a:rPr lang="en-US"/>
            </a:br>
            <a:r>
              <a:rPr lang="en-US"/>
              <a:t>security partner</a:t>
            </a:r>
          </a:p>
        </p:txBody>
      </p:sp>
      <p:sp>
        <p:nvSpPr>
          <p:cNvPr id="21" name="Text Placeholder 11">
            <a:extLst>
              <a:ext uri="{FF2B5EF4-FFF2-40B4-BE49-F238E27FC236}">
                <a16:creationId xmlns:a16="http://schemas.microsoft.com/office/drawing/2014/main" id="{4BCE5D97-DC1D-45B6-80B2-16A81D76D832}"/>
              </a:ext>
            </a:extLst>
          </p:cNvPr>
          <p:cNvSpPr>
            <a:spLocks noGrp="1"/>
          </p:cNvSpPr>
          <p:nvPr>
            <p:ph type="body" sz="quarter" idx="21" hasCustomPrompt="1"/>
          </p:nvPr>
        </p:nvSpPr>
        <p:spPr>
          <a:xfrm>
            <a:off x="3573332" y="3103115"/>
            <a:ext cx="2520000" cy="492443"/>
          </a:xfrm>
        </p:spPr>
        <p:txBody>
          <a:bodyPr/>
          <a:lstStyle>
            <a:lvl1pPr marL="0" indent="0">
              <a:buNone/>
              <a:defRPr sz="1600">
                <a:latin typeface="+mj-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Proven </a:t>
            </a:r>
            <a:br>
              <a:rPr lang="en-US"/>
            </a:br>
            <a:r>
              <a:rPr lang="en-US"/>
              <a:t>security specialists</a:t>
            </a:r>
          </a:p>
        </p:txBody>
      </p:sp>
      <p:sp>
        <p:nvSpPr>
          <p:cNvPr id="3" name="Picture Placeholder 2">
            <a:extLst>
              <a:ext uri="{FF2B5EF4-FFF2-40B4-BE49-F238E27FC236}">
                <a16:creationId xmlns:a16="http://schemas.microsoft.com/office/drawing/2014/main" id="{930B8246-3BD8-4D6A-BBA8-290EA45D2821}"/>
              </a:ext>
            </a:extLst>
          </p:cNvPr>
          <p:cNvSpPr>
            <a:spLocks noGrp="1"/>
          </p:cNvSpPr>
          <p:nvPr>
            <p:ph type="pic" sz="quarter" idx="22"/>
          </p:nvPr>
        </p:nvSpPr>
        <p:spPr>
          <a:xfrm>
            <a:off x="6858000" y="1"/>
            <a:ext cx="5334000" cy="6857999"/>
          </a:xfrm>
          <a:blipFill>
            <a:blip r:embed="rId4"/>
            <a:srcRect/>
            <a:stretch>
              <a:fillRect l="-105477" r="-64284" b="-18021"/>
            </a:stretch>
          </a:blipFill>
        </p:spPr>
        <p:txBody>
          <a:bodyPr tIns="864000">
            <a:noAutofit/>
          </a:bodyPr>
          <a:lstStyle>
            <a:lvl1pPr marL="0" indent="0" algn="ctr">
              <a:spcBef>
                <a:spcPts val="0"/>
              </a:spcBef>
              <a:buNone/>
              <a:defRPr>
                <a:solidFill>
                  <a:schemeClr val="bg1"/>
                </a:solidFill>
              </a:defRPr>
            </a:lvl1pPr>
          </a:lstStyle>
          <a:p>
            <a:endParaRPr lang="en-US"/>
          </a:p>
        </p:txBody>
      </p:sp>
    </p:spTree>
    <p:extLst>
      <p:ext uri="{BB962C8B-B14F-4D97-AF65-F5344CB8AC3E}">
        <p14:creationId xmlns:p14="http://schemas.microsoft.com/office/powerpoint/2010/main" val="739770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840">
          <p15:clr>
            <a:srgbClr val="5ACBF0"/>
          </p15:clr>
        </p15:guide>
        <p15:guide id="5" orient="horz" pos="2160">
          <p15:clr>
            <a:srgbClr val="FBAE40"/>
          </p15:clr>
        </p15:guide>
        <p15:guide id="6" orient="horz" pos="2229">
          <p15:clr>
            <a:srgbClr val="5ACBF0"/>
          </p15:clr>
        </p15:guide>
        <p15:guide id="7" pos="3456">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Agenda and Text Side by S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sz="2000"/>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bwMode="auto">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721736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Agenda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5"/>
            <a:ext cx="6667500" cy="5683254"/>
          </a:xfrm>
        </p:spPr>
        <p:txBody>
          <a:bodyPr anchor="ctr"/>
          <a:lstStyle>
            <a:lvl1pPr marL="231775" indent="-231775">
              <a:spcAft>
                <a:spcPts val="600"/>
              </a:spcAft>
              <a:buFont typeface="Wingdings" panose="05000000000000000000" pitchFamily="2" charset="2"/>
              <a:buChar char=""/>
              <a:defRPr sz="2000"/>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442284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568486163"/>
      </p:ext>
    </p:extLst>
  </p:cSld>
  <p:clrMapOvr>
    <a:masterClrMapping/>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Code Bottom">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65763921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Code Top">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69285922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Code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85784024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Code Lef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98641691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Demo L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812763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Demo Dark">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155603180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Section Tech Scan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FF55AF-07A0-E53A-0789-86E0BA8D665F}"/>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ltGray">
          <a:xfrm>
            <a:off x="0" y="1730"/>
            <a:ext cx="12192000" cy="6854540"/>
          </a:xfrm>
          <a:prstGeom prst="rect">
            <a:avLst/>
          </a:prstGeom>
        </p:spPr>
      </p:pic>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975556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Title Half Photo 1">
    <p:bg>
      <p:bgPr>
        <a:solidFill>
          <a:schemeClr val="bg1"/>
        </a:solidFill>
        <a:effectLst/>
      </p:bgPr>
    </p:bg>
    <p:spTree>
      <p:nvGrpSpPr>
        <p:cNvPr id="1" name=""/>
        <p:cNvGrpSpPr/>
        <p:nvPr/>
      </p:nvGrpSpPr>
      <p:grpSpPr>
        <a:xfrm>
          <a:off x="0" y="0"/>
          <a:ext cx="0" cy="0"/>
          <a:chOff x="0" y="0"/>
          <a:chExt cx="0" cy="0"/>
        </a:xfrm>
      </p:grpSpPr>
      <p:pic>
        <p:nvPicPr>
          <p:cNvPr id="9" name="Graphic 8" descr="Microsoft Security">
            <a:extLst>
              <a:ext uri="{FF2B5EF4-FFF2-40B4-BE49-F238E27FC236}">
                <a16:creationId xmlns:a16="http://schemas.microsoft.com/office/drawing/2014/main" id="{BFC4886C-BC4B-4C1A-BF8E-D5B7F81E039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black">
          <a:xfrm>
            <a:off x="2388783" y="583123"/>
            <a:ext cx="2291715" cy="290498"/>
          </a:xfrm>
          <a:prstGeom prst="rect">
            <a:avLst/>
          </a:prstGeom>
        </p:spPr>
      </p:pic>
      <p:sp>
        <p:nvSpPr>
          <p:cNvPr id="15" name="Picture Placeholder 14">
            <a:extLst>
              <a:ext uri="{FF2B5EF4-FFF2-40B4-BE49-F238E27FC236}">
                <a16:creationId xmlns:a16="http://schemas.microsoft.com/office/drawing/2014/main" id="{5068F81B-FCCF-42BE-8FD4-D1ABCB6D8064}"/>
              </a:ext>
            </a:extLst>
          </p:cNvPr>
          <p:cNvSpPr>
            <a:spLocks noGrp="1"/>
          </p:cNvSpPr>
          <p:nvPr>
            <p:ph type="pic" sz="quarter" idx="16" hasCustomPrompt="1"/>
          </p:nvPr>
        </p:nvSpPr>
        <p:spPr>
          <a:xfrm>
            <a:off x="582164" y="583123"/>
            <a:ext cx="1422000" cy="288000"/>
          </a:xfrm>
        </p:spPr>
        <p:txBody>
          <a:bodyPr anchor="ctr">
            <a:noAutofit/>
          </a:bodyPr>
          <a:lstStyle>
            <a:lvl1pPr marL="0" indent="0" algn="ctr">
              <a:buNone/>
              <a:defRPr sz="1000">
                <a:solidFill>
                  <a:schemeClr val="tx1"/>
                </a:solidFill>
              </a:defRPr>
            </a:lvl1pPr>
          </a:lstStyle>
          <a:p>
            <a:r>
              <a:rPr lang="en-US"/>
              <a:t>Partner logo</a:t>
            </a:r>
          </a:p>
        </p:txBody>
      </p:sp>
      <p:cxnSp>
        <p:nvCxnSpPr>
          <p:cNvPr id="8" name="Straight Connector 7">
            <a:extLst>
              <a:ext uri="{FF2B5EF4-FFF2-40B4-BE49-F238E27FC236}">
                <a16:creationId xmlns:a16="http://schemas.microsoft.com/office/drawing/2014/main" id="{BC8BCAA3-7E69-4F4D-A003-FE0601BF9AD5}"/>
              </a:ext>
            </a:extLst>
          </p:cNvPr>
          <p:cNvCxnSpPr>
            <a:cxnSpLocks/>
          </p:cNvCxnSpPr>
          <p:nvPr userDrawn="1"/>
        </p:nvCxnSpPr>
        <p:spPr>
          <a:xfrm>
            <a:off x="2196474" y="583123"/>
            <a:ext cx="0" cy="288000"/>
          </a:xfrm>
          <a:prstGeom prst="line">
            <a:avLst/>
          </a:prstGeom>
          <a:ln w="9525">
            <a:solidFill>
              <a:srgbClr val="73737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91F4E8BC-84C3-47D1-9748-473116E5FC1F}"/>
              </a:ext>
            </a:extLst>
          </p:cNvPr>
          <p:cNvSpPr>
            <a:spLocks noGrp="1"/>
          </p:cNvSpPr>
          <p:nvPr>
            <p:ph type="body" sz="quarter" idx="17" hasCustomPrompt="1"/>
          </p:nvPr>
        </p:nvSpPr>
        <p:spPr>
          <a:xfrm>
            <a:off x="582164" y="1434370"/>
            <a:ext cx="5511168" cy="615553"/>
          </a:xfrm>
        </p:spPr>
        <p:txBody>
          <a:bodyPr/>
          <a:lstStyle>
            <a:lvl1pPr marL="0" indent="0">
              <a:buNone/>
              <a:defRPr sz="2000">
                <a:solidFill>
                  <a:srgbClr val="091F2C"/>
                </a:solidFill>
                <a:latin typeface="+mj-lt"/>
              </a:defRPr>
            </a:lvl1pPr>
            <a:lvl2pPr marL="228600" indent="0">
              <a:buNone/>
              <a:defRPr>
                <a:latin typeface="+mj-lt"/>
              </a:defRPr>
            </a:lvl2pPr>
            <a:lvl3pPr marL="457200" indent="0">
              <a:buNone/>
              <a:defRPr>
                <a:latin typeface="+mj-lt"/>
              </a:defRPr>
            </a:lvl3pPr>
            <a:lvl4pPr marL="661988" indent="0">
              <a:buNone/>
              <a:defRPr>
                <a:latin typeface="+mj-lt"/>
              </a:defRPr>
            </a:lvl4pPr>
            <a:lvl5pPr marL="855663" indent="0">
              <a:buNone/>
              <a:defRPr>
                <a:latin typeface="+mj-lt"/>
              </a:defRPr>
            </a:lvl5pPr>
          </a:lstStyle>
          <a:p>
            <a:pPr lvl="0"/>
            <a:r>
              <a:rPr lang="en-US"/>
              <a:t>[Partner Name] is here to support your security journey from foundations to maturity</a:t>
            </a:r>
          </a:p>
        </p:txBody>
      </p:sp>
      <p:sp>
        <p:nvSpPr>
          <p:cNvPr id="12" name="Text Placeholder 11">
            <a:extLst>
              <a:ext uri="{FF2B5EF4-FFF2-40B4-BE49-F238E27FC236}">
                <a16:creationId xmlns:a16="http://schemas.microsoft.com/office/drawing/2014/main" id="{6FA75351-7AC1-43FE-8CD8-2BAD6B74422E}"/>
              </a:ext>
            </a:extLst>
          </p:cNvPr>
          <p:cNvSpPr>
            <a:spLocks noGrp="1"/>
          </p:cNvSpPr>
          <p:nvPr>
            <p:ph type="body" sz="quarter" idx="18" hasCustomPrompt="1"/>
          </p:nvPr>
        </p:nvSpPr>
        <p:spPr>
          <a:xfrm>
            <a:off x="582163" y="2917175"/>
            <a:ext cx="2520000" cy="1477328"/>
          </a:xfrm>
        </p:spPr>
        <p:txBody>
          <a:bodyPr/>
          <a:lstStyle>
            <a:lvl1pPr marL="0" indent="0">
              <a:buNone/>
              <a:defRPr sz="12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Collaborating as your strategic partner, [Partner Name] offers expertise, advice and co-managed security solutions from setting up strong security foundations to deploying end-to-end proactive protection that is aligned with your business and industry.</a:t>
            </a:r>
          </a:p>
        </p:txBody>
      </p:sp>
      <p:sp>
        <p:nvSpPr>
          <p:cNvPr id="17" name="Text Placeholder 16">
            <a:extLst>
              <a:ext uri="{FF2B5EF4-FFF2-40B4-BE49-F238E27FC236}">
                <a16:creationId xmlns:a16="http://schemas.microsoft.com/office/drawing/2014/main" id="{A3769B3F-A174-4B61-907D-ECA19FCD2C7F}"/>
              </a:ext>
            </a:extLst>
          </p:cNvPr>
          <p:cNvSpPr>
            <a:spLocks noGrp="1"/>
          </p:cNvSpPr>
          <p:nvPr>
            <p:ph type="body" sz="quarter" idx="19" hasCustomPrompt="1"/>
          </p:nvPr>
        </p:nvSpPr>
        <p:spPr>
          <a:xfrm>
            <a:off x="3573332" y="2920775"/>
            <a:ext cx="2520000" cy="923330"/>
          </a:xfrm>
        </p:spPr>
        <p:txBody>
          <a:bodyPr/>
          <a:lstStyle>
            <a:lvl1pPr marL="0" indent="0">
              <a:buNone/>
              <a:defRPr sz="1200"/>
            </a:lvl1pPr>
            <a:lvl2pPr marL="228600" indent="0">
              <a:buNone/>
              <a:defRPr sz="1400"/>
            </a:lvl2pPr>
            <a:lvl3pPr marL="457200" indent="0">
              <a:buNone/>
              <a:defRPr sz="1400"/>
            </a:lvl3pPr>
            <a:lvl4pPr marL="661988" indent="0">
              <a:buNone/>
              <a:defRPr sz="1400"/>
            </a:lvl4pPr>
            <a:lvl5pPr marL="855663" indent="0">
              <a:buNone/>
              <a:defRPr sz="1400"/>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[Insert brief description of partner's security services, capabilities, experience, industry </a:t>
            </a:r>
            <a:r>
              <a:rPr lang="en-US" err="1"/>
              <a:t>specialisations</a:t>
            </a:r>
            <a:r>
              <a:rPr lang="en-US"/>
              <a:t>, accreditations, etc. Lorem ipsum sed </a:t>
            </a:r>
            <a:r>
              <a:rPr lang="en-US" err="1"/>
              <a:t>erat</a:t>
            </a:r>
            <a:r>
              <a:rPr lang="en-US"/>
              <a:t> </a:t>
            </a:r>
            <a:r>
              <a:rPr lang="en-US" err="1"/>
              <a:t>igiture</a:t>
            </a:r>
            <a:r>
              <a:rPr lang="en-US"/>
              <a:t>.]</a:t>
            </a:r>
          </a:p>
        </p:txBody>
      </p:sp>
      <p:sp>
        <p:nvSpPr>
          <p:cNvPr id="19" name="Text Placeholder 11">
            <a:extLst>
              <a:ext uri="{FF2B5EF4-FFF2-40B4-BE49-F238E27FC236}">
                <a16:creationId xmlns:a16="http://schemas.microsoft.com/office/drawing/2014/main" id="{43D67694-56E6-481B-AEFD-A3B5B968757D}"/>
              </a:ext>
            </a:extLst>
          </p:cNvPr>
          <p:cNvSpPr>
            <a:spLocks noGrp="1"/>
          </p:cNvSpPr>
          <p:nvPr>
            <p:ph type="body" sz="quarter" idx="20" hasCustomPrompt="1"/>
          </p:nvPr>
        </p:nvSpPr>
        <p:spPr>
          <a:xfrm>
            <a:off x="582163" y="2364450"/>
            <a:ext cx="2520000" cy="430887"/>
          </a:xfrm>
        </p:spPr>
        <p:txBody>
          <a:bodyPr/>
          <a:lstStyle>
            <a:lvl1pPr marL="0" indent="0">
              <a:buNone/>
              <a:defRPr sz="1400">
                <a:latin typeface="+mj-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Your essential cyber </a:t>
            </a:r>
            <a:br>
              <a:rPr lang="en-US"/>
            </a:br>
            <a:r>
              <a:rPr lang="en-US"/>
              <a:t>security partner</a:t>
            </a:r>
          </a:p>
        </p:txBody>
      </p:sp>
      <p:sp>
        <p:nvSpPr>
          <p:cNvPr id="21" name="Text Placeholder 11">
            <a:extLst>
              <a:ext uri="{FF2B5EF4-FFF2-40B4-BE49-F238E27FC236}">
                <a16:creationId xmlns:a16="http://schemas.microsoft.com/office/drawing/2014/main" id="{4BCE5D97-DC1D-45B6-80B2-16A81D76D832}"/>
              </a:ext>
            </a:extLst>
          </p:cNvPr>
          <p:cNvSpPr>
            <a:spLocks noGrp="1"/>
          </p:cNvSpPr>
          <p:nvPr>
            <p:ph type="body" sz="quarter" idx="21" hasCustomPrompt="1"/>
          </p:nvPr>
        </p:nvSpPr>
        <p:spPr>
          <a:xfrm>
            <a:off x="3573332" y="2364450"/>
            <a:ext cx="2520000" cy="430887"/>
          </a:xfrm>
        </p:spPr>
        <p:txBody>
          <a:bodyPr/>
          <a:lstStyle>
            <a:lvl1pPr marL="0" indent="0">
              <a:buNone/>
              <a:defRPr sz="1400">
                <a:latin typeface="+mj-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Proven </a:t>
            </a:r>
            <a:br>
              <a:rPr lang="en-US"/>
            </a:br>
            <a:r>
              <a:rPr lang="en-US"/>
              <a:t>security specialists</a:t>
            </a:r>
          </a:p>
        </p:txBody>
      </p:sp>
      <p:sp>
        <p:nvSpPr>
          <p:cNvPr id="3" name="Picture Placeholder 2">
            <a:extLst>
              <a:ext uri="{FF2B5EF4-FFF2-40B4-BE49-F238E27FC236}">
                <a16:creationId xmlns:a16="http://schemas.microsoft.com/office/drawing/2014/main" id="{930B8246-3BD8-4D6A-BBA8-290EA45D2821}"/>
              </a:ext>
            </a:extLst>
          </p:cNvPr>
          <p:cNvSpPr>
            <a:spLocks noGrp="1"/>
          </p:cNvSpPr>
          <p:nvPr>
            <p:ph type="pic" sz="quarter" idx="22"/>
          </p:nvPr>
        </p:nvSpPr>
        <p:spPr>
          <a:xfrm>
            <a:off x="6858000" y="1"/>
            <a:ext cx="5334000" cy="6857999"/>
          </a:xfrm>
          <a:blipFill>
            <a:blip r:embed="rId4"/>
            <a:srcRect/>
            <a:stretch>
              <a:fillRect l="-64285" r="-64285"/>
            </a:stretch>
          </a:blipFill>
        </p:spPr>
        <p:txBody>
          <a:bodyPr tIns="864000">
            <a:noAutofit/>
          </a:bodyPr>
          <a:lstStyle>
            <a:lvl1pPr marL="0" indent="0" algn="ctr">
              <a:spcBef>
                <a:spcPts val="0"/>
              </a:spcBef>
              <a:buNone/>
              <a:defRPr/>
            </a:lvl1pPr>
          </a:lstStyle>
          <a:p>
            <a:endParaRPr lang="en-US"/>
          </a:p>
        </p:txBody>
      </p:sp>
    </p:spTree>
    <p:extLst>
      <p:ext uri="{BB962C8B-B14F-4D97-AF65-F5344CB8AC3E}">
        <p14:creationId xmlns:p14="http://schemas.microsoft.com/office/powerpoint/2010/main" val="2497708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840">
          <p15:clr>
            <a:srgbClr val="5ACBF0"/>
          </p15:clr>
        </p15:guide>
        <p15:guide id="5" orient="horz" pos="2160">
          <p15:clr>
            <a:srgbClr val="FBAE40"/>
          </p15:clr>
        </p15:guide>
        <p15:guide id="6" orient="horz" pos="2229">
          <p15:clr>
            <a:srgbClr val="5ACBF0"/>
          </p15:clr>
        </p15:guide>
        <p15:guide id="7" pos="3456">
          <p15:clr>
            <a:srgbClr val="5ACBF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Section Tech Scan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1A91C97-0F4B-CB0B-3806-07BEEA5F7272}"/>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0" y="319"/>
            <a:ext cx="12192000" cy="6857361"/>
          </a:xfrm>
          <a:prstGeom prst="rect">
            <a:avLst/>
          </a:prstGeom>
        </p:spPr>
      </p:pic>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4180585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Section Tech Scan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6780E26-77D9-EDA1-6B0D-E498A450A3A4}"/>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ltGray">
          <a:xfrm>
            <a:off x="0" y="0"/>
            <a:ext cx="12192000" cy="6858000"/>
          </a:xfrm>
          <a:prstGeom prst="rect">
            <a:avLst/>
          </a:prstGeom>
        </p:spPr>
      </p:pic>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1106572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Section Tech Scan 4">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10B085-DDE7-88C6-CC2C-8FA66A131AD6}"/>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ltGray">
          <a:xfrm>
            <a:off x="0" y="0"/>
            <a:ext cx="12192000" cy="6855163"/>
          </a:xfrm>
          <a:prstGeom prst="rect">
            <a:avLst/>
          </a:prstGeom>
        </p:spPr>
      </p:pic>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1557680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Section Tech Scan 5">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67A2C0C-5A6D-7740-29B0-946ED0BE2F65}"/>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ltGray">
          <a:xfrm>
            <a:off x="0" y="0"/>
            <a:ext cx="12186409" cy="6858000"/>
          </a:xfrm>
          <a:prstGeom prst="rect">
            <a:avLst/>
          </a:prstGeom>
        </p:spPr>
      </p:pic>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917935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Section Tech Scan 6">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BF2C24F-5B26-E853-33E8-371952F8F129}"/>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ltGray">
          <a:xfrm>
            <a:off x="0" y="0"/>
            <a:ext cx="12192000" cy="6858000"/>
          </a:xfrm>
          <a:prstGeom prst="rect">
            <a:avLst/>
          </a:prstGeom>
        </p:spPr>
      </p:pic>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1923514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Section Tech Scan 7">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F34D503-F46F-BFA0-6453-FB10F5385FD5}"/>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ltGray">
          <a:xfrm>
            <a:off x="-15917" y="1691"/>
            <a:ext cx="12192000" cy="6856309"/>
          </a:xfrm>
          <a:prstGeom prst="rect">
            <a:avLst/>
          </a:prstGeom>
        </p:spPr>
      </p:pic>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1103129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Section Tech Scan 8">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6189FDC-525A-CF23-3070-940BC162EE0A}"/>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ltGray">
          <a:xfrm>
            <a:off x="0" y="0"/>
            <a:ext cx="12192000" cy="6858000"/>
          </a:xfrm>
          <a:prstGeom prst="rect">
            <a:avLst/>
          </a:prstGeom>
        </p:spPr>
      </p:pic>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3977355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Section Tech Scan 9">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B370C3B-D4ED-F3F0-36A3-8D6A980CB41C}"/>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ltGray">
          <a:xfrm>
            <a:off x="1146" y="0"/>
            <a:ext cx="12189708" cy="6858000"/>
          </a:xfrm>
          <a:prstGeom prst="rect">
            <a:avLst/>
          </a:prstGeom>
        </p:spPr>
      </p:pic>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2678866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Section Tech Scan 10">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A9DD60-6582-EC28-94B1-2DB255180C50}"/>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bwMode="ltGray">
          <a:xfrm>
            <a:off x="0" y="0"/>
            <a:ext cx="12182400" cy="6858000"/>
          </a:xfrm>
          <a:prstGeom prst="rect">
            <a:avLst/>
          </a:prstGeom>
        </p:spPr>
      </p:pic>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506122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Section L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2384628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itle Half Photo 1">
    <p:bg>
      <p:bgPr>
        <a:solidFill>
          <a:srgbClr val="F4F3F5"/>
        </a:solidFill>
        <a:effectLst/>
      </p:bgPr>
    </p:bg>
    <p:spTree>
      <p:nvGrpSpPr>
        <p:cNvPr id="1" name=""/>
        <p:cNvGrpSpPr/>
        <p:nvPr/>
      </p:nvGrpSpPr>
      <p:grpSpPr>
        <a:xfrm>
          <a:off x="0" y="0"/>
          <a:ext cx="0" cy="0"/>
          <a:chOff x="0" y="0"/>
          <a:chExt cx="0" cy="0"/>
        </a:xfrm>
      </p:grpSpPr>
      <p:pic>
        <p:nvPicPr>
          <p:cNvPr id="53" name="Picture 52">
            <a:extLst>
              <a:ext uri="{FF2B5EF4-FFF2-40B4-BE49-F238E27FC236}">
                <a16:creationId xmlns:a16="http://schemas.microsoft.com/office/drawing/2014/main" id="{3502A24C-F0AE-45EF-84FC-2E368A2F4D11}"/>
              </a:ext>
            </a:extLst>
          </p:cNvPr>
          <p:cNvPicPr>
            <a:picLocks noChangeAspect="1"/>
          </p:cNvPicPr>
          <p:nvPr userDrawn="1"/>
        </p:nvPicPr>
        <p:blipFill rotWithShape="1">
          <a:blip r:embed="rId2"/>
          <a:srcRect t="12569" r="12568"/>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pic>
        <p:nvPicPr>
          <p:cNvPr id="9" name="Graphic 8" descr="Microsoft Security">
            <a:extLst>
              <a:ext uri="{FF2B5EF4-FFF2-40B4-BE49-F238E27FC236}">
                <a16:creationId xmlns:a16="http://schemas.microsoft.com/office/drawing/2014/main" id="{BFC4886C-BC4B-4C1A-BF8E-D5B7F81E039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black">
          <a:xfrm>
            <a:off x="2388783" y="583123"/>
            <a:ext cx="2291715" cy="290498"/>
          </a:xfrm>
          <a:prstGeom prst="rect">
            <a:avLst/>
          </a:prstGeom>
        </p:spPr>
      </p:pic>
      <p:sp>
        <p:nvSpPr>
          <p:cNvPr id="15" name="Picture Placeholder 14">
            <a:extLst>
              <a:ext uri="{FF2B5EF4-FFF2-40B4-BE49-F238E27FC236}">
                <a16:creationId xmlns:a16="http://schemas.microsoft.com/office/drawing/2014/main" id="{5068F81B-FCCF-42BE-8FD4-D1ABCB6D8064}"/>
              </a:ext>
            </a:extLst>
          </p:cNvPr>
          <p:cNvSpPr>
            <a:spLocks noGrp="1"/>
          </p:cNvSpPr>
          <p:nvPr>
            <p:ph type="pic" sz="quarter" idx="16" hasCustomPrompt="1"/>
          </p:nvPr>
        </p:nvSpPr>
        <p:spPr>
          <a:xfrm>
            <a:off x="582164" y="583123"/>
            <a:ext cx="1422000" cy="288000"/>
          </a:xfrm>
        </p:spPr>
        <p:txBody>
          <a:bodyPr anchor="ctr">
            <a:noAutofit/>
          </a:bodyPr>
          <a:lstStyle>
            <a:lvl1pPr marL="0" indent="0" algn="ctr">
              <a:buNone/>
              <a:defRPr sz="1000">
                <a:solidFill>
                  <a:schemeClr val="tx1"/>
                </a:solidFill>
              </a:defRPr>
            </a:lvl1pPr>
          </a:lstStyle>
          <a:p>
            <a:r>
              <a:rPr lang="en-US"/>
              <a:t>Partner logo</a:t>
            </a:r>
          </a:p>
        </p:txBody>
      </p:sp>
      <p:cxnSp>
        <p:nvCxnSpPr>
          <p:cNvPr id="8" name="Straight Connector 7">
            <a:extLst>
              <a:ext uri="{FF2B5EF4-FFF2-40B4-BE49-F238E27FC236}">
                <a16:creationId xmlns:a16="http://schemas.microsoft.com/office/drawing/2014/main" id="{BC8BCAA3-7E69-4F4D-A003-FE0601BF9AD5}"/>
              </a:ext>
            </a:extLst>
          </p:cNvPr>
          <p:cNvCxnSpPr>
            <a:cxnSpLocks/>
          </p:cNvCxnSpPr>
          <p:nvPr userDrawn="1"/>
        </p:nvCxnSpPr>
        <p:spPr>
          <a:xfrm>
            <a:off x="2196474" y="583123"/>
            <a:ext cx="0" cy="288000"/>
          </a:xfrm>
          <a:prstGeom prst="line">
            <a:avLst/>
          </a:prstGeom>
          <a:ln w="9525">
            <a:solidFill>
              <a:srgbClr val="73737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B5347BE-FB11-4C59-9106-180A4081F64C}"/>
              </a:ext>
              <a:ext uri="{C183D7F6-B498-43B3-948B-1728B52AA6E4}">
                <adec:decorative xmlns:adec="http://schemas.microsoft.com/office/drawing/2017/decorative" val="1"/>
              </a:ext>
            </a:extLst>
          </p:cNvPr>
          <p:cNvCxnSpPr>
            <a:cxnSpLocks/>
          </p:cNvCxnSpPr>
          <p:nvPr userDrawn="1"/>
        </p:nvCxnSpPr>
        <p:spPr>
          <a:xfrm>
            <a:off x="3651857" y="5105194"/>
            <a:ext cx="0" cy="1436400"/>
          </a:xfrm>
          <a:prstGeom prst="line">
            <a:avLst/>
          </a:prstGeom>
          <a:ln w="12700">
            <a:solidFill>
              <a:srgbClr val="03159A"/>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8" name="Picture Placeholder 34">
            <a:extLst>
              <a:ext uri="{FF2B5EF4-FFF2-40B4-BE49-F238E27FC236}">
                <a16:creationId xmlns:a16="http://schemas.microsoft.com/office/drawing/2014/main" id="{89F6B590-ADC5-4ADE-9C5B-FA4F4AB790D0}"/>
              </a:ext>
            </a:extLst>
          </p:cNvPr>
          <p:cNvSpPr>
            <a:spLocks noGrp="1"/>
          </p:cNvSpPr>
          <p:nvPr>
            <p:ph type="pic" sz="quarter" idx="15" hasCustomPrompt="1"/>
          </p:nvPr>
        </p:nvSpPr>
        <p:spPr>
          <a:xfrm>
            <a:off x="3796926" y="5105194"/>
            <a:ext cx="1543050" cy="1435981"/>
          </a:xfrm>
        </p:spPr>
        <p:txBody>
          <a:bodyPr/>
          <a:lstStyle>
            <a:lvl1pPr marL="0" indent="0" algn="ctr">
              <a:buNone/>
              <a:defRPr sz="900">
                <a:solidFill>
                  <a:schemeClr val="tx1"/>
                </a:solidFill>
              </a:defRPr>
            </a:lvl1pPr>
          </a:lstStyle>
          <a:p>
            <a:r>
              <a:rPr lang="en-US"/>
              <a:t>IMAGE</a:t>
            </a:r>
          </a:p>
          <a:p>
            <a:r>
              <a:rPr lang="en-US"/>
              <a:t>PLACEHOLDER</a:t>
            </a:r>
          </a:p>
        </p:txBody>
      </p:sp>
      <p:cxnSp>
        <p:nvCxnSpPr>
          <p:cNvPr id="20" name="Straight Connector 19">
            <a:extLst>
              <a:ext uri="{FF2B5EF4-FFF2-40B4-BE49-F238E27FC236}">
                <a16:creationId xmlns:a16="http://schemas.microsoft.com/office/drawing/2014/main" id="{6819B61A-3F94-4275-96C5-36D7BDD3E3E4}"/>
              </a:ext>
              <a:ext uri="{C183D7F6-B498-43B3-948B-1728B52AA6E4}">
                <adec:decorative xmlns:adec="http://schemas.microsoft.com/office/drawing/2017/decorative" val="1"/>
              </a:ext>
            </a:extLst>
          </p:cNvPr>
          <p:cNvCxnSpPr>
            <a:cxnSpLocks/>
          </p:cNvCxnSpPr>
          <p:nvPr userDrawn="1"/>
        </p:nvCxnSpPr>
        <p:spPr>
          <a:xfrm>
            <a:off x="5485045" y="5105194"/>
            <a:ext cx="0" cy="1436400"/>
          </a:xfrm>
          <a:prstGeom prst="line">
            <a:avLst/>
          </a:prstGeom>
          <a:ln w="12700">
            <a:solidFill>
              <a:srgbClr val="03159A"/>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CD9ECE69-87DD-4F6B-AA52-57856FA5D82F}"/>
              </a:ext>
            </a:extLst>
          </p:cNvPr>
          <p:cNvSpPr>
            <a:spLocks noGrp="1"/>
          </p:cNvSpPr>
          <p:nvPr>
            <p:ph type="body" sz="quarter" idx="18" hasCustomPrompt="1"/>
          </p:nvPr>
        </p:nvSpPr>
        <p:spPr>
          <a:xfrm>
            <a:off x="582163" y="5103866"/>
            <a:ext cx="2924625" cy="590931"/>
          </a:xfrm>
        </p:spPr>
        <p:txBody>
          <a:bodyPr rIns="72000"/>
          <a:lstStyle>
            <a:lvl1pPr marL="0" indent="0">
              <a:buNone/>
              <a:defRPr sz="1200" baseline="0">
                <a:latin typeface="+mj-lt"/>
              </a:defRPr>
            </a:lvl1pPr>
            <a:lvl2pPr marL="228600" indent="0">
              <a:buNone/>
              <a:defRPr sz="1200"/>
            </a:lvl2pPr>
            <a:lvl3pPr marL="457200" indent="0">
              <a:buNone/>
              <a:defRPr sz="1200"/>
            </a:lvl3pPr>
            <a:lvl4pPr marL="661988" indent="0">
              <a:buNone/>
              <a:defRPr sz="1200"/>
            </a:lvl4pPr>
            <a:lvl5pPr marL="855663" indent="0">
              <a:buNone/>
              <a:defRPr sz="1200"/>
            </a:lvl5pPr>
          </a:lstStyle>
          <a:p>
            <a:pPr lvl="0"/>
            <a:r>
              <a:rPr lang="en-US"/>
              <a:t>About [Partner]</a:t>
            </a:r>
          </a:p>
          <a:p>
            <a:pPr lvl="0"/>
            <a:r>
              <a:rPr lang="en-US"/>
              <a:t>[Flexible partner content space – templated but open ended]</a:t>
            </a:r>
          </a:p>
        </p:txBody>
      </p:sp>
      <p:sp>
        <p:nvSpPr>
          <p:cNvPr id="38" name="Text Placeholder 6">
            <a:extLst>
              <a:ext uri="{FF2B5EF4-FFF2-40B4-BE49-F238E27FC236}">
                <a16:creationId xmlns:a16="http://schemas.microsoft.com/office/drawing/2014/main" id="{AB1F5C50-B197-40A3-80CC-9635B8094D88}"/>
              </a:ext>
            </a:extLst>
          </p:cNvPr>
          <p:cNvSpPr>
            <a:spLocks noGrp="1"/>
          </p:cNvSpPr>
          <p:nvPr>
            <p:ph type="body" sz="quarter" idx="19" hasCustomPrompt="1"/>
          </p:nvPr>
        </p:nvSpPr>
        <p:spPr>
          <a:xfrm>
            <a:off x="582163" y="5766334"/>
            <a:ext cx="2924625" cy="369332"/>
          </a:xfrm>
        </p:spPr>
        <p:txBody>
          <a:bodyPr rIns="72000"/>
          <a:lstStyle>
            <a:lvl1pPr marL="0" indent="0">
              <a:buNone/>
              <a:defRPr sz="1200"/>
            </a:lvl1pPr>
            <a:lvl2pPr marL="228600" indent="0">
              <a:buNone/>
              <a:defRPr sz="1200"/>
            </a:lvl2pPr>
            <a:lvl3pPr marL="457200" indent="0">
              <a:buNone/>
              <a:defRPr sz="1200"/>
            </a:lvl3pPr>
            <a:lvl4pPr marL="661988" indent="0">
              <a:buNone/>
              <a:defRPr sz="1200"/>
            </a:lvl4pPr>
            <a:lvl5pPr marL="855663" indent="0">
              <a:buNone/>
              <a:defRPr sz="1200"/>
            </a:lvl5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endParaRPr lang="en-US"/>
          </a:p>
        </p:txBody>
      </p:sp>
      <p:sp>
        <p:nvSpPr>
          <p:cNvPr id="39" name="Text Placeholder 6">
            <a:extLst>
              <a:ext uri="{FF2B5EF4-FFF2-40B4-BE49-F238E27FC236}">
                <a16:creationId xmlns:a16="http://schemas.microsoft.com/office/drawing/2014/main" id="{36D03009-1BAF-4F93-A0AC-72099CF8A1A5}"/>
              </a:ext>
            </a:extLst>
          </p:cNvPr>
          <p:cNvSpPr>
            <a:spLocks noGrp="1"/>
          </p:cNvSpPr>
          <p:nvPr>
            <p:ph type="body" sz="quarter" idx="20" hasCustomPrompt="1"/>
          </p:nvPr>
        </p:nvSpPr>
        <p:spPr>
          <a:xfrm>
            <a:off x="5630114" y="5103866"/>
            <a:ext cx="2924625" cy="849463"/>
          </a:xfrm>
        </p:spPr>
        <p:txBody>
          <a:bodyPr rIns="72000"/>
          <a:lstStyle>
            <a:lvl1pPr marL="0" indent="0">
              <a:buNone/>
              <a:defRPr sz="1200" baseline="0">
                <a:latin typeface="+mj-lt"/>
              </a:defRPr>
            </a:lvl1pPr>
            <a:lvl2pPr marL="228600" indent="0">
              <a:buNone/>
              <a:defRPr sz="1200"/>
            </a:lvl2pPr>
            <a:lvl3pPr marL="457200" indent="0">
              <a:buNone/>
              <a:defRPr sz="1200"/>
            </a:lvl3pPr>
            <a:lvl4pPr marL="661988" indent="0">
              <a:buNone/>
              <a:defRPr sz="1200"/>
            </a:lvl4pPr>
            <a:lvl5pPr marL="855663" indent="0">
              <a:buNone/>
              <a:defRPr sz="1200"/>
            </a:lvl5pPr>
          </a:lstStyle>
          <a:p>
            <a:pPr defTabSz="822813">
              <a:defRPr/>
            </a:pPr>
            <a:r>
              <a:rPr lang="en-US" sz="1200" spc="-18">
                <a:solidFill>
                  <a:prstClr val="black"/>
                </a:solidFill>
                <a:latin typeface="Segoe UI Semibold"/>
                <a:cs typeface="Segoe UI Semibold"/>
              </a:rPr>
              <a:t>[Presenter Name]</a:t>
            </a:r>
            <a:endParaRPr lang="en-US" sz="1200">
              <a:solidFill>
                <a:prstClr val="black"/>
              </a:solidFill>
            </a:endParaRPr>
          </a:p>
          <a:p>
            <a:pPr defTabSz="822813">
              <a:defRPr/>
            </a:pPr>
            <a:r>
              <a:rPr lang="en-US" sz="1200" spc="-18">
                <a:solidFill>
                  <a:prstClr val="black"/>
                </a:solidFill>
                <a:latin typeface="Segoe UI Semibold"/>
                <a:cs typeface="Segoe UI Semibold"/>
              </a:rPr>
              <a:t>[Presenter Title]</a:t>
            </a:r>
          </a:p>
          <a:p>
            <a:pPr defTabSz="822813">
              <a:defRPr/>
            </a:pPr>
            <a:r>
              <a:rPr lang="en-US" sz="1200" spc="-18">
                <a:solidFill>
                  <a:prstClr val="black"/>
                </a:solidFill>
                <a:latin typeface="Segoe UI Semibold"/>
                <a:cs typeface="Segoe UI Semibold"/>
              </a:rPr>
              <a:t>[Phone]</a:t>
            </a:r>
          </a:p>
          <a:p>
            <a:pPr defTabSz="822813">
              <a:defRPr/>
            </a:pPr>
            <a:r>
              <a:rPr lang="en-US" sz="1200" spc="-18">
                <a:solidFill>
                  <a:prstClr val="black"/>
                </a:solidFill>
                <a:latin typeface="Segoe UI Semibold"/>
                <a:cs typeface="Segoe UI Semibold"/>
              </a:rPr>
              <a:t>[Email]</a:t>
            </a:r>
          </a:p>
        </p:txBody>
      </p:sp>
      <p:sp>
        <p:nvSpPr>
          <p:cNvPr id="40" name="Text Placeholder 6">
            <a:extLst>
              <a:ext uri="{FF2B5EF4-FFF2-40B4-BE49-F238E27FC236}">
                <a16:creationId xmlns:a16="http://schemas.microsoft.com/office/drawing/2014/main" id="{2027E431-165A-4D19-990A-46967C09E121}"/>
              </a:ext>
            </a:extLst>
          </p:cNvPr>
          <p:cNvSpPr>
            <a:spLocks noGrp="1"/>
          </p:cNvSpPr>
          <p:nvPr>
            <p:ph type="body" sz="quarter" idx="21" hasCustomPrompt="1"/>
          </p:nvPr>
        </p:nvSpPr>
        <p:spPr>
          <a:xfrm>
            <a:off x="5630116" y="6022537"/>
            <a:ext cx="2924625" cy="553998"/>
          </a:xfrm>
        </p:spPr>
        <p:txBody>
          <a:bodyPr rIns="72000"/>
          <a:lstStyle>
            <a:lvl1pPr marL="0" indent="0">
              <a:buNone/>
              <a:defRPr sz="1200"/>
            </a:lvl1pPr>
            <a:lvl2pPr marL="228600" indent="0">
              <a:buNone/>
              <a:defRPr sz="1200"/>
            </a:lvl2pPr>
            <a:lvl3pPr marL="457200" indent="0">
              <a:buNone/>
              <a:defRPr sz="1200"/>
            </a:lvl3pPr>
            <a:lvl4pPr marL="661988" indent="0">
              <a:buNone/>
              <a:defRPr sz="1200"/>
            </a:lvl4pPr>
            <a:lvl5pPr marL="855663" indent="0">
              <a:buNone/>
              <a:defRPr sz="1200"/>
            </a:lvl5pPr>
          </a:lstStyle>
          <a:p>
            <a:pPr lvl="0"/>
            <a:r>
              <a:rPr lang="en-US"/>
              <a:t>[Potentially room for two speakers? Flexible partner content space – templated but open ended]</a:t>
            </a:r>
          </a:p>
        </p:txBody>
      </p:sp>
      <p:sp>
        <p:nvSpPr>
          <p:cNvPr id="41" name="Text Placeholder 30">
            <a:extLst>
              <a:ext uri="{FF2B5EF4-FFF2-40B4-BE49-F238E27FC236}">
                <a16:creationId xmlns:a16="http://schemas.microsoft.com/office/drawing/2014/main" id="{345AB716-5106-4C4B-9596-B00095A58AED}"/>
              </a:ext>
            </a:extLst>
          </p:cNvPr>
          <p:cNvSpPr>
            <a:spLocks noGrp="1"/>
          </p:cNvSpPr>
          <p:nvPr>
            <p:ph type="body" sz="quarter" idx="22" hasCustomPrompt="1"/>
          </p:nvPr>
        </p:nvSpPr>
        <p:spPr>
          <a:xfrm>
            <a:off x="9144852" y="5103866"/>
            <a:ext cx="2461446" cy="184666"/>
          </a:xfrm>
        </p:spPr>
        <p:txBody>
          <a:bodyPr wrap="square">
            <a:spAutoFit/>
          </a:bodyPr>
          <a:lstStyle>
            <a:lvl1pPr marL="0" indent="0">
              <a:buNone/>
              <a:defRPr sz="1200" baseline="0">
                <a:solidFill>
                  <a:schemeClr val="tx1"/>
                </a:solidFill>
                <a:latin typeface="+mj-lt"/>
              </a:defRPr>
            </a:lvl1pPr>
            <a:lvl2pPr marL="121030" indent="0">
              <a:buNone/>
              <a:defRPr sz="900">
                <a:latin typeface="+mn-lt"/>
              </a:defRPr>
            </a:lvl2pPr>
            <a:lvl3pPr marL="242060" indent="0">
              <a:buNone/>
              <a:defRPr sz="900">
                <a:latin typeface="+mn-lt"/>
              </a:defRPr>
            </a:lvl3pPr>
            <a:lvl4pPr marL="350484" indent="0">
              <a:buNone/>
              <a:defRPr sz="900">
                <a:latin typeface="+mn-lt"/>
              </a:defRPr>
            </a:lvl4pPr>
            <a:lvl5pPr marL="453022" indent="0">
              <a:buNone/>
              <a:defRPr sz="900">
                <a:latin typeface="+mn-lt"/>
              </a:defRPr>
            </a:lvl5pPr>
          </a:lstStyle>
          <a:p>
            <a:pPr lvl="0"/>
            <a:r>
              <a:rPr lang="en-US"/>
              <a:t>[Partner CTA]</a:t>
            </a:r>
          </a:p>
        </p:txBody>
      </p:sp>
      <p:sp>
        <p:nvSpPr>
          <p:cNvPr id="42" name="Text Placeholder 47">
            <a:extLst>
              <a:ext uri="{FF2B5EF4-FFF2-40B4-BE49-F238E27FC236}">
                <a16:creationId xmlns:a16="http://schemas.microsoft.com/office/drawing/2014/main" id="{3460170F-EAD0-4AF2-BDD1-E75A4AE2257B}"/>
              </a:ext>
            </a:extLst>
          </p:cNvPr>
          <p:cNvSpPr>
            <a:spLocks noGrp="1"/>
          </p:cNvSpPr>
          <p:nvPr>
            <p:ph type="body" sz="quarter" idx="23" hasCustomPrompt="1"/>
          </p:nvPr>
        </p:nvSpPr>
        <p:spPr>
          <a:xfrm>
            <a:off x="9144607" y="5436264"/>
            <a:ext cx="2462171" cy="812530"/>
          </a:xfrm>
        </p:spPr>
        <p:txBody>
          <a:bodyPr/>
          <a:lstStyle>
            <a:lvl1pPr marL="0" indent="0">
              <a:buNone/>
              <a:defRPr sz="1200" baseline="0">
                <a:solidFill>
                  <a:schemeClr val="tx1"/>
                </a:solidFill>
                <a:latin typeface="+mn-lt"/>
              </a:defRPr>
            </a:lvl1pPr>
            <a:lvl2pPr marL="121030" indent="0">
              <a:buNone/>
              <a:defRPr sz="900">
                <a:latin typeface="+mn-lt"/>
              </a:defRPr>
            </a:lvl2pPr>
            <a:lvl3pPr marL="242060" indent="0">
              <a:buNone/>
              <a:defRPr sz="900">
                <a:latin typeface="+mn-lt"/>
              </a:defRPr>
            </a:lvl3pPr>
            <a:lvl4pPr marL="350484" indent="0">
              <a:buNone/>
              <a:defRPr sz="900">
                <a:latin typeface="+mn-lt"/>
              </a:defRPr>
            </a:lvl4pPr>
            <a:lvl5pPr marL="453022" indent="0">
              <a:buNone/>
              <a:defRPr sz="900">
                <a:latin typeface="+mn-lt"/>
              </a:defRPr>
            </a:lvl5pPr>
          </a:lstStyle>
          <a:p>
            <a:pPr lvl="0"/>
            <a:r>
              <a:rPr lang="en-US"/>
              <a:t>Learn more about our services &gt;</a:t>
            </a:r>
          </a:p>
          <a:p>
            <a:pPr lvl="0"/>
            <a:r>
              <a:rPr lang="en-US"/>
              <a:t>[Link to partner website]</a:t>
            </a:r>
          </a:p>
          <a:p>
            <a:pPr lvl="0"/>
            <a:r>
              <a:rPr lang="en-US"/>
              <a:t>[Contact details]</a:t>
            </a:r>
          </a:p>
        </p:txBody>
      </p:sp>
      <p:grpSp>
        <p:nvGrpSpPr>
          <p:cNvPr id="43" name="Group 42">
            <a:extLst>
              <a:ext uri="{FF2B5EF4-FFF2-40B4-BE49-F238E27FC236}">
                <a16:creationId xmlns:a16="http://schemas.microsoft.com/office/drawing/2014/main" id="{0C9C6FB1-F633-4671-8D9A-BD253BB9BBD7}"/>
              </a:ext>
            </a:extLst>
          </p:cNvPr>
          <p:cNvGrpSpPr/>
          <p:nvPr userDrawn="1"/>
        </p:nvGrpSpPr>
        <p:grpSpPr>
          <a:xfrm>
            <a:off x="8844880" y="5070199"/>
            <a:ext cx="252000" cy="252000"/>
            <a:chOff x="2708275" y="8281369"/>
            <a:chExt cx="252000" cy="252000"/>
          </a:xfrm>
        </p:grpSpPr>
        <p:sp>
          <p:nvSpPr>
            <p:cNvPr id="44" name="Freeform: Shape 43">
              <a:extLst>
                <a:ext uri="{FF2B5EF4-FFF2-40B4-BE49-F238E27FC236}">
                  <a16:creationId xmlns:a16="http://schemas.microsoft.com/office/drawing/2014/main" id="{6D7292C7-5839-4827-8FF0-1CEE40FA9915}"/>
                </a:ext>
              </a:extLst>
            </p:cNvPr>
            <p:cNvSpPr/>
            <p:nvPr/>
          </p:nvSpPr>
          <p:spPr>
            <a:xfrm rot="5400000">
              <a:off x="2708275" y="8281369"/>
              <a:ext cx="252000" cy="252000"/>
            </a:xfrm>
            <a:custGeom>
              <a:avLst/>
              <a:gdLst>
                <a:gd name="connsiteX0" fmla="*/ 0 w 126000"/>
                <a:gd name="connsiteY0" fmla="*/ 63000 h 126000"/>
                <a:gd name="connsiteX1" fmla="*/ 63000 w 126000"/>
                <a:gd name="connsiteY1" fmla="*/ 0 h 126000"/>
                <a:gd name="connsiteX2" fmla="*/ 126000 w 126000"/>
                <a:gd name="connsiteY2" fmla="*/ 63000 h 126000"/>
                <a:gd name="connsiteX3" fmla="*/ 63000 w 126000"/>
                <a:gd name="connsiteY3" fmla="*/ 126000 h 126000"/>
                <a:gd name="connsiteX4" fmla="*/ 0 w 126000"/>
                <a:gd name="connsiteY4" fmla="*/ 63000 h 126000"/>
                <a:gd name="connsiteX5" fmla="*/ 0 w 126000"/>
                <a:gd name="connsiteY5" fmla="*/ 63000 h 12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000" h="126000">
                  <a:moveTo>
                    <a:pt x="0" y="63000"/>
                  </a:moveTo>
                  <a:cubicBezTo>
                    <a:pt x="0" y="28205"/>
                    <a:pt x="28205" y="0"/>
                    <a:pt x="63000" y="0"/>
                  </a:cubicBezTo>
                  <a:cubicBezTo>
                    <a:pt x="97795" y="0"/>
                    <a:pt x="126000" y="28205"/>
                    <a:pt x="126000" y="63000"/>
                  </a:cubicBezTo>
                  <a:cubicBezTo>
                    <a:pt x="126000" y="97795"/>
                    <a:pt x="97795" y="126000"/>
                    <a:pt x="63000" y="126000"/>
                  </a:cubicBezTo>
                  <a:cubicBezTo>
                    <a:pt x="28205" y="126000"/>
                    <a:pt x="0" y="97795"/>
                    <a:pt x="0" y="63000"/>
                  </a:cubicBezTo>
                  <a:lnTo>
                    <a:pt x="0" y="63000"/>
                  </a:lnTo>
                  <a:close/>
                </a:path>
              </a:pathLst>
            </a:custGeom>
            <a:solidFill>
              <a:srgbClr val="03159A"/>
            </a:solidFill>
            <a:ln w="391" cap="flat">
              <a:noFill/>
              <a:prstDash val="solid"/>
              <a:miter/>
            </a:ln>
          </p:spPr>
          <p:txBody>
            <a:bodyPr rtlCol="0" anchor="ctr"/>
            <a:lstStyle/>
            <a:p>
              <a:endParaRPr lang="en-US"/>
            </a:p>
          </p:txBody>
        </p:sp>
        <p:grpSp>
          <p:nvGrpSpPr>
            <p:cNvPr id="45" name="Graphic 32">
              <a:extLst>
                <a:ext uri="{FF2B5EF4-FFF2-40B4-BE49-F238E27FC236}">
                  <a16:creationId xmlns:a16="http://schemas.microsoft.com/office/drawing/2014/main" id="{9193E6C5-2701-4F09-B1FD-2C857E192D51}"/>
                </a:ext>
              </a:extLst>
            </p:cNvPr>
            <p:cNvGrpSpPr/>
            <p:nvPr/>
          </p:nvGrpSpPr>
          <p:grpSpPr>
            <a:xfrm rot="5400000">
              <a:off x="2778265" y="8355123"/>
              <a:ext cx="112024" cy="104488"/>
              <a:chOff x="2996146" y="4819536"/>
              <a:chExt cx="56012" cy="52244"/>
            </a:xfrm>
          </p:grpSpPr>
          <p:sp>
            <p:nvSpPr>
              <p:cNvPr id="46" name="Freeform: Shape 45">
                <a:extLst>
                  <a:ext uri="{FF2B5EF4-FFF2-40B4-BE49-F238E27FC236}">
                    <a16:creationId xmlns:a16="http://schemas.microsoft.com/office/drawing/2014/main" id="{FDFC6914-5CBC-4D36-9571-71AF98D8A352}"/>
                  </a:ext>
                </a:extLst>
              </p:cNvPr>
              <p:cNvSpPr/>
              <p:nvPr/>
            </p:nvSpPr>
            <p:spPr>
              <a:xfrm>
                <a:off x="3024153" y="4819536"/>
                <a:ext cx="397" cy="52244"/>
              </a:xfrm>
              <a:custGeom>
                <a:avLst/>
                <a:gdLst>
                  <a:gd name="connsiteX0" fmla="*/ 0 w 397"/>
                  <a:gd name="connsiteY0" fmla="*/ 52244 h 52244"/>
                  <a:gd name="connsiteX1" fmla="*/ 0 w 397"/>
                  <a:gd name="connsiteY1" fmla="*/ 0 h 52244"/>
                </a:gdLst>
                <a:ahLst/>
                <a:cxnLst>
                  <a:cxn ang="0">
                    <a:pos x="connsiteX0" y="connsiteY0"/>
                  </a:cxn>
                  <a:cxn ang="0">
                    <a:pos x="connsiteX1" y="connsiteY1"/>
                  </a:cxn>
                </a:cxnLst>
                <a:rect l="l" t="t" r="r" b="b"/>
                <a:pathLst>
                  <a:path w="397" h="52244">
                    <a:moveTo>
                      <a:pt x="0" y="52244"/>
                    </a:moveTo>
                    <a:lnTo>
                      <a:pt x="0" y="0"/>
                    </a:lnTo>
                  </a:path>
                </a:pathLst>
              </a:custGeom>
              <a:ln w="9525" cap="rnd">
                <a:solidFill>
                  <a:schemeClr val="bg1"/>
                </a:solidFill>
                <a:prstDash val="solid"/>
                <a:round/>
              </a:ln>
            </p:spPr>
            <p:txBody>
              <a:bodyPr rtlCol="0" anchor="ctr"/>
              <a:lstStyle/>
              <a:p>
                <a:endParaRPr lang="en-US"/>
              </a:p>
            </p:txBody>
          </p:sp>
          <p:sp>
            <p:nvSpPr>
              <p:cNvPr id="47" name="Freeform: Shape 46">
                <a:extLst>
                  <a:ext uri="{FF2B5EF4-FFF2-40B4-BE49-F238E27FC236}">
                    <a16:creationId xmlns:a16="http://schemas.microsoft.com/office/drawing/2014/main" id="{157E1573-CB46-4E37-AFA9-052D541D69D4}"/>
                  </a:ext>
                </a:extLst>
              </p:cNvPr>
              <p:cNvSpPr/>
              <p:nvPr/>
            </p:nvSpPr>
            <p:spPr>
              <a:xfrm>
                <a:off x="2996146" y="4819536"/>
                <a:ext cx="28006" cy="23304"/>
              </a:xfrm>
              <a:custGeom>
                <a:avLst/>
                <a:gdLst>
                  <a:gd name="connsiteX0" fmla="*/ 0 w 28006"/>
                  <a:gd name="connsiteY0" fmla="*/ 23304 h 23304"/>
                  <a:gd name="connsiteX1" fmla="*/ 28006 w 28006"/>
                  <a:gd name="connsiteY1" fmla="*/ 0 h 23304"/>
                </a:gdLst>
                <a:ahLst/>
                <a:cxnLst>
                  <a:cxn ang="0">
                    <a:pos x="connsiteX0" y="connsiteY0"/>
                  </a:cxn>
                  <a:cxn ang="0">
                    <a:pos x="connsiteX1" y="connsiteY1"/>
                  </a:cxn>
                </a:cxnLst>
                <a:rect l="l" t="t" r="r" b="b"/>
                <a:pathLst>
                  <a:path w="28006" h="23304">
                    <a:moveTo>
                      <a:pt x="0" y="23304"/>
                    </a:moveTo>
                    <a:lnTo>
                      <a:pt x="28006" y="0"/>
                    </a:lnTo>
                  </a:path>
                </a:pathLst>
              </a:custGeom>
              <a:ln w="9525" cap="rnd">
                <a:solidFill>
                  <a:schemeClr val="bg1"/>
                </a:solidFill>
                <a:prstDash val="solid"/>
                <a:round/>
              </a:ln>
            </p:spPr>
            <p:txBody>
              <a:bodyPr rtlCol="0" anchor="ctr"/>
              <a:lstStyle/>
              <a:p>
                <a:endParaRPr lang="en-US"/>
              </a:p>
            </p:txBody>
          </p:sp>
          <p:sp>
            <p:nvSpPr>
              <p:cNvPr id="48" name="Freeform: Shape 47">
                <a:extLst>
                  <a:ext uri="{FF2B5EF4-FFF2-40B4-BE49-F238E27FC236}">
                    <a16:creationId xmlns:a16="http://schemas.microsoft.com/office/drawing/2014/main" id="{A277420A-B0EB-4D88-969F-1FB81BDED28A}"/>
                  </a:ext>
                </a:extLst>
              </p:cNvPr>
              <p:cNvSpPr/>
              <p:nvPr/>
            </p:nvSpPr>
            <p:spPr>
              <a:xfrm>
                <a:off x="3024153" y="4819536"/>
                <a:ext cx="28006" cy="23304"/>
              </a:xfrm>
              <a:custGeom>
                <a:avLst/>
                <a:gdLst>
                  <a:gd name="connsiteX0" fmla="*/ 28006 w 28006"/>
                  <a:gd name="connsiteY0" fmla="*/ 23304 h 23304"/>
                  <a:gd name="connsiteX1" fmla="*/ 0 w 28006"/>
                  <a:gd name="connsiteY1" fmla="*/ 0 h 23304"/>
                </a:gdLst>
                <a:ahLst/>
                <a:cxnLst>
                  <a:cxn ang="0">
                    <a:pos x="connsiteX0" y="connsiteY0"/>
                  </a:cxn>
                  <a:cxn ang="0">
                    <a:pos x="connsiteX1" y="connsiteY1"/>
                  </a:cxn>
                </a:cxnLst>
                <a:rect l="l" t="t" r="r" b="b"/>
                <a:pathLst>
                  <a:path w="28006" h="23304">
                    <a:moveTo>
                      <a:pt x="28006" y="23304"/>
                    </a:moveTo>
                    <a:lnTo>
                      <a:pt x="0" y="0"/>
                    </a:lnTo>
                  </a:path>
                </a:pathLst>
              </a:custGeom>
              <a:ln w="9525" cap="rnd">
                <a:solidFill>
                  <a:schemeClr val="bg1"/>
                </a:solidFill>
                <a:prstDash val="solid"/>
                <a:round/>
              </a:ln>
            </p:spPr>
            <p:txBody>
              <a:bodyPr rtlCol="0" anchor="ctr"/>
              <a:lstStyle/>
              <a:p>
                <a:endParaRPr lang="en-US"/>
              </a:p>
            </p:txBody>
          </p:sp>
        </p:grpSp>
      </p:grpSp>
      <p:cxnSp>
        <p:nvCxnSpPr>
          <p:cNvPr id="50" name="Straight Connector 49">
            <a:extLst>
              <a:ext uri="{FF2B5EF4-FFF2-40B4-BE49-F238E27FC236}">
                <a16:creationId xmlns:a16="http://schemas.microsoft.com/office/drawing/2014/main" id="{18A8097A-3DBB-4F2A-9600-5F637D9C8311}"/>
              </a:ext>
              <a:ext uri="{C183D7F6-B498-43B3-948B-1728B52AA6E4}">
                <adec:decorative xmlns:adec="http://schemas.microsoft.com/office/drawing/2017/decorative" val="1"/>
              </a:ext>
            </a:extLst>
          </p:cNvPr>
          <p:cNvCxnSpPr>
            <a:cxnSpLocks/>
          </p:cNvCxnSpPr>
          <p:nvPr userDrawn="1"/>
        </p:nvCxnSpPr>
        <p:spPr>
          <a:xfrm>
            <a:off x="8699808" y="5105194"/>
            <a:ext cx="0" cy="1436400"/>
          </a:xfrm>
          <a:prstGeom prst="line">
            <a:avLst/>
          </a:prstGeom>
          <a:ln w="12700">
            <a:solidFill>
              <a:srgbClr val="03159A"/>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1" name="Title 1">
            <a:extLst>
              <a:ext uri="{FF2B5EF4-FFF2-40B4-BE49-F238E27FC236}">
                <a16:creationId xmlns:a16="http://schemas.microsoft.com/office/drawing/2014/main" id="{B6E60B6C-E1E9-4695-872B-F226C5144C03}"/>
              </a:ext>
            </a:extLst>
          </p:cNvPr>
          <p:cNvSpPr>
            <a:spLocks noGrp="1"/>
          </p:cNvSpPr>
          <p:nvPr>
            <p:ph type="title" hasCustomPrompt="1"/>
          </p:nvPr>
        </p:nvSpPr>
        <p:spPr>
          <a:xfrm>
            <a:off x="588263" y="2917984"/>
            <a:ext cx="4898137" cy="615553"/>
          </a:xfrm>
        </p:spPr>
        <p:txBody>
          <a:bodyPr wrap="square" anchor="b" anchorCtr="0">
            <a:spAutoFit/>
          </a:bodyPr>
          <a:lstStyle>
            <a:lvl1pPr>
              <a:defRPr sz="4000">
                <a:solidFill>
                  <a:schemeClr val="tx1"/>
                </a:solidFill>
              </a:defRPr>
            </a:lvl1pPr>
          </a:lstStyle>
          <a:p>
            <a:r>
              <a:rPr lang="en-US"/>
              <a:t>Thank you</a:t>
            </a:r>
          </a:p>
        </p:txBody>
      </p:sp>
      <p:sp>
        <p:nvSpPr>
          <p:cNvPr id="52" name="Text Placeholder 4">
            <a:extLst>
              <a:ext uri="{FF2B5EF4-FFF2-40B4-BE49-F238E27FC236}">
                <a16:creationId xmlns:a16="http://schemas.microsoft.com/office/drawing/2014/main" id="{ECD0111B-10E5-4932-BCC9-4AA626B09B32}"/>
              </a:ext>
            </a:extLst>
          </p:cNvPr>
          <p:cNvSpPr>
            <a:spLocks noGrp="1"/>
          </p:cNvSpPr>
          <p:nvPr>
            <p:ph type="body" sz="quarter" idx="12" hasCustomPrompt="1"/>
          </p:nvPr>
        </p:nvSpPr>
        <p:spPr>
          <a:xfrm>
            <a:off x="582041" y="4431432"/>
            <a:ext cx="5941307" cy="369332"/>
          </a:xfrm>
          <a:noFill/>
        </p:spPr>
        <p:txBody>
          <a:bodyPr wrap="square" lIns="0" tIns="0" rIns="0" bIns="0">
            <a:spAutoFit/>
          </a:bodyPr>
          <a:lstStyle>
            <a:lvl1pPr marL="0" indent="0">
              <a:spcBef>
                <a:spcPts val="0"/>
              </a:spcBef>
              <a:buNone/>
              <a:defRPr sz="2400" spc="0" baseline="0">
                <a:solidFill>
                  <a:schemeClr val="tx1"/>
                </a:solidFill>
                <a:latin typeface="+mj-lt"/>
                <a:cs typeface="Segoe Sans Display" pitchFamily="2" charset="0"/>
              </a:defRPr>
            </a:lvl1pPr>
          </a:lstStyle>
          <a:p>
            <a:pPr lvl="0"/>
            <a:r>
              <a:rPr lang="en-US"/>
              <a:t>Together, let’s supercharge your security</a:t>
            </a:r>
          </a:p>
        </p:txBody>
      </p:sp>
    </p:spTree>
    <p:extLst>
      <p:ext uri="{BB962C8B-B14F-4D97-AF65-F5344CB8AC3E}">
        <p14:creationId xmlns:p14="http://schemas.microsoft.com/office/powerpoint/2010/main" val="2954703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840">
          <p15:clr>
            <a:srgbClr val="5ACBF0"/>
          </p15:clr>
        </p15:guide>
        <p15:guide id="5" orient="horz" pos="2160">
          <p15:clr>
            <a:srgbClr val="FBAE40"/>
          </p15:clr>
        </p15:guide>
        <p15:guide id="6" orient="horz" pos="2229">
          <p15:clr>
            <a:srgbClr val="5ACBF0"/>
          </p15:clr>
        </p15:guide>
        <p15:guide id="7" pos="3456">
          <p15:clr>
            <a:srgbClr val="5ACBF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Section Dark">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397697214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Blank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0048A-4F0D-B875-375B-E7827CA8606D}"/>
              </a:ext>
            </a:extLst>
          </p:cNvPr>
          <p:cNvSpPr>
            <a:spLocks noGrp="1"/>
          </p:cNvSpPr>
          <p:nvPr>
            <p:ph type="title" hasCustomPrompt="1"/>
          </p:nvPr>
        </p:nvSpPr>
        <p:spPr>
          <a:xfrm>
            <a:off x="588263" y="-824268"/>
            <a:ext cx="11018520" cy="553998"/>
          </a:xfrm>
        </p:spPr>
        <p:txBody>
          <a:bodyPr anchor="b"/>
          <a:lstStyle>
            <a:lvl1pPr>
              <a:defRPr>
                <a:solidFill>
                  <a:srgbClr val="B1B3B3"/>
                </a:solidFill>
              </a:defRPr>
            </a:lvl1pPr>
          </a:lstStyle>
          <a:p>
            <a:r>
              <a:rPr lang="en-US"/>
              <a:t>Title</a:t>
            </a:r>
          </a:p>
        </p:txBody>
      </p:sp>
    </p:spTree>
    <p:extLst>
      <p:ext uri="{BB962C8B-B14F-4D97-AF65-F5344CB8AC3E}">
        <p14:creationId xmlns:p14="http://schemas.microsoft.com/office/powerpoint/2010/main" val="8685359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Blank Dark">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B9675-1EDC-10A9-79BB-CA60778FC665}"/>
              </a:ext>
            </a:extLst>
          </p:cNvPr>
          <p:cNvSpPr>
            <a:spLocks noGrp="1"/>
          </p:cNvSpPr>
          <p:nvPr>
            <p:ph type="title" hasCustomPrompt="1"/>
          </p:nvPr>
        </p:nvSpPr>
        <p:spPr>
          <a:xfrm>
            <a:off x="588263" y="-824268"/>
            <a:ext cx="11018520" cy="553998"/>
          </a:xfrm>
        </p:spPr>
        <p:txBody>
          <a:bodyPr anchor="b"/>
          <a:lstStyle>
            <a:lvl1pPr>
              <a:defRPr>
                <a:solidFill>
                  <a:srgbClr val="B1B3B3"/>
                </a:solidFill>
              </a:defRPr>
            </a:lvl1pPr>
          </a:lstStyle>
          <a:p>
            <a:r>
              <a:rPr lang="en-US"/>
              <a:t>Title</a:t>
            </a:r>
          </a:p>
        </p:txBody>
      </p:sp>
    </p:spTree>
    <p:extLst>
      <p:ext uri="{BB962C8B-B14F-4D97-AF65-F5344CB8AC3E}">
        <p14:creationId xmlns:p14="http://schemas.microsoft.com/office/powerpoint/2010/main" val="164526021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Notes Slide">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mj-lt"/>
                <a:ea typeface="Segoe Sans Display" pitchFamily="2" charset="0"/>
                <a:cs typeface="Segoe Sans Display" pitchFamily="2"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Sans Display" pitchFamily="2" charset="0"/>
                <a:ea typeface="Segoe Sans Display" pitchFamily="2" charset="0"/>
                <a:cs typeface="Segoe Sans Display" pitchFamily="2" charset="0"/>
              </a:defRPr>
            </a:lvl1pPr>
          </a:lstStyle>
          <a:p>
            <a:pPr lvl="0"/>
            <a:r>
              <a:rPr lang="en-US"/>
              <a:t>Next:</a:t>
            </a:r>
          </a:p>
        </p:txBody>
      </p:sp>
    </p:spTree>
    <p:extLst>
      <p:ext uri="{BB962C8B-B14F-4D97-AF65-F5344CB8AC3E}">
        <p14:creationId xmlns:p14="http://schemas.microsoft.com/office/powerpoint/2010/main" val="406547413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Sans Display" pitchFamily="2" charset="0"/>
              </a:rPr>
              <a:t>© Copyright Microsoft Corporation. All rights reserved. </a:t>
            </a:r>
          </a:p>
        </p:txBody>
      </p:sp>
      <p:pic>
        <p:nvPicPr>
          <p:cNvPr id="4" name="Picture 3" descr="Microsoft Security">
            <a:extLst>
              <a:ext uri="{FF2B5EF4-FFF2-40B4-BE49-F238E27FC236}">
                <a16:creationId xmlns:a16="http://schemas.microsoft.com/office/drawing/2014/main" id="{4AF1DC5D-9E4C-61B6-29E6-3134DF76ECE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bwMode="black">
          <a:xfrm>
            <a:off x="289702" y="296820"/>
            <a:ext cx="2876596" cy="868680"/>
          </a:xfrm>
          <a:prstGeom prst="rect">
            <a:avLst/>
          </a:prstGeom>
        </p:spPr>
      </p:pic>
      <p:sp>
        <p:nvSpPr>
          <p:cNvPr id="3" name="Title 1">
            <a:extLst>
              <a:ext uri="{FF2B5EF4-FFF2-40B4-BE49-F238E27FC236}">
                <a16:creationId xmlns:a16="http://schemas.microsoft.com/office/drawing/2014/main" id="{89FF0FC9-6B16-7B48-F8A5-349518F8D93B}"/>
              </a:ext>
              <a:ext uri="{C183D7F6-B498-43B3-948B-1728B52AA6E4}">
                <adec:decorative xmlns:adec="http://schemas.microsoft.com/office/drawing/2017/decorative" val="0"/>
              </a:ext>
            </a:extLst>
          </p:cNvPr>
          <p:cNvSpPr>
            <a:spLocks noGrp="1"/>
          </p:cNvSpPr>
          <p:nvPr>
            <p:ph type="title" hasCustomPrompt="1"/>
          </p:nvPr>
        </p:nvSpPr>
        <p:spPr>
          <a:xfrm>
            <a:off x="588263" y="-824268"/>
            <a:ext cx="11018520" cy="553998"/>
          </a:xfrm>
        </p:spPr>
        <p:txBody>
          <a:bodyPr anchor="b"/>
          <a:lstStyle>
            <a:lvl1pPr>
              <a:defRPr>
                <a:solidFill>
                  <a:srgbClr val="B1B3B3"/>
                </a:solidFill>
              </a:defRPr>
            </a:lvl1pPr>
          </a:lstStyle>
          <a:p>
            <a:r>
              <a:rPr lang="en-US"/>
              <a:t>Closing</a:t>
            </a:r>
          </a:p>
        </p:txBody>
      </p:sp>
    </p:spTree>
    <p:extLst>
      <p:ext uri="{BB962C8B-B14F-4D97-AF65-F5344CB8AC3E}">
        <p14:creationId xmlns:p14="http://schemas.microsoft.com/office/powerpoint/2010/main" val="3594519733"/>
      </p:ext>
    </p:extLst>
  </p:cSld>
  <p:clrMapOvr>
    <a:overrideClrMapping bg1="dk1" tx1="lt1" bg2="dk2" tx2="lt2" accent1="accent1" accent2="accent2" accent3="accent3" accent4="accent4" accent5="accent5" accent6="accent6" hlink="hlink" folHlink="folHlink"/>
  </p:clrMapOvr>
  <p:transition>
    <p:fade/>
  </p:transition>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theme" Target="../theme/theme1.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image" Target="../media/image2.svg"/><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96">
            <a:extLst>
              <a:ext uri="{96DAC541-7B7A-43D3-8B79-37D633B846F1}">
                <asvg:svgBlip xmlns:asvg="http://schemas.microsoft.com/office/drawing/2016/SVG/main" r:embed="rId97"/>
              </a:ext>
            </a:extLst>
          </a:blip>
          <a:srcRect/>
          <a:stretch/>
        </p:blipFill>
        <p:spPr>
          <a:xfrm rot="5400000">
            <a:off x="9509919" y="2743200"/>
            <a:ext cx="6858000" cy="1371600"/>
          </a:xfrm>
          <a:prstGeom prst="rect">
            <a:avLst/>
          </a:prstGeom>
        </p:spPr>
      </p:pic>
      <p:sp>
        <p:nvSpPr>
          <p:cNvPr id="52" name="Rectangle 51">
            <a:extLst>
              <a:ext uri="{FF2B5EF4-FFF2-40B4-BE49-F238E27FC236}">
                <a16:creationId xmlns:a16="http://schemas.microsoft.com/office/drawing/2014/main" id="{437D8523-EEEC-4CDC-99AF-E426ED4281E0}"/>
              </a:ext>
            </a:extLst>
          </p:cNvPr>
          <p:cNvSpPr/>
          <p:nvPr userDrawn="1"/>
        </p:nvSpPr>
        <p:spPr bwMode="auto">
          <a:xfrm>
            <a:off x="13792200" y="1983758"/>
            <a:ext cx="1041400" cy="906724"/>
          </a:xfrm>
          <a:prstGeom prst="rect">
            <a:avLst/>
          </a:prstGeom>
          <a:solidFill>
            <a:srgbClr val="8DC8E8">
              <a:alpha val="6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700" b="0" baseline="0">
                <a:solidFill>
                  <a:schemeClr val="tx1"/>
                </a:solidFill>
                <a:latin typeface="+mj-lt"/>
                <a:ea typeface="Segoe UI" pitchFamily="34" charset="0"/>
                <a:cs typeface="Segoe UI" pitchFamily="34" charset="0"/>
              </a:rPr>
              <a:t>E5</a:t>
            </a:r>
          </a:p>
          <a:p>
            <a:pPr marL="0" marR="0" lvl="0" indent="0" algn="ctr" defTabSz="932472" rtl="0" eaLnBrk="1" fontAlgn="base" latinLnBrk="0" hangingPunct="1">
              <a:lnSpc>
                <a:spcPct val="100000"/>
              </a:lnSpc>
              <a:spcBef>
                <a:spcPct val="0"/>
              </a:spcBef>
              <a:spcAft>
                <a:spcPct val="0"/>
              </a:spcAft>
              <a:buClrTx/>
              <a:buSzTx/>
              <a:buFontTx/>
              <a:buNone/>
              <a:tabLst/>
              <a:defRPr/>
            </a:pPr>
            <a:r>
              <a:rPr lang="en-US" sz="700" b="0" spc="0" baseline="0">
                <a:solidFill>
                  <a:srgbClr val="000000"/>
                </a:solidFill>
                <a:latin typeface="+mn-lt"/>
                <a:cs typeface="Segoe UI Semibold"/>
                <a:sym typeface="Segoe UI Semibold"/>
                <a:rtl val="0"/>
              </a:rPr>
              <a:t>Light Blue</a:t>
            </a:r>
          </a:p>
          <a:p>
            <a:pPr algn="ctr" defTabSz="932472" fontAlgn="base">
              <a:spcBef>
                <a:spcPct val="0"/>
              </a:spcBef>
              <a:spcAft>
                <a:spcPct val="0"/>
              </a:spcAft>
            </a:pPr>
            <a:r>
              <a:rPr lang="en-US" sz="700" b="0">
                <a:solidFill>
                  <a:schemeClr val="tx1"/>
                </a:solidFill>
                <a:latin typeface="+mn-lt"/>
                <a:ea typeface="Segoe UI" pitchFamily="34" charset="0"/>
                <a:cs typeface="Segoe UI" pitchFamily="34" charset="0"/>
              </a:rPr>
              <a:t>40%</a:t>
            </a:r>
          </a:p>
        </p:txBody>
      </p:sp>
      <p:sp>
        <p:nvSpPr>
          <p:cNvPr id="53" name="Rectangle 52">
            <a:extLst>
              <a:ext uri="{FF2B5EF4-FFF2-40B4-BE49-F238E27FC236}">
                <a16:creationId xmlns:a16="http://schemas.microsoft.com/office/drawing/2014/main" id="{DB834C7E-79F9-43E9-AECD-6C15DCFD12D7}"/>
              </a:ext>
            </a:extLst>
          </p:cNvPr>
          <p:cNvSpPr/>
          <p:nvPr userDrawn="1"/>
        </p:nvSpPr>
        <p:spPr bwMode="auto">
          <a:xfrm>
            <a:off x="13792200" y="991879"/>
            <a:ext cx="1041400" cy="906724"/>
          </a:xfrm>
          <a:prstGeom prst="rect">
            <a:avLst/>
          </a:prstGeom>
          <a:solidFill>
            <a:srgbClr val="FFB3BB">
              <a:alpha val="6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700" b="0" baseline="0">
                <a:solidFill>
                  <a:schemeClr val="tx1"/>
                </a:solidFill>
                <a:latin typeface="+mj-lt"/>
                <a:ea typeface="Segoe UI" pitchFamily="34" charset="0"/>
                <a:cs typeface="Segoe UI" pitchFamily="34" charset="0"/>
              </a:rPr>
              <a:t>E3</a:t>
            </a:r>
          </a:p>
          <a:p>
            <a:pPr marL="0" marR="0" lvl="0" indent="0" algn="ctr" defTabSz="932472" rtl="0" eaLnBrk="1" fontAlgn="base" latinLnBrk="0" hangingPunct="1">
              <a:lnSpc>
                <a:spcPct val="100000"/>
              </a:lnSpc>
              <a:spcBef>
                <a:spcPct val="0"/>
              </a:spcBef>
              <a:spcAft>
                <a:spcPct val="0"/>
              </a:spcAft>
              <a:buClrTx/>
              <a:buSzTx/>
              <a:buFontTx/>
              <a:buNone/>
              <a:tabLst/>
              <a:defRPr/>
            </a:pPr>
            <a:r>
              <a:rPr lang="en-US" sz="700" b="0" spc="0" baseline="0">
                <a:solidFill>
                  <a:srgbClr val="000000"/>
                </a:solidFill>
                <a:latin typeface="+mn-lt"/>
                <a:cs typeface="Segoe UI Semibold"/>
                <a:sym typeface="Segoe UI Semibold"/>
                <a:rtl val="0"/>
              </a:rPr>
              <a:t>Light Red</a:t>
            </a:r>
          </a:p>
          <a:p>
            <a:pPr algn="ctr" defTabSz="932472" fontAlgn="base">
              <a:spcBef>
                <a:spcPct val="0"/>
              </a:spcBef>
              <a:spcAft>
                <a:spcPct val="0"/>
              </a:spcAft>
            </a:pPr>
            <a:r>
              <a:rPr lang="en-US" sz="700" b="0">
                <a:solidFill>
                  <a:schemeClr val="tx1"/>
                </a:solidFill>
                <a:latin typeface="+mn-lt"/>
                <a:ea typeface="Segoe UI" pitchFamily="34" charset="0"/>
                <a:cs typeface="Segoe UI" pitchFamily="34" charset="0"/>
              </a:rPr>
              <a:t>40%</a:t>
            </a:r>
          </a:p>
        </p:txBody>
      </p:sp>
      <p:sp>
        <p:nvSpPr>
          <p:cNvPr id="54" name="Rectangle 53">
            <a:extLst>
              <a:ext uri="{FF2B5EF4-FFF2-40B4-BE49-F238E27FC236}">
                <a16:creationId xmlns:a16="http://schemas.microsoft.com/office/drawing/2014/main" id="{36C17939-D101-4370-97C6-E6EFD9EFD683}"/>
              </a:ext>
            </a:extLst>
          </p:cNvPr>
          <p:cNvSpPr/>
          <p:nvPr userDrawn="1"/>
        </p:nvSpPr>
        <p:spPr bwMode="auto">
          <a:xfrm>
            <a:off x="13792200" y="2975637"/>
            <a:ext cx="1041400" cy="906724"/>
          </a:xfrm>
          <a:prstGeom prst="rect">
            <a:avLst/>
          </a:prstGeom>
          <a:solidFill>
            <a:srgbClr val="FFA38B">
              <a:alpha val="6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700" b="0" baseline="0" err="1">
                <a:solidFill>
                  <a:schemeClr val="tx1"/>
                </a:solidFill>
                <a:latin typeface="+mj-lt"/>
                <a:ea typeface="Segoe UI" pitchFamily="34" charset="0"/>
                <a:cs typeface="Segoe UI" pitchFamily="34" charset="0"/>
              </a:rPr>
              <a:t>Entra</a:t>
            </a:r>
            <a:r>
              <a:rPr lang="en-US" sz="700" b="0" baseline="0">
                <a:solidFill>
                  <a:schemeClr val="tx1"/>
                </a:solidFill>
                <a:latin typeface="+mj-lt"/>
                <a:ea typeface="Segoe UI" pitchFamily="34" charset="0"/>
                <a:cs typeface="Segoe UI" pitchFamily="34" charset="0"/>
              </a:rPr>
              <a:t> ID P2</a:t>
            </a:r>
          </a:p>
          <a:p>
            <a:pPr marL="0" marR="0" lvl="0" indent="0" algn="ctr" defTabSz="932472" rtl="0" eaLnBrk="1" fontAlgn="base" latinLnBrk="0" hangingPunct="1">
              <a:lnSpc>
                <a:spcPct val="100000"/>
              </a:lnSpc>
              <a:spcBef>
                <a:spcPct val="0"/>
              </a:spcBef>
              <a:spcAft>
                <a:spcPct val="0"/>
              </a:spcAft>
              <a:buClrTx/>
              <a:buSzTx/>
              <a:buFontTx/>
              <a:buNone/>
              <a:tabLst/>
              <a:defRPr/>
            </a:pPr>
            <a:r>
              <a:rPr lang="en-US" sz="700" b="0" spc="0" baseline="0">
                <a:solidFill>
                  <a:srgbClr val="000000"/>
                </a:solidFill>
                <a:latin typeface="+mn-lt"/>
                <a:cs typeface="Segoe UI Semibold"/>
                <a:sym typeface="Segoe UI Semibold"/>
                <a:rtl val="0"/>
              </a:rPr>
              <a:t>Light Orange</a:t>
            </a:r>
          </a:p>
          <a:p>
            <a:pPr algn="ctr" defTabSz="932472" fontAlgn="base">
              <a:spcBef>
                <a:spcPct val="0"/>
              </a:spcBef>
              <a:spcAft>
                <a:spcPct val="0"/>
              </a:spcAft>
            </a:pPr>
            <a:r>
              <a:rPr lang="en-US" sz="700" b="0">
                <a:solidFill>
                  <a:schemeClr val="tx1"/>
                </a:solidFill>
                <a:latin typeface="+mn-lt"/>
                <a:ea typeface="Segoe UI" pitchFamily="34" charset="0"/>
                <a:cs typeface="Segoe UI" pitchFamily="34" charset="0"/>
              </a:rPr>
              <a:t>40%</a:t>
            </a:r>
          </a:p>
        </p:txBody>
      </p:sp>
      <p:sp>
        <p:nvSpPr>
          <p:cNvPr id="55" name="Rectangle 54">
            <a:extLst>
              <a:ext uri="{FF2B5EF4-FFF2-40B4-BE49-F238E27FC236}">
                <a16:creationId xmlns:a16="http://schemas.microsoft.com/office/drawing/2014/main" id="{5D58CED5-683E-4447-A6DD-1A091313A8A9}"/>
              </a:ext>
            </a:extLst>
          </p:cNvPr>
          <p:cNvSpPr/>
          <p:nvPr userDrawn="1"/>
        </p:nvSpPr>
        <p:spPr bwMode="auto">
          <a:xfrm>
            <a:off x="13792200" y="3967516"/>
            <a:ext cx="1041400" cy="906724"/>
          </a:xfrm>
          <a:prstGeom prst="rect">
            <a:avLst/>
          </a:prstGeom>
          <a:solidFill>
            <a:srgbClr val="D9D9D6">
              <a:alpha val="6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700" b="0" baseline="0">
                <a:solidFill>
                  <a:schemeClr val="tx1"/>
                </a:solidFill>
                <a:latin typeface="+mj-lt"/>
                <a:ea typeface="Segoe UI" pitchFamily="34" charset="0"/>
                <a:cs typeface="Segoe UI" pitchFamily="34" charset="0"/>
              </a:rPr>
              <a:t>M365 E5 Compliance</a:t>
            </a:r>
          </a:p>
          <a:p>
            <a:pPr marL="0" marR="0" lvl="0" indent="0" algn="ctr" defTabSz="932472" rtl="0" eaLnBrk="1" fontAlgn="base" latinLnBrk="0" hangingPunct="1">
              <a:lnSpc>
                <a:spcPct val="100000"/>
              </a:lnSpc>
              <a:spcBef>
                <a:spcPct val="0"/>
              </a:spcBef>
              <a:spcAft>
                <a:spcPct val="0"/>
              </a:spcAft>
              <a:buClrTx/>
              <a:buSzTx/>
              <a:buFontTx/>
              <a:buNone/>
              <a:tabLst/>
              <a:defRPr/>
            </a:pPr>
            <a:r>
              <a:rPr lang="en-US" sz="700" b="0" spc="0" baseline="0">
                <a:solidFill>
                  <a:srgbClr val="000000"/>
                </a:solidFill>
                <a:latin typeface="+mn-lt"/>
                <a:cs typeface="Segoe UI Semibold"/>
                <a:sym typeface="Segoe UI Semibold"/>
                <a:rtl val="0"/>
              </a:rPr>
              <a:t>Light Gray</a:t>
            </a:r>
          </a:p>
          <a:p>
            <a:pPr algn="ctr" defTabSz="932472" fontAlgn="base">
              <a:spcBef>
                <a:spcPct val="0"/>
              </a:spcBef>
              <a:spcAft>
                <a:spcPct val="0"/>
              </a:spcAft>
            </a:pPr>
            <a:r>
              <a:rPr lang="en-US" sz="700" b="0">
                <a:solidFill>
                  <a:schemeClr val="tx1"/>
                </a:solidFill>
                <a:latin typeface="+mn-lt"/>
                <a:ea typeface="Segoe UI" pitchFamily="34" charset="0"/>
                <a:cs typeface="Segoe UI" pitchFamily="34" charset="0"/>
              </a:rPr>
              <a:t>40%</a:t>
            </a:r>
          </a:p>
        </p:txBody>
      </p:sp>
      <p:sp>
        <p:nvSpPr>
          <p:cNvPr id="56" name="Rectangle 55">
            <a:extLst>
              <a:ext uri="{FF2B5EF4-FFF2-40B4-BE49-F238E27FC236}">
                <a16:creationId xmlns:a16="http://schemas.microsoft.com/office/drawing/2014/main" id="{1098F151-4179-45DB-A393-5E4AB0F2AD3D}"/>
              </a:ext>
            </a:extLst>
          </p:cNvPr>
          <p:cNvSpPr/>
          <p:nvPr userDrawn="1"/>
        </p:nvSpPr>
        <p:spPr bwMode="auto">
          <a:xfrm>
            <a:off x="13792200" y="4959395"/>
            <a:ext cx="1041400" cy="906724"/>
          </a:xfrm>
          <a:prstGeom prst="rect">
            <a:avLst/>
          </a:prstGeom>
          <a:solidFill>
            <a:srgbClr val="FFE399">
              <a:alpha val="6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700" b="0" baseline="0">
                <a:solidFill>
                  <a:schemeClr val="tx1"/>
                </a:solidFill>
                <a:latin typeface="+mj-lt"/>
                <a:ea typeface="Segoe UI" pitchFamily="34" charset="0"/>
                <a:cs typeface="Segoe UI" pitchFamily="34" charset="0"/>
              </a:rPr>
              <a:t>M365 E5 Information Protection</a:t>
            </a:r>
          </a:p>
          <a:p>
            <a:pPr marL="0" marR="0" lvl="0" indent="0" algn="ctr" defTabSz="932472" rtl="0" eaLnBrk="1" fontAlgn="base" latinLnBrk="0" hangingPunct="1">
              <a:lnSpc>
                <a:spcPct val="100000"/>
              </a:lnSpc>
              <a:spcBef>
                <a:spcPct val="0"/>
              </a:spcBef>
              <a:spcAft>
                <a:spcPct val="0"/>
              </a:spcAft>
              <a:buClrTx/>
              <a:buSzTx/>
              <a:buFontTx/>
              <a:buNone/>
              <a:tabLst/>
              <a:defRPr/>
            </a:pPr>
            <a:r>
              <a:rPr lang="en-US" sz="700" b="0" spc="0" baseline="0">
                <a:solidFill>
                  <a:srgbClr val="000000"/>
                </a:solidFill>
                <a:latin typeface="+mn-lt"/>
                <a:cs typeface="Segoe UI Semibold"/>
                <a:sym typeface="Segoe UI Semibold"/>
                <a:rtl val="0"/>
              </a:rPr>
              <a:t>Light Yellow</a:t>
            </a:r>
          </a:p>
          <a:p>
            <a:pPr algn="ctr" defTabSz="932472" fontAlgn="base">
              <a:spcBef>
                <a:spcPct val="0"/>
              </a:spcBef>
              <a:spcAft>
                <a:spcPct val="0"/>
              </a:spcAft>
            </a:pPr>
            <a:r>
              <a:rPr lang="en-US" sz="700" b="0">
                <a:solidFill>
                  <a:schemeClr val="tx1"/>
                </a:solidFill>
                <a:latin typeface="+mn-lt"/>
                <a:ea typeface="Segoe UI" pitchFamily="34" charset="0"/>
                <a:cs typeface="Segoe UI" pitchFamily="34" charset="0"/>
              </a:rPr>
              <a:t>40%</a:t>
            </a:r>
          </a:p>
        </p:txBody>
      </p:sp>
      <p:sp>
        <p:nvSpPr>
          <p:cNvPr id="67" name="Rectangle 66">
            <a:extLst>
              <a:ext uri="{FF2B5EF4-FFF2-40B4-BE49-F238E27FC236}">
                <a16:creationId xmlns:a16="http://schemas.microsoft.com/office/drawing/2014/main" id="{29F16F32-0B36-40DD-935B-F36DCAE76161}"/>
              </a:ext>
            </a:extLst>
          </p:cNvPr>
          <p:cNvSpPr/>
          <p:nvPr userDrawn="1"/>
        </p:nvSpPr>
        <p:spPr bwMode="auto">
          <a:xfrm>
            <a:off x="13792200" y="0"/>
            <a:ext cx="1041400" cy="906724"/>
          </a:xfrm>
          <a:prstGeom prst="rect">
            <a:avLst/>
          </a:prstGeom>
          <a:solidFill>
            <a:srgbClr val="B9DCD2">
              <a:alpha val="6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700" b="0" baseline="0">
                <a:solidFill>
                  <a:schemeClr val="tx1"/>
                </a:solidFill>
                <a:latin typeface="+mj-lt"/>
                <a:ea typeface="Segoe UI" pitchFamily="34" charset="0"/>
                <a:cs typeface="Segoe UI" pitchFamily="34" charset="0"/>
              </a:rPr>
              <a:t>Business Premium</a:t>
            </a:r>
          </a:p>
          <a:p>
            <a:pPr marL="0" marR="0" lvl="0" indent="0" algn="ctr" defTabSz="932472" rtl="0" eaLnBrk="1" fontAlgn="base" latinLnBrk="0" hangingPunct="1">
              <a:lnSpc>
                <a:spcPct val="100000"/>
              </a:lnSpc>
              <a:spcBef>
                <a:spcPct val="0"/>
              </a:spcBef>
              <a:spcAft>
                <a:spcPct val="0"/>
              </a:spcAft>
              <a:buClrTx/>
              <a:buSzTx/>
              <a:buFontTx/>
              <a:buNone/>
              <a:tabLst/>
              <a:defRPr/>
            </a:pPr>
            <a:r>
              <a:rPr lang="en-US" sz="700" b="0" spc="0" baseline="0">
                <a:solidFill>
                  <a:srgbClr val="000000"/>
                </a:solidFill>
                <a:latin typeface="+mn-lt"/>
                <a:cs typeface="Segoe UI Semibold"/>
                <a:sym typeface="Segoe UI Semibold"/>
                <a:rtl val="0"/>
              </a:rPr>
              <a:t>Light Teal</a:t>
            </a:r>
          </a:p>
          <a:p>
            <a:pPr algn="ctr" defTabSz="932472" fontAlgn="base">
              <a:spcBef>
                <a:spcPct val="0"/>
              </a:spcBef>
              <a:spcAft>
                <a:spcPct val="0"/>
              </a:spcAft>
            </a:pPr>
            <a:r>
              <a:rPr lang="en-US" sz="700" b="0">
                <a:solidFill>
                  <a:schemeClr val="tx1"/>
                </a:solidFill>
                <a:latin typeface="+mn-lt"/>
                <a:ea typeface="Segoe UI" pitchFamily="34" charset="0"/>
                <a:cs typeface="Segoe UI" pitchFamily="34" charset="0"/>
              </a:rPr>
              <a:t>40%</a:t>
            </a:r>
          </a:p>
        </p:txBody>
      </p:sp>
      <p:sp>
        <p:nvSpPr>
          <p:cNvPr id="68" name="Rectangle 67">
            <a:extLst>
              <a:ext uri="{FF2B5EF4-FFF2-40B4-BE49-F238E27FC236}">
                <a16:creationId xmlns:a16="http://schemas.microsoft.com/office/drawing/2014/main" id="{E2E23205-62DC-4015-8259-968B23E53539}"/>
              </a:ext>
            </a:extLst>
          </p:cNvPr>
          <p:cNvSpPr/>
          <p:nvPr userDrawn="1"/>
        </p:nvSpPr>
        <p:spPr bwMode="auto">
          <a:xfrm>
            <a:off x="13792200" y="5951276"/>
            <a:ext cx="1041400" cy="906724"/>
          </a:xfrm>
          <a:prstGeom prst="rect">
            <a:avLst/>
          </a:prstGeom>
          <a:solidFill>
            <a:srgbClr val="D59ED7">
              <a:alpha val="6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700" b="0" baseline="0">
                <a:solidFill>
                  <a:schemeClr val="tx1"/>
                </a:solidFill>
                <a:latin typeface="+mj-lt"/>
                <a:ea typeface="Segoe UI" pitchFamily="34" charset="0"/>
                <a:cs typeface="Segoe UI" pitchFamily="34" charset="0"/>
              </a:rPr>
              <a:t>M365 E5 Security</a:t>
            </a:r>
          </a:p>
          <a:p>
            <a:pPr algn="ctr" defTabSz="932472" fontAlgn="base">
              <a:spcBef>
                <a:spcPct val="0"/>
              </a:spcBef>
              <a:spcAft>
                <a:spcPct val="0"/>
              </a:spcAft>
            </a:pPr>
            <a:r>
              <a:rPr lang="en-US" sz="700" b="0">
                <a:solidFill>
                  <a:schemeClr val="tx1"/>
                </a:solidFill>
                <a:latin typeface="+mn-lt"/>
                <a:ea typeface="Segoe UI" pitchFamily="34" charset="0"/>
                <a:cs typeface="Segoe UI" pitchFamily="34" charset="0"/>
              </a:rPr>
              <a:t>Light Magenta</a:t>
            </a:r>
          </a:p>
          <a:p>
            <a:pPr algn="ctr" defTabSz="932472" fontAlgn="base">
              <a:spcBef>
                <a:spcPct val="0"/>
              </a:spcBef>
              <a:spcAft>
                <a:spcPct val="0"/>
              </a:spcAft>
            </a:pPr>
            <a:r>
              <a:rPr lang="en-US" sz="700" b="0">
                <a:solidFill>
                  <a:schemeClr val="tx1"/>
                </a:solidFill>
                <a:latin typeface="+mn-lt"/>
                <a:ea typeface="Segoe UI" pitchFamily="34" charset="0"/>
                <a:cs typeface="Segoe UI" pitchFamily="34" charset="0"/>
              </a:rPr>
              <a:t>40%</a:t>
            </a:r>
          </a:p>
          <a:p>
            <a:pPr algn="ctr" defTabSz="932472" fontAlgn="base">
              <a:spcBef>
                <a:spcPct val="0"/>
              </a:spcBef>
              <a:spcAft>
                <a:spcPct val="0"/>
              </a:spcAft>
            </a:pPr>
            <a:endParaRPr lang="en-US" sz="700" b="0">
              <a:solidFill>
                <a:schemeClr val="tx1"/>
              </a:solidFill>
              <a:latin typeface="+mn-lt"/>
              <a:ea typeface="Segoe UI" pitchFamily="34" charset="0"/>
              <a:cs typeface="Segoe UI" pitchFamily="34" charset="0"/>
            </a:endParaRPr>
          </a:p>
        </p:txBody>
      </p:sp>
    </p:spTree>
    <p:extLst>
      <p:ext uri="{BB962C8B-B14F-4D97-AF65-F5344CB8AC3E}">
        <p14:creationId xmlns:p14="http://schemas.microsoft.com/office/powerpoint/2010/main" val="3418689686"/>
      </p:ext>
    </p:extLst>
  </p:cSld>
  <p:clrMap bg1="lt1" tx1="dk1" bg2="lt2" tx2="dk2" accent1="accent1" accent2="accent2" accent3="accent3" accent4="accent4" accent5="accent5" accent6="accent6" hlink="hlink" folHlink="folHlink"/>
  <p:sldLayoutIdLst>
    <p:sldLayoutId id="2147485502" r:id="rId1"/>
    <p:sldLayoutId id="2147485518" r:id="rId2"/>
    <p:sldLayoutId id="2147485503" r:id="rId3"/>
    <p:sldLayoutId id="2147485542" r:id="rId4"/>
    <p:sldLayoutId id="2147485549" r:id="rId5"/>
    <p:sldLayoutId id="2147485552" r:id="rId6"/>
    <p:sldLayoutId id="2147485553" r:id="rId7"/>
    <p:sldLayoutId id="2147485554" r:id="rId8"/>
    <p:sldLayoutId id="2147485550" r:id="rId9"/>
    <p:sldLayoutId id="2147485449" r:id="rId10"/>
    <p:sldLayoutId id="2147485505" r:id="rId11"/>
    <p:sldLayoutId id="2147485512" r:id="rId12"/>
    <p:sldLayoutId id="2147485513" r:id="rId13"/>
    <p:sldLayoutId id="2147485514" r:id="rId14"/>
    <p:sldLayoutId id="2147485515" r:id="rId15"/>
    <p:sldLayoutId id="2147485516" r:id="rId16"/>
    <p:sldLayoutId id="2147485506" r:id="rId17"/>
    <p:sldLayoutId id="2147485507" r:id="rId18"/>
    <p:sldLayoutId id="2147485508" r:id="rId19"/>
    <p:sldLayoutId id="2147485509" r:id="rId20"/>
    <p:sldLayoutId id="2147485510" r:id="rId21"/>
    <p:sldLayoutId id="2147485529" r:id="rId22"/>
    <p:sldLayoutId id="2147485501" r:id="rId23"/>
    <p:sldLayoutId id="2147485537" r:id="rId24"/>
    <p:sldLayoutId id="2147485452" r:id="rId25"/>
    <p:sldLayoutId id="2147485544" r:id="rId26"/>
    <p:sldLayoutId id="2147485547" r:id="rId27"/>
    <p:sldLayoutId id="2147485557" r:id="rId28"/>
    <p:sldLayoutId id="2147485546" r:id="rId29"/>
    <p:sldLayoutId id="2147485453" r:id="rId30"/>
    <p:sldLayoutId id="2147485454" r:id="rId31"/>
    <p:sldLayoutId id="2147485455" r:id="rId32"/>
    <p:sldLayoutId id="2147485456" r:id="rId33"/>
    <p:sldLayoutId id="2147485457" r:id="rId34"/>
    <p:sldLayoutId id="2147485458" r:id="rId35"/>
    <p:sldLayoutId id="2147485459" r:id="rId36"/>
    <p:sldLayoutId id="2147485460" r:id="rId37"/>
    <p:sldLayoutId id="2147485461" r:id="rId38"/>
    <p:sldLayoutId id="2147485545" r:id="rId39"/>
    <p:sldLayoutId id="2147485548" r:id="rId40"/>
    <p:sldLayoutId id="2147485543" r:id="rId41"/>
    <p:sldLayoutId id="2147485555" r:id="rId42"/>
    <p:sldLayoutId id="2147485462" r:id="rId43"/>
    <p:sldLayoutId id="2147485463" r:id="rId44"/>
    <p:sldLayoutId id="2147485541" r:id="rId45"/>
    <p:sldLayoutId id="2147485533" r:id="rId46"/>
    <p:sldLayoutId id="2147485540" r:id="rId47"/>
    <p:sldLayoutId id="2147485536" r:id="rId48"/>
    <p:sldLayoutId id="2147485535" r:id="rId49"/>
    <p:sldLayoutId id="2147485539" r:id="rId50"/>
    <p:sldLayoutId id="2147485538" r:id="rId51"/>
    <p:sldLayoutId id="2147485464" r:id="rId52"/>
    <p:sldLayoutId id="2147485465" r:id="rId53"/>
    <p:sldLayoutId id="2147485466" r:id="rId54"/>
    <p:sldLayoutId id="2147485467" r:id="rId55"/>
    <p:sldLayoutId id="2147485468" r:id="rId56"/>
    <p:sldLayoutId id="2147485469" r:id="rId57"/>
    <p:sldLayoutId id="2147485470" r:id="rId58"/>
    <p:sldLayoutId id="2147485471" r:id="rId59"/>
    <p:sldLayoutId id="2147485472" r:id="rId60"/>
    <p:sldLayoutId id="2147485473" r:id="rId61"/>
    <p:sldLayoutId id="2147485474" r:id="rId62"/>
    <p:sldLayoutId id="2147485475" r:id="rId63"/>
    <p:sldLayoutId id="2147485476" r:id="rId64"/>
    <p:sldLayoutId id="2147485477" r:id="rId65"/>
    <p:sldLayoutId id="2147485478" r:id="rId66"/>
    <p:sldLayoutId id="2147485479" r:id="rId67"/>
    <p:sldLayoutId id="2147485480" r:id="rId68"/>
    <p:sldLayoutId id="2147485481" r:id="rId69"/>
    <p:sldLayoutId id="2147485482" r:id="rId70"/>
    <p:sldLayoutId id="2147485483" r:id="rId71"/>
    <p:sldLayoutId id="2147485484" r:id="rId72"/>
    <p:sldLayoutId id="2147485485" r:id="rId73"/>
    <p:sldLayoutId id="2147485486" r:id="rId74"/>
    <p:sldLayoutId id="2147485487" r:id="rId75"/>
    <p:sldLayoutId id="2147485488" r:id="rId76"/>
    <p:sldLayoutId id="2147485490" r:id="rId77"/>
    <p:sldLayoutId id="2147485489" r:id="rId78"/>
    <p:sldLayoutId id="2147485491" r:id="rId79"/>
    <p:sldLayoutId id="2147485520" r:id="rId80"/>
    <p:sldLayoutId id="2147485521" r:id="rId81"/>
    <p:sldLayoutId id="2147485522" r:id="rId82"/>
    <p:sldLayoutId id="2147485523" r:id="rId83"/>
    <p:sldLayoutId id="2147485524" r:id="rId84"/>
    <p:sldLayoutId id="2147485525" r:id="rId85"/>
    <p:sldLayoutId id="2147485526" r:id="rId86"/>
    <p:sldLayoutId id="2147485527" r:id="rId87"/>
    <p:sldLayoutId id="2147485528" r:id="rId88"/>
    <p:sldLayoutId id="2147485492" r:id="rId89"/>
    <p:sldLayoutId id="2147485519" r:id="rId90"/>
    <p:sldLayoutId id="2147485493" r:id="rId91"/>
    <p:sldLayoutId id="2147485494" r:id="rId92"/>
    <p:sldLayoutId id="2147485496" r:id="rId93"/>
    <p:sldLayoutId id="2147485495" r:id="rId94"/>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userDrawn="1">
          <p15:clr>
            <a:srgbClr val="C35EA4"/>
          </p15:clr>
        </p15:guide>
        <p15:guide id="17" pos="7320" userDrawn="1">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92" userDrawn="1">
          <p15:clr>
            <a:srgbClr val="A4A3A4"/>
          </p15:clr>
        </p15:guide>
        <p15:guide id="29" orient="horz" pos="4135">
          <p15:clr>
            <a:srgbClr val="A4A3A4"/>
          </p15:clr>
        </p15:guide>
        <p15:guide id="30" pos="7488" userDrawn="1">
          <p15:clr>
            <a:srgbClr val="A4A3A4"/>
          </p15:clr>
        </p15:guide>
        <p15:guide id="31" orient="horz" pos="400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39.xml"/></Relationships>
</file>

<file path=ppt/slides/_rels/slide1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39.xml"/></Relationships>
</file>

<file path=ppt/slides/_rels/slide1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39.xml"/></Relationships>
</file>

<file path=ppt/slides/_rels/slide1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40.xml"/><Relationship Id="rId5" Type="http://schemas.openxmlformats.org/officeDocument/2006/relationships/image" Target="../media/image93.png"/><Relationship Id="rId4" Type="http://schemas.openxmlformats.org/officeDocument/2006/relationships/image" Target="../media/image92.png"/></Relationships>
</file>

<file path=ppt/slides/_rels/slide17.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8" Type="http://schemas.openxmlformats.org/officeDocument/2006/relationships/hyperlink" Target="https://www.oaic.gov.au/privacy/notifiable-data-breaches/notifiable-data-breaches-publications/notifiable-data-breaches-report-january-to-june-2024" TargetMode="External"/><Relationship Id="rId3" Type="http://schemas.openxmlformats.org/officeDocument/2006/relationships/image" Target="../media/image76.png"/><Relationship Id="rId7" Type="http://schemas.openxmlformats.org/officeDocument/2006/relationships/hyperlink" Target="https://adapt.com.au/resources/articles/cloud-infrastructure/55-of-australian-organisations-workloads-in-public-cloud-by-2025" TargetMode="External"/><Relationship Id="rId2" Type="http://schemas.openxmlformats.org/officeDocument/2006/relationships/image" Target="../media/image75.png"/><Relationship Id="rId1" Type="http://schemas.openxmlformats.org/officeDocument/2006/relationships/slideLayout" Target="../slideLayouts/slideLayout43.xml"/><Relationship Id="rId6" Type="http://schemas.openxmlformats.org/officeDocument/2006/relationships/image" Target="../media/image79.png"/><Relationship Id="rId5" Type="http://schemas.openxmlformats.org/officeDocument/2006/relationships/image" Target="../media/image78.png"/><Relationship Id="rId10" Type="http://schemas.openxmlformats.org/officeDocument/2006/relationships/hyperlink" Target="https://www.ibm.com/downloads/documents/us-en/107a02e94948f4ec" TargetMode="External"/><Relationship Id="rId4" Type="http://schemas.openxmlformats.org/officeDocument/2006/relationships/image" Target="../media/image77.png"/><Relationship Id="rId9" Type="http://schemas.openxmlformats.org/officeDocument/2006/relationships/hyperlink" Target="https://parlinfo.aph.gov.au/parlInfo/download/legislation/billsdgs/8863742/upload_binary/8863742.pdf;fileType=application%2Fpdf#search=%22legislation/billsdgs/8863742%22"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image" Target="../media/image80.png"/><Relationship Id="rId1" Type="http://schemas.openxmlformats.org/officeDocument/2006/relationships/slideLayout" Target="../slideLayouts/slideLayout4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svg"/></Relationships>
</file>

<file path=ppt/slides/_rels/slide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39.xml"/></Relationships>
</file>

<file path=ppt/slides/_rels/slide8.xml.rels><?xml version="1.0" encoding="UTF-8" standalone="yes"?>
<Relationships xmlns="http://schemas.openxmlformats.org/package/2006/relationships"><Relationship Id="rId3" Type="http://schemas.openxmlformats.org/officeDocument/2006/relationships/image" Target="../media/image88.png"/><Relationship Id="rId2" Type="http://schemas.microsoft.com/office/2018/10/relationships/comments" Target="../comments/modernComment_100_D19BE24B.xml"/><Relationship Id="rId1" Type="http://schemas.openxmlformats.org/officeDocument/2006/relationships/slideLayout" Target="../slideLayouts/slideLayout39.xml"/></Relationships>
</file>

<file path=ppt/slides/_rels/slide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3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B7531FF-88B3-4FC7-A79D-95071F70B75F}"/>
              </a:ext>
            </a:extLst>
          </p:cNvPr>
          <p:cNvSpPr>
            <a:spLocks noGrp="1"/>
          </p:cNvSpPr>
          <p:nvPr>
            <p:ph type="pic" sz="quarter" idx="16"/>
          </p:nvPr>
        </p:nvSpPr>
        <p:spPr/>
        <p:txBody>
          <a:bodyPr/>
          <a:lstStyle/>
          <a:p>
            <a:endParaRPr lang="en-US"/>
          </a:p>
        </p:txBody>
      </p:sp>
      <p:sp>
        <p:nvSpPr>
          <p:cNvPr id="4" name="Title 3">
            <a:extLst>
              <a:ext uri="{FF2B5EF4-FFF2-40B4-BE49-F238E27FC236}">
                <a16:creationId xmlns:a16="http://schemas.microsoft.com/office/drawing/2014/main" id="{CF588DE7-A7FD-4C3D-900F-E740B805D6AF}"/>
              </a:ext>
            </a:extLst>
          </p:cNvPr>
          <p:cNvSpPr>
            <a:spLocks noGrp="1"/>
          </p:cNvSpPr>
          <p:nvPr>
            <p:ph type="title"/>
          </p:nvPr>
        </p:nvSpPr>
        <p:spPr>
          <a:xfrm>
            <a:off x="577825" y="2092365"/>
            <a:ext cx="5666858" cy="1969770"/>
          </a:xfrm>
        </p:spPr>
        <p:txBody>
          <a:bodyPr/>
          <a:lstStyle/>
          <a:p>
            <a:r>
              <a:rPr lang="en-US" sz="3200">
                <a:solidFill>
                  <a:srgbClr val="F3CCF6"/>
                </a:solidFill>
                <a:cs typeface="Segoe Sans Display"/>
              </a:rPr>
              <a:t>All-in-one Enterprise Security, Data Protection &amp; Governance</a:t>
            </a:r>
            <a:br>
              <a:rPr lang="en-US" sz="3200"/>
            </a:br>
            <a:r>
              <a:rPr lang="en-US" sz="3200">
                <a:cs typeface="Segoe Sans Display"/>
              </a:rPr>
              <a:t>Upgrade from M365 E3 </a:t>
            </a:r>
            <a:br>
              <a:rPr lang="en-US" sz="3200">
                <a:cs typeface="Segoe Sans Display"/>
              </a:rPr>
            </a:br>
            <a:r>
              <a:rPr lang="en-US" sz="3200">
                <a:cs typeface="Segoe Sans Display"/>
              </a:rPr>
              <a:t>to M365 E5 </a:t>
            </a:r>
          </a:p>
        </p:txBody>
      </p:sp>
      <p:sp>
        <p:nvSpPr>
          <p:cNvPr id="7" name="Text Placeholder 6">
            <a:extLst>
              <a:ext uri="{FF2B5EF4-FFF2-40B4-BE49-F238E27FC236}">
                <a16:creationId xmlns:a16="http://schemas.microsoft.com/office/drawing/2014/main" id="{7AF70FF1-D8F7-47DF-A90B-ED9BF3C31A2D}"/>
              </a:ext>
            </a:extLst>
          </p:cNvPr>
          <p:cNvSpPr>
            <a:spLocks noGrp="1"/>
          </p:cNvSpPr>
          <p:nvPr>
            <p:ph type="body" sz="quarter" idx="12"/>
          </p:nvPr>
        </p:nvSpPr>
        <p:spPr>
          <a:xfrm>
            <a:off x="582164" y="4361140"/>
            <a:ext cx="5513959" cy="984885"/>
          </a:xfrm>
        </p:spPr>
        <p:txBody>
          <a:bodyPr vert="horz" wrap="square" lIns="0" tIns="0" rIns="0" bIns="0" rtlCol="0" anchor="t">
            <a:spAutoFit/>
          </a:bodyPr>
          <a:lstStyle/>
          <a:p>
            <a:r>
              <a:rPr lang="en-US">
                <a:cs typeface="Segoe Sans Display"/>
              </a:rPr>
              <a:t>Upgrade from M365 E3 to M365 E5 to elevate your security with unified threat detection and response (XDR), compliance capabilities and advanced data management tools for a resilient and compliant business environment.</a:t>
            </a:r>
          </a:p>
        </p:txBody>
      </p:sp>
    </p:spTree>
    <p:extLst>
      <p:ext uri="{BB962C8B-B14F-4D97-AF65-F5344CB8AC3E}">
        <p14:creationId xmlns:p14="http://schemas.microsoft.com/office/powerpoint/2010/main" val="159941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315D679-6FBC-402F-8CA3-FD9F4BD70978}"/>
              </a:ext>
            </a:extLst>
          </p:cNvPr>
          <p:cNvSpPr>
            <a:spLocks noGrp="1"/>
          </p:cNvSpPr>
          <p:nvPr>
            <p:ph type="title"/>
          </p:nvPr>
        </p:nvSpPr>
        <p:spPr>
          <a:xfrm>
            <a:off x="588263" y="457200"/>
            <a:ext cx="11018520" cy="553998"/>
          </a:xfrm>
        </p:spPr>
        <p:txBody>
          <a:bodyPr/>
          <a:lstStyle/>
          <a:p>
            <a:r>
              <a:rPr lang="en-US"/>
              <a:t>Added value of M365 E5</a:t>
            </a:r>
          </a:p>
        </p:txBody>
      </p:sp>
      <p:sp>
        <p:nvSpPr>
          <p:cNvPr id="34" name="TextBox 33">
            <a:extLst>
              <a:ext uri="{FF2B5EF4-FFF2-40B4-BE49-F238E27FC236}">
                <a16:creationId xmlns:a16="http://schemas.microsoft.com/office/drawing/2014/main" id="{62AD22E3-7779-4CD5-8E49-3CEB241190BF}"/>
              </a:ext>
            </a:extLst>
          </p:cNvPr>
          <p:cNvSpPr txBox="1"/>
          <p:nvPr/>
        </p:nvSpPr>
        <p:spPr>
          <a:xfrm>
            <a:off x="588264" y="1592928"/>
            <a:ext cx="2497836" cy="1107996"/>
          </a:xfrm>
          <a:prstGeom prst="rect">
            <a:avLst/>
          </a:prstGeom>
          <a:noFill/>
        </p:spPr>
        <p:txBody>
          <a:bodyPr wrap="square" lIns="0" tIns="0" rIns="0" bIns="0" rtlCol="0">
            <a:spAutoFit/>
          </a:bodyPr>
          <a:lstStyle/>
          <a:p>
            <a:pPr>
              <a:defRPr/>
            </a:pPr>
            <a: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t>M365 E5 </a:t>
            </a:r>
            <a:b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br>
            <a: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t>Information </a:t>
            </a:r>
            <a:b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br>
            <a: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t>Protection &amp; Governance</a:t>
            </a:r>
          </a:p>
        </p:txBody>
      </p:sp>
      <p:pic>
        <p:nvPicPr>
          <p:cNvPr id="21" name="Picture 20">
            <a:extLst>
              <a:ext uri="{FF2B5EF4-FFF2-40B4-BE49-F238E27FC236}">
                <a16:creationId xmlns:a16="http://schemas.microsoft.com/office/drawing/2014/main" id="{1259A861-78B6-4F2F-AE69-C5C3C69092EC}"/>
              </a:ext>
            </a:extLst>
          </p:cNvPr>
          <p:cNvPicPr>
            <a:picLocks noChangeAspect="1"/>
          </p:cNvPicPr>
          <p:nvPr/>
        </p:nvPicPr>
        <p:blipFill>
          <a:blip r:embed="rId2"/>
          <a:srcRect/>
          <a:stretch/>
        </p:blipFill>
        <p:spPr>
          <a:xfrm>
            <a:off x="2946398" y="1377314"/>
            <a:ext cx="8657335" cy="2457228"/>
          </a:xfrm>
          <a:prstGeom prst="rect">
            <a:avLst/>
          </a:prstGeom>
        </p:spPr>
      </p:pic>
      <p:sp>
        <p:nvSpPr>
          <p:cNvPr id="25" name="Rectangle 24">
            <a:extLst>
              <a:ext uri="{FF2B5EF4-FFF2-40B4-BE49-F238E27FC236}">
                <a16:creationId xmlns:a16="http://schemas.microsoft.com/office/drawing/2014/main" id="{E038AEF3-B6DF-4F2C-81A2-BA1810EBDEBD}"/>
              </a:ext>
            </a:extLst>
          </p:cNvPr>
          <p:cNvSpPr/>
          <p:nvPr/>
        </p:nvSpPr>
        <p:spPr bwMode="auto">
          <a:xfrm>
            <a:off x="2946398" y="1592928"/>
            <a:ext cx="8657336" cy="2077492"/>
          </a:xfrm>
          <a:prstGeom prst="rect">
            <a:avLst/>
          </a:prstGeom>
          <a:noFill/>
          <a:ln w="19050" cap="flat" cmpd="sng" algn="ctr">
            <a:noFill/>
            <a:prstDash val="dash"/>
            <a:headEnd type="none" w="med" len="med"/>
            <a:tailEnd type="none" w="med" len="med"/>
          </a:ln>
          <a:effectLst/>
        </p:spPr>
        <p:txBody>
          <a:bodyPr rot="0" spcFirstLastPara="0" vert="horz" wrap="square" lIns="252000" tIns="0" rIns="252000" bIns="0" numCol="1" spcCol="0" rtlCol="0" fromWordArt="0" anchor="t" anchorCtr="0" forceAA="0" compatLnSpc="1">
            <a:prstTxWarp prst="textNoShape">
              <a:avLst/>
            </a:prstTxWarp>
            <a:sp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defTabSz="914367" rtl="0" eaLnBrk="1" fontAlgn="auto" latinLnBrk="0" hangingPunct="1">
              <a:lnSpc>
                <a:spcPct val="100000"/>
              </a:lnSpc>
              <a:spcBef>
                <a:spcPts val="300"/>
              </a:spcBef>
              <a:buClrTx/>
              <a:buSzTx/>
              <a:buFontTx/>
              <a:buNone/>
              <a:tabLst/>
              <a:defRPr/>
            </a:pPr>
            <a:r>
              <a:rPr kumimoji="0" lang="en-US" sz="1400" b="0" i="0" u="none" strike="noStrike" kern="0" cap="none" spc="0" normalizeH="0" noProof="0">
                <a:ln>
                  <a:noFill/>
                </a:ln>
                <a:solidFill>
                  <a:schemeClr val="tx1"/>
                </a:solidFill>
                <a:effectLst/>
                <a:uLnTx/>
                <a:uFillTx/>
                <a:latin typeface="+mj-lt"/>
                <a:ea typeface="+mn-ea"/>
                <a:cs typeface="Segoe Sans Display"/>
              </a:rPr>
              <a:t>Data Protection &amp; Compliance</a:t>
            </a: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ea typeface="+mn-ea"/>
                <a:cs typeface="Segoe Sans Display"/>
              </a:rPr>
              <a:t>M365 E5 Information Protection &amp; Governance in M365 E5 enables organisations to automatically classify, label and protect data using machine learning, while streamlining lifecycle management through advanced retention and records management. These capabilities reduce human error and enhance compliance with data protection regulations.</a:t>
            </a: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latin typeface="+mj-lt"/>
                <a:ea typeface="+mn-ea"/>
                <a:cs typeface="Segoe Sans Display"/>
              </a:rPr>
              <a:t>Automatic Sensitivity Labels:</a:t>
            </a:r>
            <a:r>
              <a:rPr lang="en-US" sz="1200" kern="0">
                <a:solidFill>
                  <a:schemeClr val="tx1"/>
                </a:solidFill>
                <a:latin typeface="+mj-lt"/>
                <a:cs typeface="Segoe Sans Display"/>
              </a:rPr>
              <a:t> </a:t>
            </a:r>
            <a:r>
              <a:rPr lang="en-US" sz="1200" kern="0">
                <a:solidFill>
                  <a:schemeClr val="tx1"/>
                </a:solidFill>
                <a:cs typeface="Segoe Sans Display"/>
              </a:rPr>
              <a:t>Automatically encrypt files containing personal identification numbers when they are uploaded to cloud storage, email attachments or collaboration platforms, ensuring sensitive data is protected without manual intervention.</a:t>
            </a:r>
            <a:endParaRPr kumimoji="0" lang="en-US" sz="1200" b="0" i="0" u="none" strike="noStrike" kern="0" cap="none" spc="0" normalizeH="0" noProof="0">
              <a:ln>
                <a:noFill/>
              </a:ln>
              <a:solidFill>
                <a:schemeClr val="tx1"/>
              </a:solidFill>
              <a:effectLst/>
              <a:uLnTx/>
              <a:uFillTx/>
              <a:ea typeface="+mn-ea"/>
              <a:cs typeface="Segoe Sans Display"/>
            </a:endParaRP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latin typeface="+mj-lt"/>
                <a:ea typeface="+mn-ea"/>
                <a:cs typeface="Segoe Sans Display"/>
              </a:rPr>
              <a:t>Advanced Classifiers:</a:t>
            </a:r>
            <a:r>
              <a:rPr lang="en-US" sz="1200" kern="0">
                <a:solidFill>
                  <a:schemeClr val="tx1"/>
                </a:solidFill>
                <a:latin typeface="+mj-lt"/>
                <a:cs typeface="Segoe Sans Display"/>
              </a:rPr>
              <a:t> </a:t>
            </a:r>
            <a:r>
              <a:rPr lang="en-US" sz="1200" kern="0">
                <a:solidFill>
                  <a:schemeClr val="tx1"/>
                </a:solidFill>
                <a:cs typeface="Segoe Sans Display"/>
              </a:rPr>
              <a:t>Use AI to detect and label intellectual property like blueprints or confidential research documents.</a:t>
            </a:r>
            <a:endParaRPr kumimoji="0" lang="en-US" sz="1200" b="0" i="0" u="none" strike="noStrike" kern="0" cap="none" spc="0" normalizeH="0" noProof="0">
              <a:ln>
                <a:noFill/>
              </a:ln>
              <a:solidFill>
                <a:schemeClr val="tx1"/>
              </a:solidFill>
              <a:effectLst/>
              <a:uLnTx/>
              <a:uFillTx/>
              <a:ea typeface="+mn-ea"/>
              <a:cs typeface="Segoe Sans Display"/>
            </a:endParaRP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latin typeface="+mj-lt"/>
                <a:ea typeface="+mn-ea"/>
                <a:cs typeface="Segoe Sans Display"/>
              </a:rPr>
              <a:t>Records Management: </a:t>
            </a:r>
            <a:r>
              <a:rPr kumimoji="0" lang="en-US" sz="1200" b="0" i="0" u="none" strike="noStrike" kern="0" cap="none" spc="0" normalizeH="0" noProof="0">
                <a:ln>
                  <a:noFill/>
                </a:ln>
                <a:solidFill>
                  <a:schemeClr val="tx1"/>
                </a:solidFill>
                <a:effectLst/>
                <a:uLnTx/>
                <a:uFillTx/>
                <a:ea typeface="+mn-ea"/>
                <a:cs typeface="Segoe Sans Display"/>
              </a:rPr>
              <a:t>Create immutable records for financial statements to meet regulatory requirements.</a:t>
            </a:r>
            <a:endParaRPr kumimoji="0" lang="en-GB" sz="1200" b="0" i="0" u="none" strike="noStrike" kern="0" cap="none" spc="0" normalizeH="0" baseline="0" noProof="0">
              <a:ln>
                <a:noFill/>
              </a:ln>
              <a:solidFill>
                <a:schemeClr val="tx1"/>
              </a:solidFill>
              <a:effectLst/>
              <a:uLnTx/>
              <a:uFillTx/>
              <a:ea typeface="+mn-ea"/>
              <a:cs typeface="Segoe Sans Display"/>
            </a:endParaRPr>
          </a:p>
        </p:txBody>
      </p:sp>
      <p:pic>
        <p:nvPicPr>
          <p:cNvPr id="35" name="Picture 34">
            <a:extLst>
              <a:ext uri="{FF2B5EF4-FFF2-40B4-BE49-F238E27FC236}">
                <a16:creationId xmlns:a16="http://schemas.microsoft.com/office/drawing/2014/main" id="{9BDE3748-9051-425B-BBBA-D40DE1759810}"/>
              </a:ext>
            </a:extLst>
          </p:cNvPr>
          <p:cNvPicPr>
            <a:picLocks noChangeAspect="1"/>
          </p:cNvPicPr>
          <p:nvPr/>
        </p:nvPicPr>
        <p:blipFill>
          <a:blip r:embed="rId2"/>
          <a:srcRect/>
          <a:stretch/>
        </p:blipFill>
        <p:spPr>
          <a:xfrm>
            <a:off x="2946400" y="4183156"/>
            <a:ext cx="8657335" cy="2381798"/>
          </a:xfrm>
          <a:prstGeom prst="rect">
            <a:avLst/>
          </a:prstGeom>
        </p:spPr>
      </p:pic>
      <p:sp>
        <p:nvSpPr>
          <p:cNvPr id="45" name="Rectangle 44">
            <a:extLst>
              <a:ext uri="{FF2B5EF4-FFF2-40B4-BE49-F238E27FC236}">
                <a16:creationId xmlns:a16="http://schemas.microsoft.com/office/drawing/2014/main" id="{AC391F46-E2C3-426C-837D-6474B7FE06EE}"/>
              </a:ext>
            </a:extLst>
          </p:cNvPr>
          <p:cNvSpPr/>
          <p:nvPr/>
        </p:nvSpPr>
        <p:spPr bwMode="auto">
          <a:xfrm>
            <a:off x="2946398" y="4398856"/>
            <a:ext cx="8657336" cy="1892826"/>
          </a:xfrm>
          <a:prstGeom prst="rect">
            <a:avLst/>
          </a:prstGeom>
          <a:noFill/>
          <a:ln w="19050" cap="flat" cmpd="sng" algn="ctr">
            <a:noFill/>
            <a:prstDash val="dash"/>
            <a:headEnd type="none" w="med" len="med"/>
            <a:tailEnd type="none" w="med" len="med"/>
          </a:ln>
          <a:effectLst/>
        </p:spPr>
        <p:txBody>
          <a:bodyPr rot="0" spcFirstLastPara="0" vert="horz" wrap="square" lIns="252000" tIns="0" rIns="216000" bIns="0" numCol="1" spcCol="0" rtlCol="0" fromWordArt="0" anchor="t" anchorCtr="0" forceAA="0" compatLnSpc="1">
            <a:prstTxWarp prst="textNoShape">
              <a:avLst/>
            </a:prstTxWarp>
            <a:sp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defTabSz="914367" rtl="0" eaLnBrk="1" fontAlgn="auto" latinLnBrk="0" hangingPunct="1">
              <a:spcBef>
                <a:spcPts val="300"/>
              </a:spcBef>
              <a:buClrTx/>
              <a:buSzTx/>
              <a:buFontTx/>
              <a:buNone/>
              <a:tabLst/>
              <a:defRPr/>
            </a:pPr>
            <a:r>
              <a:rPr kumimoji="0" lang="en-US" sz="1400" b="0" i="0" u="none" strike="noStrike" kern="0" cap="none" spc="0" normalizeH="0" noProof="0">
                <a:ln>
                  <a:noFill/>
                </a:ln>
                <a:solidFill>
                  <a:schemeClr val="tx1"/>
                </a:solidFill>
                <a:effectLst/>
                <a:uLnTx/>
                <a:uFillTx/>
                <a:latin typeface="+mj-lt"/>
                <a:ea typeface="+mn-ea"/>
                <a:cs typeface="Segoe Sans Display"/>
              </a:rPr>
              <a:t>Proactive Insider Threat Detection and Mitigation</a:t>
            </a:r>
          </a:p>
          <a:p>
            <a:pPr marL="0" marR="0" lvl="0" indent="0" defTabSz="914367" rtl="0" eaLnBrk="1" fontAlgn="auto" latinLnBrk="0" hangingPunct="1">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ea typeface="+mn-ea"/>
                <a:cs typeface="Segoe Sans Display"/>
              </a:rPr>
              <a:t>M365 E5 Insider Risk Management in M365 E5 provides advanced analytics and machine learning to identify, investigate and mitigate risky behaviour by employees or contractors. It enables organisations to detect threats proactively and respond effectively to minimise internal risks.</a:t>
            </a:r>
          </a:p>
          <a:p>
            <a:pPr marL="0" marR="0" lvl="0" indent="0" defTabSz="914367" rtl="0" eaLnBrk="1" fontAlgn="auto" latinLnBrk="0" hangingPunct="1">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latin typeface="+mj-lt"/>
                <a:ea typeface="+mn-ea"/>
                <a:cs typeface="Segoe Sans Display"/>
              </a:rPr>
              <a:t>Risk Detection: </a:t>
            </a:r>
            <a:r>
              <a:rPr kumimoji="0" lang="en-US" sz="1200" b="0" i="0" u="none" strike="noStrike" kern="0" cap="none" spc="0" normalizeH="0" noProof="0">
                <a:ln>
                  <a:noFill/>
                </a:ln>
                <a:solidFill>
                  <a:schemeClr val="tx1"/>
                </a:solidFill>
                <a:effectLst/>
                <a:uLnTx/>
                <a:uFillTx/>
                <a:ea typeface="+mn-ea"/>
                <a:cs typeface="Segoe Sans Display"/>
              </a:rPr>
              <a:t>Identifies an employee downloading excessive files after submitting a resignation notice.</a:t>
            </a:r>
          </a:p>
          <a:p>
            <a:pPr marL="0" marR="0" lvl="0" indent="0" defTabSz="914367" rtl="0" eaLnBrk="1" fontAlgn="auto" latinLnBrk="0" hangingPunct="1">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latin typeface="+mj-lt"/>
                <a:ea typeface="+mn-ea"/>
                <a:cs typeface="Segoe Sans Display"/>
              </a:rPr>
              <a:t>Policy Templates: </a:t>
            </a:r>
            <a:r>
              <a:rPr kumimoji="0" lang="en-US" sz="1200" b="0" i="0" u="none" strike="noStrike" kern="0" cap="none" spc="0" normalizeH="0" noProof="0">
                <a:ln>
                  <a:noFill/>
                </a:ln>
                <a:solidFill>
                  <a:schemeClr val="tx1"/>
                </a:solidFill>
                <a:effectLst/>
                <a:uLnTx/>
                <a:uFillTx/>
                <a:ea typeface="+mn-ea"/>
                <a:cs typeface="Segoe Sans Display"/>
              </a:rPr>
              <a:t>Quickly configure alerts for scenarios like data exfiltration or privilege abuse using predefined templates.</a:t>
            </a:r>
          </a:p>
          <a:p>
            <a:pPr marL="0" marR="0" lvl="0" indent="0" defTabSz="914367" rtl="0" eaLnBrk="1" fontAlgn="auto" latinLnBrk="0" hangingPunct="1">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latin typeface="+mj-lt"/>
                <a:ea typeface="+mn-ea"/>
                <a:cs typeface="Segoe Sans Display"/>
              </a:rPr>
              <a:t>Activity Correlation: </a:t>
            </a:r>
            <a:r>
              <a:rPr kumimoji="0" lang="en-US" sz="1200" b="0" i="0" u="none" strike="noStrike" kern="0" cap="none" spc="0" normalizeH="0" noProof="0">
                <a:ln>
                  <a:noFill/>
                </a:ln>
                <a:solidFill>
                  <a:schemeClr val="tx1"/>
                </a:solidFill>
                <a:effectLst/>
                <a:uLnTx/>
                <a:uFillTx/>
                <a:ea typeface="+mn-ea"/>
                <a:cs typeface="Segoe Sans Display"/>
              </a:rPr>
              <a:t>Connects alerts from Microsoft Defender tools to understand a user's broader risk pattern </a:t>
            </a:r>
            <a:br>
              <a:rPr kumimoji="0" lang="en-US" sz="1200" b="0" i="0" u="none" strike="noStrike" kern="0" cap="none" spc="0" normalizeH="0" noProof="0">
                <a:ln>
                  <a:noFill/>
                </a:ln>
                <a:solidFill>
                  <a:schemeClr val="tx1"/>
                </a:solidFill>
                <a:effectLst/>
                <a:uLnTx/>
                <a:uFillTx/>
                <a:ea typeface="+mn-ea"/>
                <a:cs typeface="Segoe Sans Display"/>
              </a:rPr>
            </a:br>
            <a:r>
              <a:rPr kumimoji="0" lang="en-US" sz="1200" b="0" i="0" u="none" strike="noStrike" kern="0" cap="none" spc="0" normalizeH="0" noProof="0">
                <a:ln>
                  <a:noFill/>
                </a:ln>
                <a:solidFill>
                  <a:schemeClr val="tx1"/>
                </a:solidFill>
                <a:effectLst/>
                <a:uLnTx/>
                <a:uFillTx/>
                <a:ea typeface="+mn-ea"/>
                <a:cs typeface="Segoe Sans Display"/>
              </a:rPr>
              <a:t>(e.g., failed login attempts followed by data downloads).</a:t>
            </a:r>
            <a:endParaRPr kumimoji="0" lang="en-GB" sz="1200" b="0" i="0" u="none" strike="noStrike" kern="0" cap="none" spc="0" normalizeH="0" noProof="0">
              <a:ln>
                <a:noFill/>
              </a:ln>
              <a:solidFill>
                <a:schemeClr val="tx1"/>
              </a:solidFill>
              <a:effectLst/>
              <a:uLnTx/>
              <a:uFillTx/>
              <a:ea typeface="+mn-ea"/>
              <a:cs typeface="Segoe Sans Display"/>
            </a:endParaRPr>
          </a:p>
        </p:txBody>
      </p:sp>
      <p:sp>
        <p:nvSpPr>
          <p:cNvPr id="46" name="TextBox 45">
            <a:extLst>
              <a:ext uri="{FF2B5EF4-FFF2-40B4-BE49-F238E27FC236}">
                <a16:creationId xmlns:a16="http://schemas.microsoft.com/office/drawing/2014/main" id="{E5F809AD-1B6A-47DE-9810-70543CE75117}"/>
              </a:ext>
            </a:extLst>
          </p:cNvPr>
          <p:cNvSpPr txBox="1"/>
          <p:nvPr/>
        </p:nvSpPr>
        <p:spPr>
          <a:xfrm>
            <a:off x="588264" y="4398770"/>
            <a:ext cx="2050182" cy="553998"/>
          </a:xfrm>
          <a:prstGeom prst="rect">
            <a:avLst/>
          </a:prstGeom>
          <a:noFill/>
        </p:spPr>
        <p:txBody>
          <a:bodyPr wrap="square" lIns="0" tIns="0" rIns="0" bIns="0" rtlCol="0">
            <a:spAutoFit/>
          </a:bodyPr>
          <a:lstStyle/>
          <a:p>
            <a:pPr>
              <a:defRPr/>
            </a:pPr>
            <a: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t>M365 E5 Insider Risk Management</a:t>
            </a:r>
          </a:p>
        </p:txBody>
      </p:sp>
    </p:spTree>
    <p:extLst>
      <p:ext uri="{BB962C8B-B14F-4D97-AF65-F5344CB8AC3E}">
        <p14:creationId xmlns:p14="http://schemas.microsoft.com/office/powerpoint/2010/main" val="2730857218"/>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315D679-6FBC-402F-8CA3-FD9F4BD70978}"/>
              </a:ext>
            </a:extLst>
          </p:cNvPr>
          <p:cNvSpPr>
            <a:spLocks noGrp="1"/>
          </p:cNvSpPr>
          <p:nvPr>
            <p:ph type="title"/>
          </p:nvPr>
        </p:nvSpPr>
        <p:spPr>
          <a:xfrm>
            <a:off x="588263" y="457200"/>
            <a:ext cx="11018520" cy="553998"/>
          </a:xfrm>
        </p:spPr>
        <p:txBody>
          <a:bodyPr/>
          <a:lstStyle/>
          <a:p>
            <a:r>
              <a:rPr lang="en-US"/>
              <a:t>Added value of M365 E5</a:t>
            </a:r>
          </a:p>
        </p:txBody>
      </p:sp>
      <p:sp>
        <p:nvSpPr>
          <p:cNvPr id="34" name="TextBox 33">
            <a:extLst>
              <a:ext uri="{FF2B5EF4-FFF2-40B4-BE49-F238E27FC236}">
                <a16:creationId xmlns:a16="http://schemas.microsoft.com/office/drawing/2014/main" id="{62AD22E3-7779-4CD5-8E49-3CEB241190BF}"/>
              </a:ext>
            </a:extLst>
          </p:cNvPr>
          <p:cNvSpPr txBox="1"/>
          <p:nvPr/>
        </p:nvSpPr>
        <p:spPr>
          <a:xfrm>
            <a:off x="588264" y="1592928"/>
            <a:ext cx="2497836" cy="553998"/>
          </a:xfrm>
          <a:prstGeom prst="rect">
            <a:avLst/>
          </a:prstGeom>
          <a:noFill/>
        </p:spPr>
        <p:txBody>
          <a:bodyPr wrap="square" lIns="0" tIns="0" rIns="0" bIns="0" rtlCol="0">
            <a:spAutoFit/>
          </a:bodyPr>
          <a:lstStyle/>
          <a:p>
            <a:pPr>
              <a:defRPr/>
            </a:pPr>
            <a: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t>eDiscovery </a:t>
            </a:r>
            <a:b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br>
            <a: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t>(Premium)</a:t>
            </a:r>
          </a:p>
        </p:txBody>
      </p:sp>
      <p:pic>
        <p:nvPicPr>
          <p:cNvPr id="21" name="Picture 20">
            <a:extLst>
              <a:ext uri="{FF2B5EF4-FFF2-40B4-BE49-F238E27FC236}">
                <a16:creationId xmlns:a16="http://schemas.microsoft.com/office/drawing/2014/main" id="{1259A861-78B6-4F2F-AE69-C5C3C69092EC}"/>
              </a:ext>
            </a:extLst>
          </p:cNvPr>
          <p:cNvPicPr>
            <a:picLocks noChangeAspect="1"/>
          </p:cNvPicPr>
          <p:nvPr/>
        </p:nvPicPr>
        <p:blipFill>
          <a:blip r:embed="rId2"/>
          <a:srcRect/>
          <a:stretch/>
        </p:blipFill>
        <p:spPr>
          <a:xfrm>
            <a:off x="2946398" y="1377314"/>
            <a:ext cx="8657335" cy="2381798"/>
          </a:xfrm>
          <a:prstGeom prst="rect">
            <a:avLst/>
          </a:prstGeom>
        </p:spPr>
      </p:pic>
      <p:sp>
        <p:nvSpPr>
          <p:cNvPr id="25" name="Rectangle 24">
            <a:extLst>
              <a:ext uri="{FF2B5EF4-FFF2-40B4-BE49-F238E27FC236}">
                <a16:creationId xmlns:a16="http://schemas.microsoft.com/office/drawing/2014/main" id="{E038AEF3-B6DF-4F2C-81A2-BA1810EBDEBD}"/>
              </a:ext>
            </a:extLst>
          </p:cNvPr>
          <p:cNvSpPr/>
          <p:nvPr/>
        </p:nvSpPr>
        <p:spPr bwMode="auto">
          <a:xfrm>
            <a:off x="2946398" y="1592928"/>
            <a:ext cx="8657336" cy="1892826"/>
          </a:xfrm>
          <a:prstGeom prst="rect">
            <a:avLst/>
          </a:prstGeom>
          <a:noFill/>
          <a:ln w="19050" cap="flat" cmpd="sng" algn="ctr">
            <a:noFill/>
            <a:prstDash val="dash"/>
            <a:headEnd type="none" w="med" len="med"/>
            <a:tailEnd type="none" w="med" len="med"/>
          </a:ln>
          <a:effectLst/>
        </p:spPr>
        <p:txBody>
          <a:bodyPr rot="0" spcFirstLastPara="0" vert="horz" wrap="square" lIns="252000" tIns="0" rIns="252000" bIns="0" numCol="1" spcCol="0" rtlCol="0" fromWordArt="0" anchor="t" anchorCtr="0" forceAA="0" compatLnSpc="1">
            <a:prstTxWarp prst="textNoShape">
              <a:avLst/>
            </a:prstTxWarp>
            <a:sp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defTabSz="914367" rtl="0" eaLnBrk="1" fontAlgn="auto" latinLnBrk="0" hangingPunct="1">
              <a:lnSpc>
                <a:spcPct val="100000"/>
              </a:lnSpc>
              <a:spcBef>
                <a:spcPts val="300"/>
              </a:spcBef>
              <a:buClrTx/>
              <a:buSzTx/>
              <a:buFontTx/>
              <a:buNone/>
              <a:tabLst/>
              <a:defRPr/>
            </a:pPr>
            <a:r>
              <a:rPr kumimoji="0" lang="en-US" sz="1400" b="0" i="0" u="none" strike="noStrike" kern="0" cap="none" spc="0" normalizeH="0" noProof="0">
                <a:ln>
                  <a:noFill/>
                </a:ln>
                <a:solidFill>
                  <a:schemeClr val="tx1"/>
                </a:solidFill>
                <a:effectLst/>
                <a:uLnTx/>
                <a:uFillTx/>
                <a:latin typeface="+mj-lt"/>
                <a:ea typeface="+mn-ea"/>
                <a:cs typeface="Segoe Sans Display"/>
              </a:rPr>
              <a:t>AI-Powered eDiscovery for Streamlined Legal Investigations and Compliance</a:t>
            </a: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ea typeface="+mn-ea"/>
                <a:cs typeface="Segoe Sans Display"/>
              </a:rPr>
              <a:t>eDiscovery Premium in M365 E5 enhances legal and regulatory investigations with AI-powered tools, case management and data redaction capabilities. It streamlines processes and reduces manual effort compared to eDiscovery Basic.</a:t>
            </a: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latin typeface="+mj-lt"/>
                <a:ea typeface="+mn-ea"/>
                <a:cs typeface="Segoe Sans Display"/>
              </a:rPr>
              <a:t>Advanced Case Management: </a:t>
            </a:r>
            <a:r>
              <a:rPr kumimoji="0" lang="en-US" sz="1200" b="0" i="0" u="none" strike="noStrike" kern="0" cap="none" spc="0" normalizeH="0" noProof="0">
                <a:ln>
                  <a:noFill/>
                </a:ln>
                <a:solidFill>
                  <a:schemeClr val="tx1"/>
                </a:solidFill>
                <a:effectLst/>
                <a:uLnTx/>
                <a:uFillTx/>
                <a:ea typeface="+mn-ea"/>
                <a:cs typeface="Segoe Sans Display"/>
              </a:rPr>
              <a:t>Organise a litigation case involving thousands of Teams messages and emails </a:t>
            </a:r>
            <a:br>
              <a:rPr kumimoji="0" lang="en-US" sz="1200" b="0" i="0" u="none" strike="noStrike" kern="0" cap="none" spc="0" normalizeH="0" noProof="0">
                <a:ln>
                  <a:noFill/>
                </a:ln>
                <a:solidFill>
                  <a:schemeClr val="tx1"/>
                </a:solidFill>
                <a:effectLst/>
                <a:uLnTx/>
                <a:uFillTx/>
                <a:ea typeface="+mn-ea"/>
                <a:cs typeface="Segoe Sans Display"/>
              </a:rPr>
            </a:br>
            <a:r>
              <a:rPr kumimoji="0" lang="en-US" sz="1200" b="0" i="0" u="none" strike="noStrike" kern="0" cap="none" spc="0" normalizeH="0" noProof="0">
                <a:ln>
                  <a:noFill/>
                </a:ln>
                <a:solidFill>
                  <a:schemeClr val="tx1"/>
                </a:solidFill>
                <a:effectLst/>
                <a:uLnTx/>
                <a:uFillTx/>
                <a:ea typeface="+mn-ea"/>
                <a:cs typeface="Segoe Sans Display"/>
              </a:rPr>
              <a:t>for easy tracking.</a:t>
            </a: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latin typeface="+mj-lt"/>
                <a:ea typeface="+mn-ea"/>
                <a:cs typeface="Segoe Sans Display"/>
              </a:rPr>
              <a:t>Predictive Coding: </a:t>
            </a:r>
            <a:r>
              <a:rPr kumimoji="0" lang="en-US" sz="1200" b="0" i="0" u="none" strike="noStrike" kern="0" cap="none" spc="0" normalizeH="0" noProof="0">
                <a:ln>
                  <a:noFill/>
                </a:ln>
                <a:solidFill>
                  <a:schemeClr val="tx1"/>
                </a:solidFill>
                <a:effectLst/>
                <a:uLnTx/>
                <a:uFillTx/>
                <a:ea typeface="+mn-ea"/>
                <a:cs typeface="Segoe Sans Display"/>
              </a:rPr>
              <a:t>Automatically prioritise relevant documents using machine learning to speed up document review.</a:t>
            </a: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latin typeface="+mj-lt"/>
                <a:ea typeface="+mn-ea"/>
                <a:cs typeface="Segoe Sans Display"/>
              </a:rPr>
              <a:t>Redaction: </a:t>
            </a:r>
            <a:r>
              <a:rPr kumimoji="0" lang="en-US" sz="1200" b="0" i="0" u="none" strike="noStrike" kern="0" cap="none" spc="0" normalizeH="0" noProof="0">
                <a:ln>
                  <a:noFill/>
                </a:ln>
                <a:solidFill>
                  <a:schemeClr val="tx1"/>
                </a:solidFill>
                <a:effectLst/>
                <a:uLnTx/>
                <a:uFillTx/>
                <a:ea typeface="+mn-ea"/>
                <a:cs typeface="Segoe Sans Display"/>
              </a:rPr>
              <a:t>Redact sensitive personal information (e.g., employee addresses) from documents before sharing them with external legal teams.</a:t>
            </a:r>
            <a:endParaRPr kumimoji="0" lang="en-GB" sz="1200" b="0" i="0" u="none" strike="noStrike" kern="0" cap="none" spc="0" normalizeH="0" baseline="0" noProof="0">
              <a:ln>
                <a:noFill/>
              </a:ln>
              <a:solidFill>
                <a:schemeClr val="tx1"/>
              </a:solidFill>
              <a:effectLst/>
              <a:uLnTx/>
              <a:uFillTx/>
              <a:ea typeface="+mn-ea"/>
              <a:cs typeface="Segoe Sans Display"/>
            </a:endParaRPr>
          </a:p>
        </p:txBody>
      </p:sp>
      <p:pic>
        <p:nvPicPr>
          <p:cNvPr id="35" name="Picture 34">
            <a:extLst>
              <a:ext uri="{FF2B5EF4-FFF2-40B4-BE49-F238E27FC236}">
                <a16:creationId xmlns:a16="http://schemas.microsoft.com/office/drawing/2014/main" id="{9BDE3748-9051-425B-BBBA-D40DE1759810}"/>
              </a:ext>
            </a:extLst>
          </p:cNvPr>
          <p:cNvPicPr>
            <a:picLocks noChangeAspect="1"/>
          </p:cNvPicPr>
          <p:nvPr/>
        </p:nvPicPr>
        <p:blipFill>
          <a:blip r:embed="rId2"/>
          <a:srcRect/>
          <a:stretch/>
        </p:blipFill>
        <p:spPr>
          <a:xfrm>
            <a:off x="2946400" y="4107814"/>
            <a:ext cx="8657335" cy="2038986"/>
          </a:xfrm>
          <a:prstGeom prst="rect">
            <a:avLst/>
          </a:prstGeom>
        </p:spPr>
      </p:pic>
      <p:sp>
        <p:nvSpPr>
          <p:cNvPr id="45" name="Rectangle 44">
            <a:extLst>
              <a:ext uri="{FF2B5EF4-FFF2-40B4-BE49-F238E27FC236}">
                <a16:creationId xmlns:a16="http://schemas.microsoft.com/office/drawing/2014/main" id="{AC391F46-E2C3-426C-837D-6474B7FE06EE}"/>
              </a:ext>
            </a:extLst>
          </p:cNvPr>
          <p:cNvSpPr/>
          <p:nvPr/>
        </p:nvSpPr>
        <p:spPr bwMode="auto">
          <a:xfrm>
            <a:off x="2946398" y="4323514"/>
            <a:ext cx="8657336" cy="1523494"/>
          </a:xfrm>
          <a:prstGeom prst="rect">
            <a:avLst/>
          </a:prstGeom>
          <a:noFill/>
          <a:ln w="19050" cap="flat" cmpd="sng" algn="ctr">
            <a:noFill/>
            <a:prstDash val="dash"/>
            <a:headEnd type="none" w="med" len="med"/>
            <a:tailEnd type="none" w="med" len="med"/>
          </a:ln>
          <a:effectLst/>
        </p:spPr>
        <p:txBody>
          <a:bodyPr rot="0" spcFirstLastPara="0" vert="horz" wrap="square" lIns="252000" tIns="0" rIns="180000" bIns="0" numCol="1" spcCol="0" rtlCol="0" fromWordArt="0" anchor="t" anchorCtr="0" forceAA="0" compatLnSpc="1">
            <a:prstTxWarp prst="textNoShape">
              <a:avLst/>
            </a:prstTxWarp>
            <a:sp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defTabSz="914367" rtl="0" eaLnBrk="1" fontAlgn="auto" latinLnBrk="0" hangingPunct="1">
              <a:spcBef>
                <a:spcPts val="300"/>
              </a:spcBef>
              <a:buClrTx/>
              <a:buSzTx/>
              <a:buFontTx/>
              <a:buNone/>
              <a:tabLst/>
              <a:defRPr/>
            </a:pPr>
            <a:r>
              <a:rPr kumimoji="0" lang="en-US" sz="1400" b="0" i="0" u="none" strike="noStrike" kern="0" cap="none" spc="0" normalizeH="0" noProof="0">
                <a:ln>
                  <a:noFill/>
                </a:ln>
                <a:solidFill>
                  <a:schemeClr val="tx1"/>
                </a:solidFill>
                <a:effectLst/>
                <a:uLnTx/>
                <a:uFillTx/>
                <a:latin typeface="+mj-lt"/>
                <a:ea typeface="+mn-ea"/>
                <a:cs typeface="Segoe Sans Display"/>
              </a:rPr>
              <a:t>Extended Audit Capabilities for In-Depth User Activity Tracking and Compliance</a:t>
            </a:r>
          </a:p>
          <a:p>
            <a:pPr marL="0" marR="0" lvl="0" indent="0" defTabSz="914367" rtl="0" eaLnBrk="1" fontAlgn="auto" latinLnBrk="0" hangingPunct="1">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ea typeface="+mn-ea"/>
                <a:cs typeface="Segoe Sans Display"/>
              </a:rPr>
              <a:t>Audit Premium in M365 E5 extends log retention and provides deeper insights with richer metadata for tracking user activity and critical events. It supports compliance with regulations requiring detailed audit trails.</a:t>
            </a:r>
          </a:p>
          <a:p>
            <a:pPr marL="0" marR="0" lvl="0" indent="0" defTabSz="914367" rtl="0" eaLnBrk="1" fontAlgn="auto" latinLnBrk="0" hangingPunct="1">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latin typeface="+mj-lt"/>
                <a:ea typeface="+mn-ea"/>
                <a:cs typeface="Segoe Sans Display"/>
              </a:rPr>
              <a:t>Longer Log Retention: </a:t>
            </a:r>
            <a:r>
              <a:rPr kumimoji="0" lang="en-US" sz="1200" b="0" i="0" u="none" strike="noStrike" kern="0" cap="none" spc="0" normalizeH="0" noProof="0">
                <a:ln>
                  <a:noFill/>
                </a:ln>
                <a:solidFill>
                  <a:schemeClr val="tx1"/>
                </a:solidFill>
                <a:effectLst/>
                <a:uLnTx/>
                <a:uFillTx/>
                <a:ea typeface="+mn-ea"/>
                <a:cs typeface="Segoe Sans Display"/>
              </a:rPr>
              <a:t>Retain user activity logs for 10 years to meet regulatory requirements for industries like finance.</a:t>
            </a:r>
          </a:p>
          <a:p>
            <a:pPr marL="0" marR="0" lvl="0" indent="0" defTabSz="914367" rtl="0" eaLnBrk="1" fontAlgn="auto" latinLnBrk="0" hangingPunct="1">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latin typeface="+mj-lt"/>
                <a:ea typeface="+mn-ea"/>
                <a:cs typeface="Segoe Sans Display"/>
              </a:rPr>
              <a:t>Critical Event Tracking: </a:t>
            </a:r>
            <a:r>
              <a:rPr kumimoji="0" lang="en-US" sz="1200" b="0" i="0" u="none" strike="noStrike" kern="0" cap="none" spc="0" normalizeH="0" noProof="0">
                <a:ln>
                  <a:noFill/>
                </a:ln>
                <a:solidFill>
                  <a:schemeClr val="tx1"/>
                </a:solidFill>
                <a:effectLst/>
                <a:uLnTx/>
                <a:uFillTx/>
                <a:ea typeface="+mn-ea"/>
                <a:cs typeface="Segoe Sans Display"/>
              </a:rPr>
              <a:t>Monitor and investigate anomalies, such as unusual administrator activities or privilege escalations.</a:t>
            </a:r>
          </a:p>
          <a:p>
            <a:pPr marL="0" marR="0" lvl="0" indent="0" defTabSz="914367" rtl="0" eaLnBrk="1" fontAlgn="auto" latinLnBrk="0" hangingPunct="1">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latin typeface="+mj-lt"/>
                <a:ea typeface="+mn-ea"/>
                <a:cs typeface="Segoe Sans Display"/>
              </a:rPr>
              <a:t>Enhanced Metadata: </a:t>
            </a:r>
            <a:r>
              <a:rPr kumimoji="0" lang="en-US" sz="1200" b="0" i="0" u="none" strike="noStrike" kern="0" cap="none" spc="0" normalizeH="0" noProof="0">
                <a:ln>
                  <a:noFill/>
                </a:ln>
                <a:solidFill>
                  <a:schemeClr val="tx1"/>
                </a:solidFill>
                <a:effectLst/>
                <a:uLnTx/>
                <a:uFillTx/>
                <a:ea typeface="+mn-ea"/>
                <a:cs typeface="Segoe Sans Display"/>
              </a:rPr>
              <a:t>Access detailed data for events like who accessed sensitive documents and when.</a:t>
            </a:r>
            <a:endParaRPr kumimoji="0" lang="en-GB" sz="1200" b="0" i="0" u="none" strike="noStrike" kern="0" cap="none" spc="0" normalizeH="0" noProof="0">
              <a:ln>
                <a:noFill/>
              </a:ln>
              <a:solidFill>
                <a:schemeClr val="tx1"/>
              </a:solidFill>
              <a:effectLst/>
              <a:uLnTx/>
              <a:uFillTx/>
              <a:ea typeface="+mn-ea"/>
              <a:cs typeface="Segoe Sans Display"/>
            </a:endParaRPr>
          </a:p>
        </p:txBody>
      </p:sp>
      <p:sp>
        <p:nvSpPr>
          <p:cNvPr id="46" name="TextBox 45">
            <a:extLst>
              <a:ext uri="{FF2B5EF4-FFF2-40B4-BE49-F238E27FC236}">
                <a16:creationId xmlns:a16="http://schemas.microsoft.com/office/drawing/2014/main" id="{E5F809AD-1B6A-47DE-9810-70543CE75117}"/>
              </a:ext>
            </a:extLst>
          </p:cNvPr>
          <p:cNvSpPr txBox="1"/>
          <p:nvPr/>
        </p:nvSpPr>
        <p:spPr>
          <a:xfrm>
            <a:off x="588264" y="4323428"/>
            <a:ext cx="2050182" cy="553998"/>
          </a:xfrm>
          <a:prstGeom prst="rect">
            <a:avLst/>
          </a:prstGeom>
          <a:noFill/>
        </p:spPr>
        <p:txBody>
          <a:bodyPr wrap="square" lIns="0" tIns="0" rIns="0" bIns="0" rtlCol="0">
            <a:spAutoFit/>
          </a:bodyPr>
          <a:lstStyle/>
          <a:p>
            <a:pPr>
              <a:defRPr/>
            </a:pPr>
            <a: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t>Audit </a:t>
            </a:r>
            <a:b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br>
            <a: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t>(Premium)</a:t>
            </a:r>
          </a:p>
        </p:txBody>
      </p:sp>
    </p:spTree>
    <p:extLst>
      <p:ext uri="{BB962C8B-B14F-4D97-AF65-F5344CB8AC3E}">
        <p14:creationId xmlns:p14="http://schemas.microsoft.com/office/powerpoint/2010/main" val="2204799217"/>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315D679-6FBC-402F-8CA3-FD9F4BD70978}"/>
              </a:ext>
            </a:extLst>
          </p:cNvPr>
          <p:cNvSpPr>
            <a:spLocks noGrp="1"/>
          </p:cNvSpPr>
          <p:nvPr>
            <p:ph type="title"/>
          </p:nvPr>
        </p:nvSpPr>
        <p:spPr>
          <a:xfrm>
            <a:off x="588263" y="457200"/>
            <a:ext cx="11018520" cy="553998"/>
          </a:xfrm>
        </p:spPr>
        <p:txBody>
          <a:bodyPr/>
          <a:lstStyle/>
          <a:p>
            <a:r>
              <a:rPr lang="en-US"/>
              <a:t>Added value of M365 E5</a:t>
            </a:r>
          </a:p>
        </p:txBody>
      </p:sp>
      <p:sp>
        <p:nvSpPr>
          <p:cNvPr id="34" name="TextBox 33">
            <a:extLst>
              <a:ext uri="{FF2B5EF4-FFF2-40B4-BE49-F238E27FC236}">
                <a16:creationId xmlns:a16="http://schemas.microsoft.com/office/drawing/2014/main" id="{62AD22E3-7779-4CD5-8E49-3CEB241190BF}"/>
              </a:ext>
            </a:extLst>
          </p:cNvPr>
          <p:cNvSpPr txBox="1"/>
          <p:nvPr/>
        </p:nvSpPr>
        <p:spPr>
          <a:xfrm>
            <a:off x="588264" y="1592928"/>
            <a:ext cx="2497836" cy="553998"/>
          </a:xfrm>
          <a:prstGeom prst="rect">
            <a:avLst/>
          </a:prstGeom>
          <a:noFill/>
        </p:spPr>
        <p:txBody>
          <a:bodyPr wrap="square" lIns="0" tIns="0" rIns="0" bIns="0" rtlCol="0">
            <a:spAutoFit/>
          </a:bodyPr>
          <a:lstStyle/>
          <a:p>
            <a:pPr>
              <a:defRPr/>
            </a:pPr>
            <a: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t>Defender </a:t>
            </a:r>
            <a:b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br>
            <a: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t>for Cloud Apps</a:t>
            </a:r>
          </a:p>
        </p:txBody>
      </p:sp>
      <p:pic>
        <p:nvPicPr>
          <p:cNvPr id="21" name="Picture 20">
            <a:extLst>
              <a:ext uri="{FF2B5EF4-FFF2-40B4-BE49-F238E27FC236}">
                <a16:creationId xmlns:a16="http://schemas.microsoft.com/office/drawing/2014/main" id="{1259A861-78B6-4F2F-AE69-C5C3C69092EC}"/>
              </a:ext>
            </a:extLst>
          </p:cNvPr>
          <p:cNvPicPr>
            <a:picLocks noChangeAspect="1"/>
          </p:cNvPicPr>
          <p:nvPr/>
        </p:nvPicPr>
        <p:blipFill>
          <a:blip r:embed="rId2"/>
          <a:srcRect/>
          <a:stretch/>
        </p:blipFill>
        <p:spPr>
          <a:xfrm>
            <a:off x="2946398" y="1377314"/>
            <a:ext cx="8657335" cy="2381798"/>
          </a:xfrm>
          <a:prstGeom prst="rect">
            <a:avLst/>
          </a:prstGeom>
        </p:spPr>
      </p:pic>
      <p:sp>
        <p:nvSpPr>
          <p:cNvPr id="25" name="Rectangle 24">
            <a:extLst>
              <a:ext uri="{FF2B5EF4-FFF2-40B4-BE49-F238E27FC236}">
                <a16:creationId xmlns:a16="http://schemas.microsoft.com/office/drawing/2014/main" id="{E038AEF3-B6DF-4F2C-81A2-BA1810EBDEBD}"/>
              </a:ext>
            </a:extLst>
          </p:cNvPr>
          <p:cNvSpPr/>
          <p:nvPr/>
        </p:nvSpPr>
        <p:spPr bwMode="auto">
          <a:xfrm>
            <a:off x="2946398" y="1592928"/>
            <a:ext cx="8657336" cy="1708160"/>
          </a:xfrm>
          <a:prstGeom prst="rect">
            <a:avLst/>
          </a:prstGeom>
          <a:noFill/>
          <a:ln w="19050" cap="flat" cmpd="sng" algn="ctr">
            <a:noFill/>
            <a:prstDash val="dash"/>
            <a:headEnd type="none" w="med" len="med"/>
            <a:tailEnd type="none" w="med" len="med"/>
          </a:ln>
          <a:effectLst/>
        </p:spPr>
        <p:txBody>
          <a:bodyPr rot="0" spcFirstLastPara="0" vert="horz" wrap="square" lIns="252000" tIns="0" rIns="252000" bIns="0" numCol="1" spcCol="0" rtlCol="0" fromWordArt="0" anchor="t" anchorCtr="0" forceAA="0" compatLnSpc="1">
            <a:prstTxWarp prst="textNoShape">
              <a:avLst/>
            </a:prstTxWarp>
            <a:sp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defTabSz="914367" rtl="0" eaLnBrk="1" fontAlgn="auto" latinLnBrk="0" hangingPunct="1">
              <a:lnSpc>
                <a:spcPct val="100000"/>
              </a:lnSpc>
              <a:spcBef>
                <a:spcPts val="300"/>
              </a:spcBef>
              <a:buClrTx/>
              <a:buSzTx/>
              <a:buFontTx/>
              <a:buNone/>
              <a:tabLst/>
              <a:defRPr/>
            </a:pPr>
            <a:r>
              <a:rPr kumimoji="0" lang="en-US" sz="1400" b="0" i="0" u="none" strike="noStrike" kern="0" cap="none" spc="0" normalizeH="0" noProof="0">
                <a:ln>
                  <a:noFill/>
                </a:ln>
                <a:solidFill>
                  <a:schemeClr val="tx1"/>
                </a:solidFill>
                <a:effectLst/>
                <a:uLnTx/>
                <a:uFillTx/>
                <a:latin typeface="+mj-lt"/>
                <a:ea typeface="+mn-ea"/>
                <a:cs typeface="Segoe Sans Display"/>
              </a:rPr>
              <a:t>Comprehensive Cloud App Security and Risk Mitigation</a:t>
            </a: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ea typeface="+mn-ea"/>
                <a:cs typeface="Segoe Sans Display"/>
              </a:rPr>
              <a:t>Defender for Cloud Apps provides visibility and control over third-party cloud services, securing data and user activities in SaaS environments. It is a critical tool for addressing shadow IT and preventing data loss.</a:t>
            </a: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latin typeface="+mj-lt"/>
                <a:ea typeface="+mn-ea"/>
                <a:cs typeface="Segoe Sans Display"/>
              </a:rPr>
              <a:t>Shadow IT Discovery: </a:t>
            </a:r>
            <a:r>
              <a:rPr kumimoji="0" lang="en-US" sz="1200" b="0" i="0" u="none" strike="noStrike" kern="0" cap="none" spc="0" normalizeH="0" noProof="0">
                <a:ln>
                  <a:noFill/>
                </a:ln>
                <a:solidFill>
                  <a:schemeClr val="tx1"/>
                </a:solidFill>
                <a:effectLst/>
                <a:uLnTx/>
                <a:uFillTx/>
                <a:ea typeface="+mn-ea"/>
                <a:cs typeface="Segoe Sans Display"/>
              </a:rPr>
              <a:t>Identifies unauthorised use of applications like Dropbox and provides visibility into usage patterns.</a:t>
            </a: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latin typeface="+mj-lt"/>
                <a:ea typeface="+mn-ea"/>
                <a:cs typeface="Segoe Sans Display"/>
              </a:rPr>
              <a:t>Data Loss Prevention: </a:t>
            </a:r>
            <a:r>
              <a:rPr kumimoji="0" lang="en-US" sz="1200" b="0" i="0" u="none" strike="noStrike" kern="0" cap="none" spc="0" normalizeH="0" noProof="0">
                <a:ln>
                  <a:noFill/>
                </a:ln>
                <a:solidFill>
                  <a:schemeClr val="tx1"/>
                </a:solidFill>
                <a:effectLst/>
                <a:uLnTx/>
                <a:uFillTx/>
                <a:ea typeface="+mn-ea"/>
                <a:cs typeface="Segoe Sans Display"/>
              </a:rPr>
              <a:t>Prevents sensitive data (e.g., credit card numbers) from being uploaded to non-compliant </a:t>
            </a:r>
            <a:br>
              <a:rPr kumimoji="0" lang="en-US" sz="1200" b="0" i="0" u="none" strike="noStrike" kern="0" cap="none" spc="0" normalizeH="0" noProof="0">
                <a:ln>
                  <a:noFill/>
                </a:ln>
                <a:solidFill>
                  <a:schemeClr val="tx1"/>
                </a:solidFill>
                <a:effectLst/>
                <a:uLnTx/>
                <a:uFillTx/>
                <a:ea typeface="+mn-ea"/>
                <a:cs typeface="Segoe Sans Display"/>
              </a:rPr>
            </a:br>
            <a:r>
              <a:rPr kumimoji="0" lang="en-US" sz="1200" b="0" i="0" u="none" strike="noStrike" kern="0" cap="none" spc="0" normalizeH="0" noProof="0">
                <a:ln>
                  <a:noFill/>
                </a:ln>
                <a:solidFill>
                  <a:schemeClr val="tx1"/>
                </a:solidFill>
                <a:effectLst/>
                <a:uLnTx/>
                <a:uFillTx/>
                <a:ea typeface="+mn-ea"/>
                <a:cs typeface="Segoe Sans Display"/>
              </a:rPr>
              <a:t>cloud apps.</a:t>
            </a: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latin typeface="+mj-lt"/>
                <a:ea typeface="+mn-ea"/>
                <a:cs typeface="Segoe Sans Display"/>
              </a:rPr>
              <a:t>Real-Time Session Control: </a:t>
            </a:r>
            <a:r>
              <a:rPr kumimoji="0" lang="en-US" sz="1200" b="0" i="0" u="none" strike="noStrike" kern="0" cap="none" spc="0" normalizeH="0" noProof="0">
                <a:ln>
                  <a:noFill/>
                </a:ln>
                <a:solidFill>
                  <a:schemeClr val="tx1"/>
                </a:solidFill>
                <a:effectLst/>
                <a:uLnTx/>
                <a:uFillTx/>
                <a:ea typeface="+mn-ea"/>
                <a:cs typeface="Segoe Sans Display"/>
              </a:rPr>
              <a:t>Blocks downloading of sensitive documents on unmanaged devices during a live user session.</a:t>
            </a:r>
            <a:endParaRPr kumimoji="0" lang="en-GB" sz="1200" b="0" i="0" u="none" strike="noStrike" kern="0" cap="none" spc="0" normalizeH="0" baseline="0" noProof="0">
              <a:ln>
                <a:noFill/>
              </a:ln>
              <a:solidFill>
                <a:schemeClr val="tx1"/>
              </a:solidFill>
              <a:effectLst/>
              <a:uLnTx/>
              <a:uFillTx/>
              <a:ea typeface="+mn-ea"/>
              <a:cs typeface="Segoe Sans Display"/>
            </a:endParaRPr>
          </a:p>
        </p:txBody>
      </p:sp>
    </p:spTree>
    <p:extLst>
      <p:ext uri="{BB962C8B-B14F-4D97-AF65-F5344CB8AC3E}">
        <p14:creationId xmlns:p14="http://schemas.microsoft.com/office/powerpoint/2010/main" val="1027479551"/>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a:extLst>
              <a:ext uri="{FF2B5EF4-FFF2-40B4-BE49-F238E27FC236}">
                <a16:creationId xmlns:a16="http://schemas.microsoft.com/office/drawing/2014/main" id="{40E881EF-0E3C-426C-9487-E64C1979BC1A}"/>
              </a:ext>
            </a:extLst>
          </p:cNvPr>
          <p:cNvPicPr>
            <a:picLocks noChangeAspect="1"/>
          </p:cNvPicPr>
          <p:nvPr/>
        </p:nvPicPr>
        <p:blipFill>
          <a:blip r:embed="rId2"/>
          <a:stretch>
            <a:fillRect/>
          </a:stretch>
        </p:blipFill>
        <p:spPr>
          <a:xfrm>
            <a:off x="9188851" y="1931050"/>
            <a:ext cx="2418949" cy="4076050"/>
          </a:xfrm>
          <a:prstGeom prst="rect">
            <a:avLst/>
          </a:prstGeom>
        </p:spPr>
      </p:pic>
      <p:pic>
        <p:nvPicPr>
          <p:cNvPr id="9" name="Picture 8">
            <a:extLst>
              <a:ext uri="{FF2B5EF4-FFF2-40B4-BE49-F238E27FC236}">
                <a16:creationId xmlns:a16="http://schemas.microsoft.com/office/drawing/2014/main" id="{45FE81B0-648B-49BF-B8AA-CFC40D2F0D47}"/>
              </a:ext>
            </a:extLst>
          </p:cNvPr>
          <p:cNvPicPr>
            <a:picLocks noChangeAspect="1"/>
          </p:cNvPicPr>
          <p:nvPr/>
        </p:nvPicPr>
        <p:blipFill>
          <a:blip r:embed="rId2"/>
          <a:stretch>
            <a:fillRect/>
          </a:stretch>
        </p:blipFill>
        <p:spPr>
          <a:xfrm>
            <a:off x="584200" y="1931050"/>
            <a:ext cx="2418949" cy="4076050"/>
          </a:xfrm>
          <a:prstGeom prst="rect">
            <a:avLst/>
          </a:prstGeom>
        </p:spPr>
      </p:pic>
      <p:pic>
        <p:nvPicPr>
          <p:cNvPr id="51" name="Picture 50">
            <a:extLst>
              <a:ext uri="{FF2B5EF4-FFF2-40B4-BE49-F238E27FC236}">
                <a16:creationId xmlns:a16="http://schemas.microsoft.com/office/drawing/2014/main" id="{6536C3E9-0F20-4739-B3FE-EA050F410ACD}"/>
              </a:ext>
            </a:extLst>
          </p:cNvPr>
          <p:cNvPicPr>
            <a:picLocks noChangeAspect="1"/>
          </p:cNvPicPr>
          <p:nvPr/>
        </p:nvPicPr>
        <p:blipFill>
          <a:blip r:embed="rId2"/>
          <a:stretch>
            <a:fillRect/>
          </a:stretch>
        </p:blipFill>
        <p:spPr>
          <a:xfrm>
            <a:off x="6320634" y="1931050"/>
            <a:ext cx="2418949" cy="4076050"/>
          </a:xfrm>
          <a:prstGeom prst="rect">
            <a:avLst/>
          </a:prstGeom>
        </p:spPr>
      </p:pic>
      <p:pic>
        <p:nvPicPr>
          <p:cNvPr id="52" name="Picture 51">
            <a:extLst>
              <a:ext uri="{FF2B5EF4-FFF2-40B4-BE49-F238E27FC236}">
                <a16:creationId xmlns:a16="http://schemas.microsoft.com/office/drawing/2014/main" id="{2FAA9825-FCAF-45A9-B79E-3B2A885CEC97}"/>
              </a:ext>
            </a:extLst>
          </p:cNvPr>
          <p:cNvPicPr>
            <a:picLocks noChangeAspect="1"/>
          </p:cNvPicPr>
          <p:nvPr/>
        </p:nvPicPr>
        <p:blipFill>
          <a:blip r:embed="rId2"/>
          <a:stretch>
            <a:fillRect/>
          </a:stretch>
        </p:blipFill>
        <p:spPr>
          <a:xfrm>
            <a:off x="3452417" y="1931050"/>
            <a:ext cx="2418949" cy="4076050"/>
          </a:xfrm>
          <a:prstGeom prst="rect">
            <a:avLst/>
          </a:prstGeom>
        </p:spPr>
      </p:pic>
      <p:sp>
        <p:nvSpPr>
          <p:cNvPr id="6" name="Title 5">
            <a:extLst>
              <a:ext uri="{FF2B5EF4-FFF2-40B4-BE49-F238E27FC236}">
                <a16:creationId xmlns:a16="http://schemas.microsoft.com/office/drawing/2014/main" id="{ECB7B5D2-6A92-4D78-B867-2A873E61819C}"/>
              </a:ext>
            </a:extLst>
          </p:cNvPr>
          <p:cNvSpPr>
            <a:spLocks noGrp="1"/>
          </p:cNvSpPr>
          <p:nvPr>
            <p:ph type="title"/>
          </p:nvPr>
        </p:nvSpPr>
        <p:spPr/>
        <p:txBody>
          <a:bodyPr>
            <a:spAutoFit/>
          </a:bodyPr>
          <a:lstStyle/>
          <a:p>
            <a:r>
              <a:rPr lang="en-US">
                <a:solidFill>
                  <a:srgbClr val="091F2C"/>
                </a:solidFill>
              </a:rPr>
              <a:t>Strengthen Security &amp; Compliance Foundations </a:t>
            </a:r>
            <a:br>
              <a:rPr lang="en-US">
                <a:solidFill>
                  <a:srgbClr val="091F2C"/>
                </a:solidFill>
              </a:rPr>
            </a:br>
            <a:r>
              <a:rPr lang="en-US">
                <a:solidFill>
                  <a:srgbClr val="091F2C"/>
                </a:solidFill>
              </a:rPr>
              <a:t>with M365 E5</a:t>
            </a:r>
          </a:p>
        </p:txBody>
      </p:sp>
      <p:sp>
        <p:nvSpPr>
          <p:cNvPr id="29" name="Text Placeholder 5">
            <a:extLst>
              <a:ext uri="{FF2B5EF4-FFF2-40B4-BE49-F238E27FC236}">
                <a16:creationId xmlns:a16="http://schemas.microsoft.com/office/drawing/2014/main" id="{2BAA7DBA-DEE3-4183-A288-C239E36D97F0}"/>
              </a:ext>
            </a:extLst>
          </p:cNvPr>
          <p:cNvSpPr txBox="1">
            <a:spLocks/>
          </p:cNvSpPr>
          <p:nvPr/>
        </p:nvSpPr>
        <p:spPr>
          <a:xfrm>
            <a:off x="584200" y="2641604"/>
            <a:ext cx="2418949" cy="2623008"/>
          </a:xfrm>
          <a:prstGeom prst="rect">
            <a:avLst/>
          </a:prstGeom>
        </p:spPr>
        <p:txBody>
          <a:bodyPr wrap="square" lIns="180000" tIns="72000" rIns="144000" bIns="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1200"/>
              </a:spcAft>
              <a:buClr>
                <a:srgbClr val="F61B71"/>
              </a:buClr>
              <a:buSzTx/>
              <a:buFont typeface="Arial" panose="020B0604020202020204" pitchFamily="34" charset="0"/>
              <a:buNone/>
              <a:tabLst/>
              <a:defRPr/>
            </a:pPr>
            <a:r>
              <a:rPr kumimoji="0" lang="en-US" sz="1200" b="0" i="0" u="none" strike="noStrike" kern="1200" cap="none" spc="0" normalizeH="0" baseline="0" noProof="0">
                <a:ln>
                  <a:noFill/>
                </a:ln>
                <a:solidFill>
                  <a:srgbClr val="000000"/>
                </a:solidFill>
                <a:effectLst/>
                <a:uLnTx/>
                <a:uFillTx/>
                <a:cs typeface="Segoe UI"/>
              </a:rPr>
              <a:t>M365 E5 strengthens identity security with intelligent, risk-based assessments, ensuring only trusted users access sensitive systems and data.</a:t>
            </a:r>
          </a:p>
          <a:p>
            <a:pPr indent="0">
              <a:spcAft>
                <a:spcPts val="1200"/>
              </a:spcAft>
              <a:buClr>
                <a:srgbClr val="F61B71"/>
              </a:buClr>
              <a:buNone/>
              <a:defRPr/>
            </a:pPr>
            <a:r>
              <a:rPr kumimoji="0" lang="en-US" sz="1200" b="0" i="0" u="none" strike="noStrike" kern="1200" cap="none" spc="0" normalizeH="0" noProof="0">
                <a:ln>
                  <a:noFill/>
                </a:ln>
                <a:solidFill>
                  <a:srgbClr val="000000"/>
                </a:solidFill>
                <a:effectLst/>
                <a:uLnTx/>
                <a:uFillTx/>
                <a:latin typeface="+mj-lt"/>
                <a:cs typeface="Segoe UI"/>
              </a:rPr>
              <a:t>Example: </a:t>
            </a:r>
            <a:br>
              <a:rPr kumimoji="0" lang="en-US" sz="1200" b="0" i="0" u="none" strike="noStrike" kern="1200" cap="none" spc="0" normalizeH="0" baseline="0" noProof="0">
                <a:ln>
                  <a:noFill/>
                </a:ln>
                <a:solidFill>
                  <a:srgbClr val="000000"/>
                </a:solidFill>
                <a:effectLst/>
                <a:uLnTx/>
                <a:uFillTx/>
                <a:cs typeface="Segoe UI"/>
              </a:rPr>
            </a:br>
            <a:r>
              <a:rPr kumimoji="0" lang="en-US" sz="1200" b="0" i="0" u="none" strike="noStrike" kern="1200" cap="none" spc="0" normalizeH="0" baseline="0" noProof="0">
                <a:ln>
                  <a:noFill/>
                </a:ln>
                <a:solidFill>
                  <a:srgbClr val="000000"/>
                </a:solidFill>
                <a:effectLst/>
                <a:uLnTx/>
                <a:uFillTx/>
                <a:cs typeface="Segoe UI"/>
              </a:rPr>
              <a:t>M365 E5 applies multi-factor authentication (MFA) or password resets automatically when suspicious logins are detected, such as logins from multiple locations or unusual device activity.</a:t>
            </a:r>
            <a:endParaRPr kumimoji="0" lang="en-GB" sz="1200" b="0" i="0" u="none" strike="noStrike" kern="1200" cap="none" spc="0" normalizeH="0" baseline="0" noProof="0">
              <a:ln>
                <a:noFill/>
              </a:ln>
              <a:solidFill>
                <a:srgbClr val="000000"/>
              </a:solidFill>
              <a:effectLst/>
              <a:uLnTx/>
              <a:uFillTx/>
              <a:cs typeface="Segoe UI"/>
            </a:endParaRPr>
          </a:p>
        </p:txBody>
      </p:sp>
      <p:sp>
        <p:nvSpPr>
          <p:cNvPr id="30" name="Text Placeholder 5">
            <a:extLst>
              <a:ext uri="{FF2B5EF4-FFF2-40B4-BE49-F238E27FC236}">
                <a16:creationId xmlns:a16="http://schemas.microsoft.com/office/drawing/2014/main" id="{27FFF08F-818A-4AF3-BE6F-786D15D81A5E}"/>
              </a:ext>
            </a:extLst>
          </p:cNvPr>
          <p:cNvSpPr txBox="1">
            <a:spLocks/>
          </p:cNvSpPr>
          <p:nvPr/>
        </p:nvSpPr>
        <p:spPr>
          <a:xfrm>
            <a:off x="584200" y="1931052"/>
            <a:ext cx="2418949" cy="648997"/>
          </a:xfrm>
          <a:prstGeom prst="rect">
            <a:avLst/>
          </a:prstGeom>
        </p:spPr>
        <p:txBody>
          <a:bodyPr wrap="square" lIns="180000" tIns="108000" rIns="72000" bIns="108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
                <a:srgbClr val="F61B71"/>
              </a:buClr>
              <a:buSzTx/>
              <a:buFont typeface="Arial" panose="020B0604020202020204" pitchFamily="34" charset="0"/>
              <a:buNone/>
              <a:tabLst/>
              <a:defRPr/>
            </a:pPr>
            <a:r>
              <a:rPr kumimoji="0" lang="en-US" sz="1400" i="0" u="none" strike="noStrike" kern="1200" cap="none" spc="0" normalizeH="0" baseline="0" noProof="0">
                <a:ln>
                  <a:noFill/>
                </a:ln>
                <a:solidFill>
                  <a:srgbClr val="091F2C"/>
                </a:solidFill>
                <a:effectLst/>
                <a:uLnTx/>
                <a:uFillTx/>
                <a:latin typeface="+mj-lt"/>
                <a:cs typeface="Segoe UI" panose="020B0502040204020203" pitchFamily="34" charset="0"/>
              </a:rPr>
              <a:t>Enhanced </a:t>
            </a:r>
            <a:br>
              <a:rPr kumimoji="0" lang="en-US" sz="1400" i="0" u="none" strike="noStrike" kern="1200" cap="none" spc="0" normalizeH="0" baseline="0" noProof="0">
                <a:ln>
                  <a:noFill/>
                </a:ln>
                <a:solidFill>
                  <a:srgbClr val="091F2C"/>
                </a:solidFill>
                <a:effectLst/>
                <a:uLnTx/>
                <a:uFillTx/>
                <a:latin typeface="+mj-lt"/>
                <a:cs typeface="Segoe UI" panose="020B0502040204020203" pitchFamily="34" charset="0"/>
              </a:rPr>
            </a:br>
            <a:r>
              <a:rPr kumimoji="0" lang="en-US" sz="1400" i="0" u="none" strike="noStrike" kern="1200" cap="none" spc="0" normalizeH="0" baseline="0" noProof="0">
                <a:ln>
                  <a:noFill/>
                </a:ln>
                <a:solidFill>
                  <a:srgbClr val="091F2C"/>
                </a:solidFill>
                <a:effectLst/>
                <a:uLnTx/>
                <a:uFillTx/>
                <a:latin typeface="+mj-lt"/>
                <a:cs typeface="Segoe UI" panose="020B0502040204020203" pitchFamily="34" charset="0"/>
              </a:rPr>
              <a:t>Identity Security</a:t>
            </a:r>
            <a:endParaRPr kumimoji="0" lang="en-GB" sz="1400" i="0" u="none" strike="noStrike" kern="1200" cap="none" spc="0" normalizeH="0" baseline="0" noProof="0">
              <a:ln>
                <a:noFill/>
              </a:ln>
              <a:solidFill>
                <a:srgbClr val="091F2C"/>
              </a:solidFill>
              <a:effectLst/>
              <a:uLnTx/>
              <a:uFillTx/>
              <a:latin typeface="+mj-lt"/>
              <a:cs typeface="Segoe UI" panose="020B0502040204020203" pitchFamily="34" charset="0"/>
            </a:endParaRPr>
          </a:p>
        </p:txBody>
      </p:sp>
      <p:sp>
        <p:nvSpPr>
          <p:cNvPr id="53" name="Text Placeholder 5">
            <a:extLst>
              <a:ext uri="{FF2B5EF4-FFF2-40B4-BE49-F238E27FC236}">
                <a16:creationId xmlns:a16="http://schemas.microsoft.com/office/drawing/2014/main" id="{623547C8-E850-4868-8E3B-5CF9C90A4361}"/>
              </a:ext>
            </a:extLst>
          </p:cNvPr>
          <p:cNvSpPr txBox="1">
            <a:spLocks/>
          </p:cNvSpPr>
          <p:nvPr/>
        </p:nvSpPr>
        <p:spPr>
          <a:xfrm>
            <a:off x="3452417" y="2641604"/>
            <a:ext cx="2418949" cy="2807674"/>
          </a:xfrm>
          <a:prstGeom prst="rect">
            <a:avLst/>
          </a:prstGeom>
        </p:spPr>
        <p:txBody>
          <a:bodyPr wrap="square" lIns="180000" tIns="72000" rIns="144000" bIns="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1200"/>
              </a:spcAft>
              <a:buClr>
                <a:srgbClr val="F61B71"/>
              </a:buClr>
              <a:buSzTx/>
              <a:buFont typeface="Arial" panose="020B0604020202020204" pitchFamily="34" charset="0"/>
              <a:buNone/>
              <a:tabLst/>
              <a:defRPr/>
            </a:pPr>
            <a:r>
              <a:rPr kumimoji="0" lang="en-US" sz="1200" b="0" i="0" u="none" strike="noStrike" kern="1200" cap="none" spc="0" normalizeH="0" baseline="0" noProof="0">
                <a:ln>
                  <a:noFill/>
                </a:ln>
                <a:solidFill>
                  <a:srgbClr val="000000"/>
                </a:solidFill>
                <a:effectLst/>
                <a:uLnTx/>
                <a:uFillTx/>
                <a:cs typeface="Segoe UI"/>
              </a:rPr>
              <a:t>M365 E5 provides proactive protection for endpoints, detecting and mitigating threats like malware and ransomware before </a:t>
            </a:r>
            <a:br>
              <a:rPr kumimoji="0" lang="en-US" sz="1200" b="0" i="0" u="none" strike="noStrike" kern="1200" cap="none" spc="0" normalizeH="0" baseline="0" noProof="0">
                <a:ln>
                  <a:noFill/>
                </a:ln>
                <a:solidFill>
                  <a:srgbClr val="000000"/>
                </a:solidFill>
                <a:effectLst/>
                <a:uLnTx/>
                <a:uFillTx/>
                <a:cs typeface="Segoe UI"/>
              </a:rPr>
            </a:br>
            <a:r>
              <a:rPr kumimoji="0" lang="en-US" sz="1200" b="0" i="0" u="none" strike="noStrike" kern="1200" cap="none" spc="0" normalizeH="0" baseline="0" noProof="0">
                <a:ln>
                  <a:noFill/>
                </a:ln>
                <a:solidFill>
                  <a:srgbClr val="000000"/>
                </a:solidFill>
                <a:effectLst/>
                <a:uLnTx/>
                <a:uFillTx/>
                <a:cs typeface="Segoe UI"/>
              </a:rPr>
              <a:t>they spread.</a:t>
            </a:r>
          </a:p>
          <a:p>
            <a:pPr indent="0">
              <a:spcAft>
                <a:spcPts val="1200"/>
              </a:spcAft>
              <a:buClr>
                <a:srgbClr val="F61B71"/>
              </a:buClr>
              <a:buNone/>
              <a:defRPr/>
            </a:pPr>
            <a:r>
              <a:rPr kumimoji="0" lang="en-US" sz="1200" b="0" i="0" u="none" strike="noStrike" kern="1200" cap="none" spc="0" normalizeH="0" noProof="0">
                <a:ln>
                  <a:noFill/>
                </a:ln>
                <a:solidFill>
                  <a:srgbClr val="000000"/>
                </a:solidFill>
                <a:effectLst/>
                <a:uLnTx/>
                <a:uFillTx/>
                <a:latin typeface="+mj-lt"/>
                <a:cs typeface="Segoe UI"/>
              </a:rPr>
              <a:t>Example:</a:t>
            </a:r>
            <a:br>
              <a:rPr kumimoji="0" lang="en-US" sz="1200" b="0" i="0" u="none" strike="noStrike" kern="1200" cap="none" spc="0" normalizeH="0" baseline="0" noProof="0">
                <a:ln>
                  <a:noFill/>
                </a:ln>
                <a:solidFill>
                  <a:srgbClr val="000000"/>
                </a:solidFill>
                <a:effectLst/>
                <a:uLnTx/>
                <a:uFillTx/>
                <a:cs typeface="Segoe UI"/>
              </a:rPr>
            </a:br>
            <a:r>
              <a:rPr kumimoji="0" lang="en-US" sz="1200" b="0" i="0" u="none" strike="noStrike" kern="1200" cap="none" spc="0" normalizeH="0" baseline="0" noProof="0">
                <a:ln>
                  <a:noFill/>
                </a:ln>
                <a:solidFill>
                  <a:srgbClr val="000000"/>
                </a:solidFill>
                <a:effectLst/>
                <a:uLnTx/>
                <a:uFillTx/>
                <a:cs typeface="Segoe UI"/>
              </a:rPr>
              <a:t>If malware is detected, M365 E5 automatically isolates the affected endpoint and </a:t>
            </a:r>
            <a:br>
              <a:rPr kumimoji="0" lang="en-US" sz="1200" b="0" i="0" u="none" strike="noStrike" kern="1200" cap="none" spc="0" normalizeH="0" baseline="0" noProof="0">
                <a:ln>
                  <a:noFill/>
                </a:ln>
                <a:solidFill>
                  <a:srgbClr val="000000"/>
                </a:solidFill>
                <a:effectLst/>
                <a:uLnTx/>
                <a:uFillTx/>
                <a:cs typeface="Segoe UI"/>
              </a:rPr>
            </a:br>
            <a:r>
              <a:rPr kumimoji="0" lang="en-US" sz="1200" b="0" i="0" u="none" strike="noStrike" kern="1200" cap="none" spc="0" normalizeH="0" baseline="0" noProof="0">
                <a:ln>
                  <a:noFill/>
                </a:ln>
                <a:solidFill>
                  <a:srgbClr val="000000"/>
                </a:solidFill>
                <a:effectLst/>
                <a:uLnTx/>
                <a:uFillTx/>
                <a:cs typeface="Segoe UI"/>
              </a:rPr>
              <a:t>removes the malicious processes without manual intervention, reducing downtime and damage.</a:t>
            </a:r>
            <a:endParaRPr kumimoji="0" lang="en-GB" sz="1200" b="0" i="0" u="none" strike="noStrike" kern="1200" cap="none" spc="0" normalizeH="0" baseline="0" noProof="0">
              <a:ln>
                <a:noFill/>
              </a:ln>
              <a:solidFill>
                <a:srgbClr val="000000"/>
              </a:solidFill>
              <a:effectLst/>
              <a:uLnTx/>
              <a:uFillTx/>
              <a:cs typeface="Segoe UI"/>
            </a:endParaRPr>
          </a:p>
        </p:txBody>
      </p:sp>
      <p:sp>
        <p:nvSpPr>
          <p:cNvPr id="54" name="Text Placeholder 5">
            <a:extLst>
              <a:ext uri="{FF2B5EF4-FFF2-40B4-BE49-F238E27FC236}">
                <a16:creationId xmlns:a16="http://schemas.microsoft.com/office/drawing/2014/main" id="{B9137A39-E494-4D86-88E7-51BA129DE1EB}"/>
              </a:ext>
            </a:extLst>
          </p:cNvPr>
          <p:cNvSpPr txBox="1">
            <a:spLocks/>
          </p:cNvSpPr>
          <p:nvPr/>
        </p:nvSpPr>
        <p:spPr>
          <a:xfrm>
            <a:off x="3452417" y="1931052"/>
            <a:ext cx="2418949" cy="648997"/>
          </a:xfrm>
          <a:prstGeom prst="rect">
            <a:avLst/>
          </a:prstGeom>
        </p:spPr>
        <p:txBody>
          <a:bodyPr wrap="square" lIns="180000" tIns="108000" rIns="72000" bIns="108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
                <a:srgbClr val="F61B71"/>
              </a:buClr>
              <a:buSzTx/>
              <a:buFont typeface="Arial" panose="020B0604020202020204" pitchFamily="34" charset="0"/>
              <a:buNone/>
              <a:tabLst/>
              <a:defRPr/>
            </a:pPr>
            <a:r>
              <a:rPr kumimoji="0" lang="en-US" sz="1400" i="0" u="none" strike="noStrike" kern="1200" cap="none" spc="0" normalizeH="0" baseline="0" noProof="0">
                <a:ln>
                  <a:noFill/>
                </a:ln>
                <a:solidFill>
                  <a:srgbClr val="091F2C"/>
                </a:solidFill>
                <a:effectLst/>
                <a:uLnTx/>
                <a:uFillTx/>
                <a:latin typeface="+mj-lt"/>
                <a:cs typeface="Segoe UI" panose="020B0502040204020203" pitchFamily="34" charset="0"/>
              </a:rPr>
              <a:t>Real-Time </a:t>
            </a:r>
            <a:br>
              <a:rPr kumimoji="0" lang="en-US" sz="1400" i="0" u="none" strike="noStrike" kern="1200" cap="none" spc="0" normalizeH="0" baseline="0" noProof="0">
                <a:ln>
                  <a:noFill/>
                </a:ln>
                <a:solidFill>
                  <a:srgbClr val="091F2C"/>
                </a:solidFill>
                <a:effectLst/>
                <a:uLnTx/>
                <a:uFillTx/>
                <a:latin typeface="+mj-lt"/>
                <a:cs typeface="Segoe UI" panose="020B0502040204020203" pitchFamily="34" charset="0"/>
              </a:rPr>
            </a:br>
            <a:r>
              <a:rPr kumimoji="0" lang="en-US" sz="1400" i="0" u="none" strike="noStrike" kern="1200" cap="none" spc="0" normalizeH="0" baseline="0" noProof="0">
                <a:ln>
                  <a:noFill/>
                </a:ln>
                <a:solidFill>
                  <a:srgbClr val="091F2C"/>
                </a:solidFill>
                <a:effectLst/>
                <a:uLnTx/>
                <a:uFillTx/>
                <a:latin typeface="+mj-lt"/>
                <a:cs typeface="Segoe UI" panose="020B0502040204020203" pitchFamily="34" charset="0"/>
              </a:rPr>
              <a:t>Endpoint Protection</a:t>
            </a:r>
            <a:endParaRPr kumimoji="0" lang="en-GB" sz="1400" i="0" u="none" strike="noStrike" kern="1200" cap="none" spc="0" normalizeH="0" baseline="0" noProof="0">
              <a:ln>
                <a:noFill/>
              </a:ln>
              <a:solidFill>
                <a:srgbClr val="091F2C"/>
              </a:solidFill>
              <a:effectLst/>
              <a:uLnTx/>
              <a:uFillTx/>
              <a:latin typeface="+mj-lt"/>
              <a:cs typeface="Segoe UI" panose="020B0502040204020203" pitchFamily="34" charset="0"/>
            </a:endParaRPr>
          </a:p>
        </p:txBody>
      </p:sp>
      <p:sp>
        <p:nvSpPr>
          <p:cNvPr id="55" name="Text Placeholder 5">
            <a:extLst>
              <a:ext uri="{FF2B5EF4-FFF2-40B4-BE49-F238E27FC236}">
                <a16:creationId xmlns:a16="http://schemas.microsoft.com/office/drawing/2014/main" id="{DECF4564-82D9-41C3-9CFA-88053D6A11E8}"/>
              </a:ext>
            </a:extLst>
          </p:cNvPr>
          <p:cNvSpPr txBox="1">
            <a:spLocks/>
          </p:cNvSpPr>
          <p:nvPr/>
        </p:nvSpPr>
        <p:spPr>
          <a:xfrm>
            <a:off x="6320634" y="2641604"/>
            <a:ext cx="2418949" cy="2623008"/>
          </a:xfrm>
          <a:prstGeom prst="rect">
            <a:avLst/>
          </a:prstGeom>
        </p:spPr>
        <p:txBody>
          <a:bodyPr wrap="square" lIns="180000" tIns="72000" rIns="144000" bIns="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1200"/>
              </a:spcAft>
              <a:buClr>
                <a:srgbClr val="F61B71"/>
              </a:buClr>
              <a:buSzTx/>
              <a:buFont typeface="Arial" panose="020B0604020202020204" pitchFamily="34" charset="0"/>
              <a:buNone/>
              <a:tabLst/>
              <a:defRPr/>
            </a:pPr>
            <a:r>
              <a:rPr kumimoji="0" lang="en-US" sz="1200" b="0" i="0" u="none" strike="noStrike" kern="1200" cap="none" spc="0" normalizeH="0" baseline="0" noProof="0">
                <a:ln>
                  <a:noFill/>
                </a:ln>
                <a:solidFill>
                  <a:srgbClr val="000000"/>
                </a:solidFill>
                <a:effectLst/>
                <a:uLnTx/>
                <a:uFillTx/>
                <a:cs typeface="Segoe UI"/>
              </a:rPr>
              <a:t>M365 E5 ensures visibility and control over third-party cloud applications, securing sensitive data and user activities in </a:t>
            </a:r>
            <a:br>
              <a:rPr kumimoji="0" lang="en-US" sz="1200" b="0" i="0" u="none" strike="noStrike" kern="1200" cap="none" spc="0" normalizeH="0" baseline="0" noProof="0">
                <a:ln>
                  <a:noFill/>
                </a:ln>
                <a:solidFill>
                  <a:srgbClr val="000000"/>
                </a:solidFill>
                <a:effectLst/>
                <a:uLnTx/>
                <a:uFillTx/>
                <a:cs typeface="Segoe UI"/>
              </a:rPr>
            </a:br>
            <a:r>
              <a:rPr kumimoji="0" lang="en-US" sz="1200" b="0" i="0" u="none" strike="noStrike" kern="1200" cap="none" spc="0" normalizeH="0" baseline="0" noProof="0">
                <a:ln>
                  <a:noFill/>
                </a:ln>
                <a:solidFill>
                  <a:srgbClr val="000000"/>
                </a:solidFill>
                <a:effectLst/>
                <a:uLnTx/>
                <a:uFillTx/>
                <a:cs typeface="Segoe UI"/>
              </a:rPr>
              <a:t>SaaS environments.</a:t>
            </a:r>
          </a:p>
          <a:p>
            <a:pPr indent="0">
              <a:spcAft>
                <a:spcPts val="1200"/>
              </a:spcAft>
              <a:buClr>
                <a:srgbClr val="F61B71"/>
              </a:buClr>
              <a:buNone/>
              <a:defRPr/>
            </a:pPr>
            <a:r>
              <a:rPr kumimoji="0" lang="en-US" sz="1200" b="0" i="0" u="none" strike="noStrike" kern="1200" cap="none" spc="0" normalizeH="0" noProof="0">
                <a:ln>
                  <a:noFill/>
                </a:ln>
                <a:solidFill>
                  <a:srgbClr val="000000"/>
                </a:solidFill>
                <a:effectLst/>
                <a:uLnTx/>
                <a:uFillTx/>
                <a:latin typeface="+mj-lt"/>
                <a:cs typeface="Segoe UI"/>
              </a:rPr>
              <a:t>Example: </a:t>
            </a:r>
            <a:br>
              <a:rPr kumimoji="0" lang="en-US" sz="1200" b="0" i="0" u="none" strike="noStrike" kern="1200" cap="none" spc="0" normalizeH="0" baseline="0" noProof="0">
                <a:ln>
                  <a:noFill/>
                </a:ln>
                <a:solidFill>
                  <a:srgbClr val="000000"/>
                </a:solidFill>
                <a:effectLst/>
                <a:uLnTx/>
                <a:uFillTx/>
                <a:cs typeface="Segoe UI"/>
              </a:rPr>
            </a:br>
            <a:r>
              <a:rPr kumimoji="0" lang="en-US" sz="1200" b="0" i="0" u="none" strike="noStrike" kern="1200" cap="none" spc="0" normalizeH="0" baseline="0" noProof="0">
                <a:ln>
                  <a:noFill/>
                </a:ln>
                <a:solidFill>
                  <a:srgbClr val="000000"/>
                </a:solidFill>
                <a:effectLst/>
                <a:uLnTx/>
                <a:uFillTx/>
                <a:cs typeface="Segoe UI"/>
              </a:rPr>
              <a:t>Defender for Cloud Apps detects and prevents the upload of sensitive data, like credit card numbers, to </a:t>
            </a:r>
            <a:br>
              <a:rPr kumimoji="0" lang="en-US" sz="1200" b="0" i="0" u="none" strike="noStrike" kern="1200" cap="none" spc="0" normalizeH="0" baseline="0" noProof="0">
                <a:ln>
                  <a:noFill/>
                </a:ln>
                <a:solidFill>
                  <a:srgbClr val="000000"/>
                </a:solidFill>
                <a:effectLst/>
                <a:uLnTx/>
                <a:uFillTx/>
                <a:cs typeface="Segoe UI"/>
              </a:rPr>
            </a:br>
            <a:r>
              <a:rPr kumimoji="0" lang="en-US" sz="1200" b="0" i="0" u="none" strike="noStrike" kern="1200" cap="none" spc="0" normalizeH="0" baseline="0" noProof="0">
                <a:ln>
                  <a:noFill/>
                </a:ln>
                <a:solidFill>
                  <a:srgbClr val="000000"/>
                </a:solidFill>
                <a:effectLst/>
                <a:uLnTx/>
                <a:uFillTx/>
                <a:cs typeface="Segoe UI"/>
              </a:rPr>
              <a:t>non-compliant cloud apps, ensuring data stays within secure systems.</a:t>
            </a:r>
            <a:endParaRPr kumimoji="0" lang="en-GB" sz="1200" b="0" i="0" u="none" strike="noStrike" kern="1200" cap="none" spc="0" normalizeH="0" baseline="0" noProof="0">
              <a:ln>
                <a:noFill/>
              </a:ln>
              <a:solidFill>
                <a:srgbClr val="000000"/>
              </a:solidFill>
              <a:effectLst/>
              <a:uLnTx/>
              <a:uFillTx/>
              <a:cs typeface="Segoe UI"/>
            </a:endParaRPr>
          </a:p>
        </p:txBody>
      </p:sp>
      <p:sp>
        <p:nvSpPr>
          <p:cNvPr id="56" name="Text Placeholder 5">
            <a:extLst>
              <a:ext uri="{FF2B5EF4-FFF2-40B4-BE49-F238E27FC236}">
                <a16:creationId xmlns:a16="http://schemas.microsoft.com/office/drawing/2014/main" id="{F655F5B7-1EF3-4572-944F-7D253954B5F1}"/>
              </a:ext>
            </a:extLst>
          </p:cNvPr>
          <p:cNvSpPr txBox="1">
            <a:spLocks/>
          </p:cNvSpPr>
          <p:nvPr/>
        </p:nvSpPr>
        <p:spPr>
          <a:xfrm>
            <a:off x="6320634" y="1931052"/>
            <a:ext cx="2418949" cy="648997"/>
          </a:xfrm>
          <a:prstGeom prst="rect">
            <a:avLst/>
          </a:prstGeom>
        </p:spPr>
        <p:txBody>
          <a:bodyPr wrap="square" lIns="180000" tIns="108000" rIns="72000" bIns="108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
                <a:srgbClr val="F61B71"/>
              </a:buClr>
              <a:buSzTx/>
              <a:buFont typeface="Arial" panose="020B0604020202020204" pitchFamily="34" charset="0"/>
              <a:buNone/>
              <a:tabLst/>
              <a:defRPr/>
            </a:pPr>
            <a:r>
              <a:rPr kumimoji="0" lang="en-US" sz="1400" i="0" u="none" strike="noStrike" kern="1200" cap="none" spc="0" normalizeH="0" baseline="0" noProof="0">
                <a:ln>
                  <a:noFill/>
                </a:ln>
                <a:solidFill>
                  <a:srgbClr val="091F2C"/>
                </a:solidFill>
                <a:effectLst/>
                <a:uLnTx/>
                <a:uFillTx/>
                <a:latin typeface="+mj-lt"/>
                <a:cs typeface="Segoe UI" panose="020B0502040204020203" pitchFamily="34" charset="0"/>
              </a:rPr>
              <a:t>Secure </a:t>
            </a:r>
            <a:br>
              <a:rPr kumimoji="0" lang="en-US" sz="1400" i="0" u="none" strike="noStrike" kern="1200" cap="none" spc="0" normalizeH="0" baseline="0" noProof="0">
                <a:ln>
                  <a:noFill/>
                </a:ln>
                <a:solidFill>
                  <a:srgbClr val="091F2C"/>
                </a:solidFill>
                <a:effectLst/>
                <a:uLnTx/>
                <a:uFillTx/>
                <a:latin typeface="+mj-lt"/>
                <a:cs typeface="Segoe UI" panose="020B0502040204020203" pitchFamily="34" charset="0"/>
              </a:rPr>
            </a:br>
            <a:r>
              <a:rPr kumimoji="0" lang="en-US" sz="1400" i="0" u="none" strike="noStrike" kern="1200" cap="none" spc="0" normalizeH="0" baseline="0" noProof="0">
                <a:ln>
                  <a:noFill/>
                </a:ln>
                <a:solidFill>
                  <a:srgbClr val="091F2C"/>
                </a:solidFill>
                <a:effectLst/>
                <a:uLnTx/>
                <a:uFillTx/>
                <a:latin typeface="+mj-lt"/>
                <a:cs typeface="Segoe UI" panose="020B0502040204020203" pitchFamily="34" charset="0"/>
              </a:rPr>
              <a:t>Cloud Applications</a:t>
            </a:r>
            <a:endParaRPr kumimoji="0" lang="en-GB" sz="1400" i="0" u="none" strike="noStrike" kern="1200" cap="none" spc="0" normalizeH="0" baseline="0" noProof="0">
              <a:ln>
                <a:noFill/>
              </a:ln>
              <a:solidFill>
                <a:srgbClr val="091F2C"/>
              </a:solidFill>
              <a:effectLst/>
              <a:uLnTx/>
              <a:uFillTx/>
              <a:latin typeface="+mj-lt"/>
              <a:cs typeface="Segoe UI" panose="020B0502040204020203" pitchFamily="34" charset="0"/>
            </a:endParaRPr>
          </a:p>
        </p:txBody>
      </p:sp>
      <p:sp>
        <p:nvSpPr>
          <p:cNvPr id="57" name="Text Placeholder 5">
            <a:extLst>
              <a:ext uri="{FF2B5EF4-FFF2-40B4-BE49-F238E27FC236}">
                <a16:creationId xmlns:a16="http://schemas.microsoft.com/office/drawing/2014/main" id="{A2748B64-017C-4D2F-9BF6-52A72C96F74B}"/>
              </a:ext>
            </a:extLst>
          </p:cNvPr>
          <p:cNvSpPr txBox="1">
            <a:spLocks/>
          </p:cNvSpPr>
          <p:nvPr/>
        </p:nvSpPr>
        <p:spPr>
          <a:xfrm>
            <a:off x="9188851" y="2641604"/>
            <a:ext cx="2418949" cy="2807674"/>
          </a:xfrm>
          <a:prstGeom prst="rect">
            <a:avLst/>
          </a:prstGeom>
        </p:spPr>
        <p:txBody>
          <a:bodyPr wrap="square" lIns="180000" tIns="72000" rIns="144000" bIns="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1200"/>
              </a:spcAft>
              <a:buClr>
                <a:srgbClr val="F61B71"/>
              </a:buClr>
              <a:buSzTx/>
              <a:buFont typeface="Arial" panose="020B0604020202020204" pitchFamily="34" charset="0"/>
              <a:buNone/>
              <a:tabLst/>
              <a:defRPr/>
            </a:pPr>
            <a:r>
              <a:rPr kumimoji="0" lang="en-US" sz="1200" b="0" i="0" u="none" strike="noStrike" kern="1200" cap="none" spc="0" normalizeH="0" baseline="0" noProof="0">
                <a:ln>
                  <a:noFill/>
                </a:ln>
                <a:solidFill>
                  <a:srgbClr val="000000"/>
                </a:solidFill>
                <a:effectLst/>
                <a:uLnTx/>
                <a:uFillTx/>
                <a:cs typeface="Segoe UI"/>
              </a:rPr>
              <a:t>M365 E5 includes privileged identity management (PIM), offering detailed control over access to high-privilege accounts, reducing the risk of insider threats and unauthorised actions.</a:t>
            </a:r>
          </a:p>
          <a:p>
            <a:pPr indent="0">
              <a:spcAft>
                <a:spcPts val="1200"/>
              </a:spcAft>
              <a:buClr>
                <a:srgbClr val="F61B71"/>
              </a:buClr>
              <a:buNone/>
              <a:defRPr/>
            </a:pPr>
            <a:r>
              <a:rPr kumimoji="0" lang="en-US" sz="1200" b="0" i="0" u="none" strike="noStrike" kern="1200" cap="none" spc="0" normalizeH="0" noProof="0">
                <a:ln>
                  <a:noFill/>
                </a:ln>
                <a:solidFill>
                  <a:srgbClr val="000000"/>
                </a:solidFill>
                <a:effectLst/>
                <a:uLnTx/>
                <a:uFillTx/>
                <a:latin typeface="+mj-lt"/>
                <a:cs typeface="Segoe UI"/>
              </a:rPr>
              <a:t>Example: </a:t>
            </a:r>
            <a:br>
              <a:rPr kumimoji="0" lang="en-US" sz="1200" b="0" i="0" u="none" strike="noStrike" kern="1200" cap="none" spc="0" normalizeH="0" baseline="0" noProof="0">
                <a:ln>
                  <a:noFill/>
                </a:ln>
                <a:solidFill>
                  <a:srgbClr val="000000"/>
                </a:solidFill>
                <a:effectLst/>
                <a:uLnTx/>
                <a:uFillTx/>
                <a:cs typeface="Segoe UI"/>
              </a:rPr>
            </a:br>
            <a:r>
              <a:rPr kumimoji="0" lang="en-US" sz="1200" b="0" i="0" u="none" strike="noStrike" kern="1200" cap="none" spc="0" normalizeH="0" baseline="0" noProof="0">
                <a:ln>
                  <a:noFill/>
                </a:ln>
                <a:solidFill>
                  <a:srgbClr val="000000"/>
                </a:solidFill>
                <a:effectLst/>
                <a:uLnTx/>
                <a:uFillTx/>
                <a:cs typeface="Segoe UI"/>
              </a:rPr>
              <a:t>System administrators must request elevated permissions for critical tasks, which require approval and are time-limited, ensuring tight control </a:t>
            </a:r>
            <a:br>
              <a:rPr kumimoji="0" lang="en-US" sz="1200" b="0" i="0" u="none" strike="noStrike" kern="1200" cap="none" spc="0" normalizeH="0" baseline="0" noProof="0">
                <a:ln>
                  <a:noFill/>
                </a:ln>
                <a:solidFill>
                  <a:srgbClr val="000000"/>
                </a:solidFill>
                <a:effectLst/>
                <a:uLnTx/>
                <a:uFillTx/>
                <a:cs typeface="Segoe UI"/>
              </a:rPr>
            </a:br>
            <a:r>
              <a:rPr kumimoji="0" lang="en-US" sz="1200" b="0" i="0" u="none" strike="noStrike" kern="1200" cap="none" spc="0" normalizeH="0" baseline="0" noProof="0">
                <a:ln>
                  <a:noFill/>
                </a:ln>
                <a:solidFill>
                  <a:srgbClr val="000000"/>
                </a:solidFill>
                <a:effectLst/>
                <a:uLnTx/>
                <a:uFillTx/>
                <a:cs typeface="Segoe UI"/>
              </a:rPr>
              <a:t>over access.</a:t>
            </a:r>
            <a:endParaRPr kumimoji="0" lang="en-GB" sz="1200" b="0" i="0" u="none" strike="noStrike" kern="1200" cap="none" spc="0" normalizeH="0" baseline="0" noProof="0">
              <a:ln>
                <a:noFill/>
              </a:ln>
              <a:solidFill>
                <a:srgbClr val="000000"/>
              </a:solidFill>
              <a:effectLst/>
              <a:uLnTx/>
              <a:uFillTx/>
              <a:cs typeface="Segoe UI"/>
            </a:endParaRPr>
          </a:p>
        </p:txBody>
      </p:sp>
      <p:sp>
        <p:nvSpPr>
          <p:cNvPr id="58" name="Text Placeholder 5">
            <a:extLst>
              <a:ext uri="{FF2B5EF4-FFF2-40B4-BE49-F238E27FC236}">
                <a16:creationId xmlns:a16="http://schemas.microsoft.com/office/drawing/2014/main" id="{CA8C8DE6-2FC8-46C8-9843-C83FE172DD30}"/>
              </a:ext>
            </a:extLst>
          </p:cNvPr>
          <p:cNvSpPr txBox="1">
            <a:spLocks/>
          </p:cNvSpPr>
          <p:nvPr/>
        </p:nvSpPr>
        <p:spPr>
          <a:xfrm>
            <a:off x="9188851" y="1931052"/>
            <a:ext cx="2418949" cy="648997"/>
          </a:xfrm>
          <a:prstGeom prst="rect">
            <a:avLst/>
          </a:prstGeom>
        </p:spPr>
        <p:txBody>
          <a:bodyPr wrap="square" lIns="180000" tIns="108000" rIns="72000" bIns="108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buClr>
                <a:srgbClr val="F61B71"/>
              </a:buClr>
              <a:buNone/>
              <a:defRPr/>
            </a:pPr>
            <a:r>
              <a:rPr kumimoji="0" lang="en-US" sz="1400" i="0" u="none" strike="noStrike" kern="1200" cap="none" spc="0" normalizeH="0" baseline="0" noProof="0">
                <a:ln>
                  <a:noFill/>
                </a:ln>
                <a:solidFill>
                  <a:srgbClr val="091F2C"/>
                </a:solidFill>
                <a:effectLst/>
                <a:uLnTx/>
                <a:uFillTx/>
                <a:latin typeface="+mj-lt"/>
                <a:cs typeface="Segoe UI"/>
              </a:rPr>
              <a:t>Privileged </a:t>
            </a:r>
            <a:br>
              <a:rPr lang="en-US" sz="1400" i="0" u="none" strike="noStrike" kern="1200" cap="none" spc="0" normalizeH="0" baseline="0" noProof="0">
                <a:ln>
                  <a:noFill/>
                </a:ln>
                <a:effectLst/>
                <a:uLnTx/>
                <a:uFillTx/>
                <a:latin typeface="+mj-lt"/>
                <a:cs typeface="Segoe UI" panose="020B0502040204020203" pitchFamily="34" charset="0"/>
              </a:rPr>
            </a:br>
            <a:r>
              <a:rPr lang="en-US" sz="1400">
                <a:solidFill>
                  <a:srgbClr val="091F2C"/>
                </a:solidFill>
                <a:latin typeface="+mj-lt"/>
                <a:cs typeface="Segoe UI"/>
              </a:rPr>
              <a:t>Identity Management</a:t>
            </a:r>
            <a:endParaRPr kumimoji="0" lang="en-GB" sz="1400" i="0" u="none" strike="noStrike" kern="1200" cap="none" spc="0" normalizeH="0" baseline="0" noProof="0">
              <a:ln>
                <a:noFill/>
              </a:ln>
              <a:solidFill>
                <a:srgbClr val="091F2C"/>
              </a:solidFill>
              <a:effectLst/>
              <a:uLnTx/>
              <a:uFillTx/>
              <a:latin typeface="+mj-lt"/>
              <a:cs typeface="Segoe UI" panose="020B0502040204020203" pitchFamily="34" charset="0"/>
            </a:endParaRPr>
          </a:p>
        </p:txBody>
      </p:sp>
    </p:spTree>
    <p:extLst>
      <p:ext uri="{BB962C8B-B14F-4D97-AF65-F5344CB8AC3E}">
        <p14:creationId xmlns:p14="http://schemas.microsoft.com/office/powerpoint/2010/main" val="916304328"/>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5FE81B0-648B-49BF-B8AA-CFC40D2F0D47}"/>
              </a:ext>
            </a:extLst>
          </p:cNvPr>
          <p:cNvPicPr>
            <a:picLocks noChangeAspect="1"/>
          </p:cNvPicPr>
          <p:nvPr/>
        </p:nvPicPr>
        <p:blipFill>
          <a:blip r:embed="rId2"/>
          <a:stretch>
            <a:fillRect/>
          </a:stretch>
        </p:blipFill>
        <p:spPr>
          <a:xfrm>
            <a:off x="2086429" y="1931050"/>
            <a:ext cx="2418949" cy="4634850"/>
          </a:xfrm>
          <a:prstGeom prst="rect">
            <a:avLst/>
          </a:prstGeom>
        </p:spPr>
      </p:pic>
      <p:pic>
        <p:nvPicPr>
          <p:cNvPr id="51" name="Picture 50">
            <a:extLst>
              <a:ext uri="{FF2B5EF4-FFF2-40B4-BE49-F238E27FC236}">
                <a16:creationId xmlns:a16="http://schemas.microsoft.com/office/drawing/2014/main" id="{6536C3E9-0F20-4739-B3FE-EA050F410ACD}"/>
              </a:ext>
            </a:extLst>
          </p:cNvPr>
          <p:cNvPicPr>
            <a:picLocks noChangeAspect="1"/>
          </p:cNvPicPr>
          <p:nvPr/>
        </p:nvPicPr>
        <p:blipFill>
          <a:blip r:embed="rId2"/>
          <a:stretch>
            <a:fillRect/>
          </a:stretch>
        </p:blipFill>
        <p:spPr>
          <a:xfrm>
            <a:off x="7822863" y="1931050"/>
            <a:ext cx="2418949" cy="4634850"/>
          </a:xfrm>
          <a:prstGeom prst="rect">
            <a:avLst/>
          </a:prstGeom>
        </p:spPr>
      </p:pic>
      <p:pic>
        <p:nvPicPr>
          <p:cNvPr id="52" name="Picture 51">
            <a:extLst>
              <a:ext uri="{FF2B5EF4-FFF2-40B4-BE49-F238E27FC236}">
                <a16:creationId xmlns:a16="http://schemas.microsoft.com/office/drawing/2014/main" id="{2FAA9825-FCAF-45A9-B79E-3B2A885CEC97}"/>
              </a:ext>
            </a:extLst>
          </p:cNvPr>
          <p:cNvPicPr>
            <a:picLocks noChangeAspect="1"/>
          </p:cNvPicPr>
          <p:nvPr/>
        </p:nvPicPr>
        <p:blipFill>
          <a:blip r:embed="rId2"/>
          <a:stretch>
            <a:fillRect/>
          </a:stretch>
        </p:blipFill>
        <p:spPr>
          <a:xfrm>
            <a:off x="4954646" y="1931050"/>
            <a:ext cx="2418949" cy="4634850"/>
          </a:xfrm>
          <a:prstGeom prst="rect">
            <a:avLst/>
          </a:prstGeom>
        </p:spPr>
      </p:pic>
      <p:sp>
        <p:nvSpPr>
          <p:cNvPr id="6" name="Title 5">
            <a:extLst>
              <a:ext uri="{FF2B5EF4-FFF2-40B4-BE49-F238E27FC236}">
                <a16:creationId xmlns:a16="http://schemas.microsoft.com/office/drawing/2014/main" id="{ECB7B5D2-6A92-4D78-B867-2A873E61819C}"/>
              </a:ext>
            </a:extLst>
          </p:cNvPr>
          <p:cNvSpPr>
            <a:spLocks noGrp="1"/>
          </p:cNvSpPr>
          <p:nvPr>
            <p:ph type="title"/>
          </p:nvPr>
        </p:nvSpPr>
        <p:spPr/>
        <p:txBody>
          <a:bodyPr>
            <a:spAutoFit/>
          </a:bodyPr>
          <a:lstStyle/>
          <a:p>
            <a:r>
              <a:rPr lang="en-US">
                <a:solidFill>
                  <a:srgbClr val="091F2C"/>
                </a:solidFill>
              </a:rPr>
              <a:t>Strengthen Security &amp; Compliance Foundations </a:t>
            </a:r>
            <a:br>
              <a:rPr lang="en-US">
                <a:solidFill>
                  <a:srgbClr val="091F2C"/>
                </a:solidFill>
              </a:rPr>
            </a:br>
            <a:r>
              <a:rPr lang="en-US">
                <a:solidFill>
                  <a:srgbClr val="091F2C"/>
                </a:solidFill>
              </a:rPr>
              <a:t>with M365 E5</a:t>
            </a:r>
          </a:p>
        </p:txBody>
      </p:sp>
      <p:sp>
        <p:nvSpPr>
          <p:cNvPr id="29" name="Text Placeholder 5">
            <a:extLst>
              <a:ext uri="{FF2B5EF4-FFF2-40B4-BE49-F238E27FC236}">
                <a16:creationId xmlns:a16="http://schemas.microsoft.com/office/drawing/2014/main" id="{2BAA7DBA-DEE3-4183-A288-C239E36D97F0}"/>
              </a:ext>
            </a:extLst>
          </p:cNvPr>
          <p:cNvSpPr txBox="1">
            <a:spLocks/>
          </p:cNvSpPr>
          <p:nvPr/>
        </p:nvSpPr>
        <p:spPr>
          <a:xfrm>
            <a:off x="2086429" y="2795492"/>
            <a:ext cx="2418949" cy="3438615"/>
          </a:xfrm>
          <a:prstGeom prst="rect">
            <a:avLst/>
          </a:prstGeom>
        </p:spPr>
        <p:txBody>
          <a:bodyPr wrap="square" lIns="180000" tIns="72000" rIns="108000" bIns="72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1200"/>
              </a:spcAft>
              <a:buClr>
                <a:srgbClr val="F61B71"/>
              </a:buClr>
              <a:buSzTx/>
              <a:buFont typeface="Arial" panose="020B0604020202020204" pitchFamily="34" charset="0"/>
              <a:buNone/>
              <a:tabLst/>
              <a:defRPr/>
            </a:pPr>
            <a:r>
              <a:rPr kumimoji="0" lang="en-US" sz="1200" b="0" i="0" u="none" strike="noStrike" kern="1200" cap="none" spc="0" normalizeH="0" baseline="0" noProof="0">
                <a:ln>
                  <a:noFill/>
                </a:ln>
                <a:solidFill>
                  <a:srgbClr val="000000"/>
                </a:solidFill>
                <a:effectLst/>
                <a:uLnTx/>
                <a:uFillTx/>
                <a:cs typeface="Segoe UI"/>
              </a:rPr>
              <a:t>M365 E5 strengthens compliance with advanced risk-based assessments and insider risk management tools. It monitors for suspicious behaviour and insider threats, automatically applying controls like multi-factor authentication (MFA) and encrypting sensitive data when necessary.</a:t>
            </a:r>
          </a:p>
          <a:p>
            <a:pPr indent="0">
              <a:spcAft>
                <a:spcPts val="1200"/>
              </a:spcAft>
              <a:buClr>
                <a:srgbClr val="F61B71"/>
              </a:buClr>
              <a:buNone/>
              <a:defRPr/>
            </a:pPr>
            <a:r>
              <a:rPr kumimoji="0" lang="en-US" sz="1200" b="0" i="0" u="none" strike="noStrike" kern="1200" cap="none" spc="0" normalizeH="0" noProof="0">
                <a:ln>
                  <a:noFill/>
                </a:ln>
                <a:solidFill>
                  <a:srgbClr val="000000"/>
                </a:solidFill>
                <a:effectLst/>
                <a:uLnTx/>
                <a:uFillTx/>
                <a:latin typeface="+mj-lt"/>
                <a:cs typeface="Segoe UI"/>
              </a:rPr>
              <a:t>Example: </a:t>
            </a:r>
            <a:br>
              <a:rPr kumimoji="0" lang="en-US" sz="1200" b="0" i="0" u="none" strike="noStrike" kern="1200" cap="none" spc="0" normalizeH="0" baseline="0" noProof="0">
                <a:ln>
                  <a:noFill/>
                </a:ln>
                <a:solidFill>
                  <a:srgbClr val="000000"/>
                </a:solidFill>
                <a:effectLst/>
                <a:uLnTx/>
                <a:uFillTx/>
                <a:cs typeface="Segoe UI"/>
              </a:rPr>
            </a:br>
            <a:r>
              <a:rPr kumimoji="0" lang="en-US" sz="1200" b="0" i="0" u="none" strike="noStrike" kern="1200" cap="none" spc="0" normalizeH="0" baseline="0" noProof="0">
                <a:ln>
                  <a:noFill/>
                </a:ln>
                <a:solidFill>
                  <a:srgbClr val="000000"/>
                </a:solidFill>
                <a:effectLst/>
                <a:uLnTx/>
                <a:uFillTx/>
                <a:cs typeface="Segoe UI"/>
              </a:rPr>
              <a:t>Suspicious login activity triggers MFA or password resets, while risky employee behaviour is flagged and mitigated with real-time actions.</a:t>
            </a:r>
            <a:endParaRPr kumimoji="0" lang="en-GB" sz="1200" b="0" i="0" u="none" strike="noStrike" kern="1200" cap="none" spc="0" normalizeH="0" baseline="0" noProof="0">
              <a:ln>
                <a:noFill/>
              </a:ln>
              <a:solidFill>
                <a:srgbClr val="000000"/>
              </a:solidFill>
              <a:effectLst/>
              <a:uLnTx/>
              <a:uFillTx/>
              <a:cs typeface="Segoe UI"/>
            </a:endParaRPr>
          </a:p>
        </p:txBody>
      </p:sp>
      <p:sp>
        <p:nvSpPr>
          <p:cNvPr id="30" name="Text Placeholder 5">
            <a:extLst>
              <a:ext uri="{FF2B5EF4-FFF2-40B4-BE49-F238E27FC236}">
                <a16:creationId xmlns:a16="http://schemas.microsoft.com/office/drawing/2014/main" id="{27FFF08F-818A-4AF3-BE6F-786D15D81A5E}"/>
              </a:ext>
            </a:extLst>
          </p:cNvPr>
          <p:cNvSpPr txBox="1">
            <a:spLocks/>
          </p:cNvSpPr>
          <p:nvPr/>
        </p:nvSpPr>
        <p:spPr>
          <a:xfrm>
            <a:off x="2086429" y="1931052"/>
            <a:ext cx="2418949" cy="864440"/>
          </a:xfrm>
          <a:prstGeom prst="rect">
            <a:avLst/>
          </a:prstGeom>
        </p:spPr>
        <p:txBody>
          <a:bodyPr wrap="square" lIns="180000" tIns="108000" rIns="72000" bIns="108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
                <a:srgbClr val="F61B71"/>
              </a:buClr>
              <a:buSzTx/>
              <a:buFont typeface="Arial" panose="020B0604020202020204" pitchFamily="34" charset="0"/>
              <a:buNone/>
              <a:tabLst/>
              <a:defRPr/>
            </a:pPr>
            <a:r>
              <a:rPr kumimoji="0" lang="en-US" sz="1400" i="0" u="none" strike="noStrike" kern="1200" cap="none" spc="0" normalizeH="0" baseline="0" noProof="0">
                <a:ln>
                  <a:noFill/>
                </a:ln>
                <a:solidFill>
                  <a:srgbClr val="091F2C"/>
                </a:solidFill>
                <a:effectLst/>
                <a:uLnTx/>
                <a:uFillTx/>
                <a:latin typeface="+mj-lt"/>
                <a:cs typeface="Segoe UI" panose="020B0502040204020203" pitchFamily="34" charset="0"/>
              </a:rPr>
              <a:t>Enhanced Compliance </a:t>
            </a:r>
            <a:br>
              <a:rPr kumimoji="0" lang="en-US" sz="1400" i="0" u="none" strike="noStrike" kern="1200" cap="none" spc="0" normalizeH="0" baseline="0" noProof="0">
                <a:ln>
                  <a:noFill/>
                </a:ln>
                <a:solidFill>
                  <a:srgbClr val="091F2C"/>
                </a:solidFill>
                <a:effectLst/>
                <a:uLnTx/>
                <a:uFillTx/>
                <a:latin typeface="+mj-lt"/>
                <a:cs typeface="Segoe UI" panose="020B0502040204020203" pitchFamily="34" charset="0"/>
              </a:rPr>
            </a:br>
            <a:r>
              <a:rPr kumimoji="0" lang="en-US" sz="1400" i="0" u="none" strike="noStrike" kern="1200" cap="none" spc="0" normalizeH="0" baseline="0" noProof="0">
                <a:ln>
                  <a:noFill/>
                </a:ln>
                <a:solidFill>
                  <a:srgbClr val="091F2C"/>
                </a:solidFill>
                <a:effectLst/>
                <a:uLnTx/>
                <a:uFillTx/>
                <a:latin typeface="+mj-lt"/>
                <a:cs typeface="Segoe UI" panose="020B0502040204020203" pitchFamily="34" charset="0"/>
              </a:rPr>
              <a:t>&amp; Insider Risk Management</a:t>
            </a:r>
            <a:endParaRPr kumimoji="0" lang="en-GB" sz="1400" i="0" u="none" strike="noStrike" kern="1200" cap="none" spc="0" normalizeH="0" baseline="0" noProof="0">
              <a:ln>
                <a:noFill/>
              </a:ln>
              <a:solidFill>
                <a:srgbClr val="091F2C"/>
              </a:solidFill>
              <a:effectLst/>
              <a:uLnTx/>
              <a:uFillTx/>
              <a:latin typeface="+mj-lt"/>
              <a:cs typeface="Segoe UI" panose="020B0502040204020203" pitchFamily="34" charset="0"/>
            </a:endParaRPr>
          </a:p>
        </p:txBody>
      </p:sp>
      <p:sp>
        <p:nvSpPr>
          <p:cNvPr id="53" name="Text Placeholder 5">
            <a:extLst>
              <a:ext uri="{FF2B5EF4-FFF2-40B4-BE49-F238E27FC236}">
                <a16:creationId xmlns:a16="http://schemas.microsoft.com/office/drawing/2014/main" id="{623547C8-E850-4868-8E3B-5CF9C90A4361}"/>
              </a:ext>
            </a:extLst>
          </p:cNvPr>
          <p:cNvSpPr txBox="1">
            <a:spLocks/>
          </p:cNvSpPr>
          <p:nvPr/>
        </p:nvSpPr>
        <p:spPr>
          <a:xfrm>
            <a:off x="4954646" y="2795492"/>
            <a:ext cx="2418949" cy="3069284"/>
          </a:xfrm>
          <a:prstGeom prst="rect">
            <a:avLst/>
          </a:prstGeom>
        </p:spPr>
        <p:txBody>
          <a:bodyPr wrap="square" lIns="180000" tIns="72000" rIns="144000" bIns="72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1200"/>
              </a:spcAft>
              <a:buClr>
                <a:srgbClr val="F61B71"/>
              </a:buClr>
              <a:buSzTx/>
              <a:buFont typeface="Arial" panose="020B0604020202020204" pitchFamily="34" charset="0"/>
              <a:buNone/>
              <a:tabLst/>
              <a:defRPr/>
            </a:pPr>
            <a:r>
              <a:rPr kumimoji="0" lang="en-US" sz="1200" b="0" i="0" u="none" strike="noStrike" kern="1200" cap="none" spc="0" normalizeH="0" baseline="0" noProof="0">
                <a:ln>
                  <a:noFill/>
                </a:ln>
                <a:solidFill>
                  <a:srgbClr val="000000"/>
                </a:solidFill>
                <a:effectLst/>
                <a:uLnTx/>
                <a:uFillTx/>
                <a:cs typeface="Segoe UI"/>
              </a:rPr>
              <a:t>Automatically encrypts sensitive data and ensures it's properly governed to meet regulatory standards. Retention policies help maintain compliance by automatically managing how long data is stored and when it should be deleted.</a:t>
            </a:r>
          </a:p>
          <a:p>
            <a:pPr indent="0">
              <a:spcAft>
                <a:spcPts val="1200"/>
              </a:spcAft>
              <a:buClr>
                <a:srgbClr val="F61B71"/>
              </a:buClr>
              <a:buNone/>
              <a:defRPr/>
            </a:pPr>
            <a:r>
              <a:rPr kumimoji="0" lang="en-US" sz="1200" b="0" i="0" u="none" strike="noStrike" kern="1200" cap="none" spc="0" normalizeH="0" noProof="0">
                <a:ln>
                  <a:noFill/>
                </a:ln>
                <a:solidFill>
                  <a:srgbClr val="000000"/>
                </a:solidFill>
                <a:effectLst/>
                <a:uLnTx/>
                <a:uFillTx/>
                <a:latin typeface="+mj-lt"/>
                <a:cs typeface="Segoe UI"/>
              </a:rPr>
              <a:t>Example:</a:t>
            </a:r>
            <a:br>
              <a:rPr kumimoji="0" lang="en-US" sz="1200" b="0" i="0" u="none" strike="noStrike" kern="1200" cap="none" spc="0" normalizeH="0" baseline="0" noProof="0">
                <a:ln>
                  <a:noFill/>
                </a:ln>
                <a:solidFill>
                  <a:srgbClr val="000000"/>
                </a:solidFill>
                <a:effectLst/>
                <a:uLnTx/>
                <a:uFillTx/>
                <a:cs typeface="Segoe UI"/>
              </a:rPr>
            </a:br>
            <a:r>
              <a:rPr kumimoji="0" lang="en-US" sz="1200" b="0" i="0" u="none" strike="noStrike" kern="1200" cap="none" spc="0" normalizeH="0" baseline="0" noProof="0">
                <a:ln>
                  <a:noFill/>
                </a:ln>
                <a:solidFill>
                  <a:srgbClr val="000000"/>
                </a:solidFill>
                <a:effectLst/>
                <a:uLnTx/>
                <a:uFillTx/>
                <a:cs typeface="Segoe UI"/>
              </a:rPr>
              <a:t>Sensitive data shared outside of policy is immediately encrypted, and retention rules prevent data from being held beyond required periods.</a:t>
            </a:r>
            <a:endParaRPr kumimoji="0" lang="en-GB" sz="1200" b="0" i="0" u="none" strike="noStrike" kern="1200" cap="none" spc="0" normalizeH="0" baseline="0" noProof="0">
              <a:ln>
                <a:noFill/>
              </a:ln>
              <a:solidFill>
                <a:srgbClr val="000000"/>
              </a:solidFill>
              <a:effectLst/>
              <a:uLnTx/>
              <a:uFillTx/>
              <a:cs typeface="Segoe UI"/>
            </a:endParaRPr>
          </a:p>
        </p:txBody>
      </p:sp>
      <p:sp>
        <p:nvSpPr>
          <p:cNvPr id="54" name="Text Placeholder 5">
            <a:extLst>
              <a:ext uri="{FF2B5EF4-FFF2-40B4-BE49-F238E27FC236}">
                <a16:creationId xmlns:a16="http://schemas.microsoft.com/office/drawing/2014/main" id="{B9137A39-E494-4D86-88E7-51BA129DE1EB}"/>
              </a:ext>
            </a:extLst>
          </p:cNvPr>
          <p:cNvSpPr txBox="1">
            <a:spLocks/>
          </p:cNvSpPr>
          <p:nvPr/>
        </p:nvSpPr>
        <p:spPr>
          <a:xfrm>
            <a:off x="4954646" y="1931052"/>
            <a:ext cx="2418949" cy="864440"/>
          </a:xfrm>
          <a:prstGeom prst="rect">
            <a:avLst/>
          </a:prstGeom>
        </p:spPr>
        <p:txBody>
          <a:bodyPr wrap="square" lIns="180000" tIns="108000" rIns="72000" bIns="108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
                <a:srgbClr val="F61B71"/>
              </a:buClr>
              <a:buSzTx/>
              <a:buFont typeface="Arial" panose="020B0604020202020204" pitchFamily="34" charset="0"/>
              <a:buNone/>
              <a:tabLst/>
              <a:defRPr/>
            </a:pPr>
            <a:r>
              <a:rPr kumimoji="0" lang="en-US" sz="1400" i="0" u="none" strike="noStrike" kern="1200" cap="none" spc="0" normalizeH="0" baseline="0" noProof="0">
                <a:ln>
                  <a:noFill/>
                </a:ln>
                <a:solidFill>
                  <a:srgbClr val="091F2C"/>
                </a:solidFill>
                <a:effectLst/>
                <a:uLnTx/>
                <a:uFillTx/>
                <a:latin typeface="+mj-lt"/>
                <a:cs typeface="Segoe UI" panose="020B0502040204020203" pitchFamily="34" charset="0"/>
              </a:rPr>
              <a:t>Data </a:t>
            </a:r>
            <a:br>
              <a:rPr kumimoji="0" lang="en-US" sz="1400" i="0" u="none" strike="noStrike" kern="1200" cap="none" spc="0" normalizeH="0" baseline="0" noProof="0">
                <a:ln>
                  <a:noFill/>
                </a:ln>
                <a:solidFill>
                  <a:srgbClr val="091F2C"/>
                </a:solidFill>
                <a:effectLst/>
                <a:uLnTx/>
                <a:uFillTx/>
                <a:latin typeface="+mj-lt"/>
                <a:cs typeface="Segoe UI" panose="020B0502040204020203" pitchFamily="34" charset="0"/>
              </a:rPr>
            </a:br>
            <a:r>
              <a:rPr kumimoji="0" lang="en-US" sz="1400" i="0" u="none" strike="noStrike" kern="1200" cap="none" spc="0" normalizeH="0" baseline="0" noProof="0">
                <a:ln>
                  <a:noFill/>
                </a:ln>
                <a:solidFill>
                  <a:srgbClr val="091F2C"/>
                </a:solidFill>
                <a:effectLst/>
                <a:uLnTx/>
                <a:uFillTx/>
                <a:latin typeface="+mj-lt"/>
                <a:cs typeface="Segoe UI" panose="020B0502040204020203" pitchFamily="34" charset="0"/>
              </a:rPr>
              <a:t>Governance </a:t>
            </a:r>
            <a:br>
              <a:rPr kumimoji="0" lang="en-US" sz="1400" i="0" u="none" strike="noStrike" kern="1200" cap="none" spc="0" normalizeH="0" baseline="0" noProof="0">
                <a:ln>
                  <a:noFill/>
                </a:ln>
                <a:solidFill>
                  <a:srgbClr val="091F2C"/>
                </a:solidFill>
                <a:effectLst/>
                <a:uLnTx/>
                <a:uFillTx/>
                <a:latin typeface="+mj-lt"/>
                <a:cs typeface="Segoe UI" panose="020B0502040204020203" pitchFamily="34" charset="0"/>
              </a:rPr>
            </a:br>
            <a:r>
              <a:rPr kumimoji="0" lang="en-US" sz="1400" i="0" u="none" strike="noStrike" kern="1200" cap="none" spc="0" normalizeH="0" baseline="0" noProof="0">
                <a:ln>
                  <a:noFill/>
                </a:ln>
                <a:solidFill>
                  <a:srgbClr val="091F2C"/>
                </a:solidFill>
                <a:effectLst/>
                <a:uLnTx/>
                <a:uFillTx/>
                <a:latin typeface="+mj-lt"/>
                <a:cs typeface="Segoe UI" panose="020B0502040204020203" pitchFamily="34" charset="0"/>
              </a:rPr>
              <a:t>&amp; Encryption</a:t>
            </a:r>
            <a:endParaRPr kumimoji="0" lang="en-GB" sz="1400" i="0" u="none" strike="noStrike" kern="1200" cap="none" spc="0" normalizeH="0" baseline="0" noProof="0">
              <a:ln>
                <a:noFill/>
              </a:ln>
              <a:solidFill>
                <a:srgbClr val="091F2C"/>
              </a:solidFill>
              <a:effectLst/>
              <a:uLnTx/>
              <a:uFillTx/>
              <a:latin typeface="+mj-lt"/>
              <a:cs typeface="Segoe UI" panose="020B0502040204020203" pitchFamily="34" charset="0"/>
            </a:endParaRPr>
          </a:p>
        </p:txBody>
      </p:sp>
      <p:sp>
        <p:nvSpPr>
          <p:cNvPr id="55" name="Text Placeholder 5">
            <a:extLst>
              <a:ext uri="{FF2B5EF4-FFF2-40B4-BE49-F238E27FC236}">
                <a16:creationId xmlns:a16="http://schemas.microsoft.com/office/drawing/2014/main" id="{DECF4564-82D9-41C3-9CFA-88053D6A11E8}"/>
              </a:ext>
            </a:extLst>
          </p:cNvPr>
          <p:cNvSpPr txBox="1">
            <a:spLocks/>
          </p:cNvSpPr>
          <p:nvPr/>
        </p:nvSpPr>
        <p:spPr>
          <a:xfrm>
            <a:off x="7822863" y="2795492"/>
            <a:ext cx="2418949" cy="2699952"/>
          </a:xfrm>
          <a:prstGeom prst="rect">
            <a:avLst/>
          </a:prstGeom>
        </p:spPr>
        <p:txBody>
          <a:bodyPr wrap="square" lIns="180000" tIns="72000" rIns="144000" bIns="72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1200"/>
              </a:spcAft>
              <a:buClr>
                <a:srgbClr val="F61B71"/>
              </a:buClr>
              <a:buSzTx/>
              <a:buFont typeface="Arial" panose="020B0604020202020204" pitchFamily="34" charset="0"/>
              <a:buNone/>
              <a:tabLst/>
              <a:defRPr/>
            </a:pPr>
            <a:r>
              <a:rPr kumimoji="0" lang="en-US" sz="1200" b="0" i="0" u="none" strike="noStrike" kern="1200" cap="none" spc="0" normalizeH="0" baseline="0" noProof="0">
                <a:ln>
                  <a:noFill/>
                </a:ln>
                <a:solidFill>
                  <a:srgbClr val="000000"/>
                </a:solidFill>
                <a:effectLst/>
                <a:uLnTx/>
                <a:uFillTx/>
                <a:cs typeface="Segoe UI"/>
              </a:rPr>
              <a:t>Uncovers unauthorised cloud applications (shadow IT) and ensures that sensitive data is not exposed to non-compliant services. Provides visibility and control over cloud applications to protect data across </a:t>
            </a:r>
            <a:br>
              <a:rPr kumimoji="0" lang="en-US" sz="1200" b="0" i="0" u="none" strike="noStrike" kern="1200" cap="none" spc="0" normalizeH="0" baseline="0" noProof="0">
                <a:ln>
                  <a:noFill/>
                </a:ln>
                <a:solidFill>
                  <a:srgbClr val="000000"/>
                </a:solidFill>
                <a:effectLst/>
                <a:uLnTx/>
                <a:uFillTx/>
                <a:cs typeface="Segoe UI"/>
              </a:rPr>
            </a:br>
            <a:r>
              <a:rPr kumimoji="0" lang="en-US" sz="1200" b="0" i="0" u="none" strike="noStrike" kern="1200" cap="none" spc="0" normalizeH="0" baseline="0" noProof="0">
                <a:ln>
                  <a:noFill/>
                </a:ln>
                <a:solidFill>
                  <a:srgbClr val="000000"/>
                </a:solidFill>
                <a:effectLst/>
                <a:uLnTx/>
                <a:uFillTx/>
                <a:cs typeface="Segoe UI"/>
              </a:rPr>
              <a:t>SaaS environments.</a:t>
            </a:r>
          </a:p>
          <a:p>
            <a:pPr indent="0">
              <a:spcAft>
                <a:spcPts val="1200"/>
              </a:spcAft>
              <a:buClr>
                <a:srgbClr val="F61B71"/>
              </a:buClr>
              <a:buNone/>
              <a:defRPr/>
            </a:pPr>
            <a:r>
              <a:rPr kumimoji="0" lang="en-US" sz="1200" b="0" i="0" u="none" strike="noStrike" kern="1200" cap="none" spc="0" normalizeH="0" noProof="0">
                <a:ln>
                  <a:noFill/>
                </a:ln>
                <a:solidFill>
                  <a:srgbClr val="000000"/>
                </a:solidFill>
                <a:effectLst/>
                <a:uLnTx/>
                <a:uFillTx/>
                <a:latin typeface="+mj-lt"/>
                <a:cs typeface="Segoe UI"/>
              </a:rPr>
              <a:t>Example: </a:t>
            </a:r>
            <a:br>
              <a:rPr kumimoji="0" lang="en-US" sz="1200" b="0" i="0" u="none" strike="noStrike" kern="1200" cap="none" spc="0" normalizeH="0" baseline="0" noProof="0">
                <a:ln>
                  <a:noFill/>
                </a:ln>
                <a:solidFill>
                  <a:srgbClr val="000000"/>
                </a:solidFill>
                <a:effectLst/>
                <a:uLnTx/>
                <a:uFillTx/>
                <a:cs typeface="Segoe UI"/>
              </a:rPr>
            </a:br>
            <a:r>
              <a:rPr kumimoji="0" lang="en-US" sz="1200" b="0" i="0" u="none" strike="noStrike" kern="1200" cap="none" spc="0" normalizeH="0" baseline="0" noProof="0">
                <a:ln>
                  <a:noFill/>
                </a:ln>
                <a:solidFill>
                  <a:srgbClr val="000000"/>
                </a:solidFill>
                <a:effectLst/>
                <a:uLnTx/>
                <a:uFillTx/>
                <a:cs typeface="Segoe UI"/>
              </a:rPr>
              <a:t>M365 E5 detects and blocks uploads of sensitive data like credit card information to unsanctioned cloud apps.</a:t>
            </a:r>
            <a:endParaRPr kumimoji="0" lang="en-GB" sz="1200" b="0" i="0" u="none" strike="noStrike" kern="1200" cap="none" spc="0" normalizeH="0" baseline="0" noProof="0">
              <a:ln>
                <a:noFill/>
              </a:ln>
              <a:solidFill>
                <a:srgbClr val="000000"/>
              </a:solidFill>
              <a:effectLst/>
              <a:uLnTx/>
              <a:uFillTx/>
              <a:cs typeface="Segoe UI"/>
            </a:endParaRPr>
          </a:p>
        </p:txBody>
      </p:sp>
      <p:sp>
        <p:nvSpPr>
          <p:cNvPr id="56" name="Text Placeholder 5">
            <a:extLst>
              <a:ext uri="{FF2B5EF4-FFF2-40B4-BE49-F238E27FC236}">
                <a16:creationId xmlns:a16="http://schemas.microsoft.com/office/drawing/2014/main" id="{F655F5B7-1EF3-4572-944F-7D253954B5F1}"/>
              </a:ext>
            </a:extLst>
          </p:cNvPr>
          <p:cNvSpPr txBox="1">
            <a:spLocks/>
          </p:cNvSpPr>
          <p:nvPr/>
        </p:nvSpPr>
        <p:spPr>
          <a:xfrm>
            <a:off x="7822863" y="1931052"/>
            <a:ext cx="2418949" cy="864440"/>
          </a:xfrm>
          <a:prstGeom prst="rect">
            <a:avLst/>
          </a:prstGeom>
        </p:spPr>
        <p:txBody>
          <a:bodyPr wrap="square" lIns="180000" tIns="108000" rIns="72000" bIns="108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
                <a:srgbClr val="F61B71"/>
              </a:buClr>
              <a:buSzTx/>
              <a:buFont typeface="Arial" panose="020B0604020202020204" pitchFamily="34" charset="0"/>
              <a:buNone/>
              <a:tabLst/>
              <a:defRPr/>
            </a:pPr>
            <a:r>
              <a:rPr kumimoji="0" lang="en-US" sz="1400" i="0" u="none" strike="noStrike" kern="1200" cap="none" spc="0" normalizeH="0" baseline="0" noProof="0">
                <a:ln>
                  <a:noFill/>
                </a:ln>
                <a:solidFill>
                  <a:srgbClr val="091F2C"/>
                </a:solidFill>
                <a:effectLst/>
                <a:uLnTx/>
                <a:uFillTx/>
                <a:latin typeface="+mj-lt"/>
                <a:cs typeface="Segoe UI" panose="020B0502040204020203" pitchFamily="34" charset="0"/>
              </a:rPr>
              <a:t>Shadow </a:t>
            </a:r>
            <a:br>
              <a:rPr kumimoji="0" lang="en-US" sz="1400" i="0" u="none" strike="noStrike" kern="1200" cap="none" spc="0" normalizeH="0" baseline="0" noProof="0">
                <a:ln>
                  <a:noFill/>
                </a:ln>
                <a:solidFill>
                  <a:srgbClr val="091F2C"/>
                </a:solidFill>
                <a:effectLst/>
                <a:uLnTx/>
                <a:uFillTx/>
                <a:latin typeface="+mj-lt"/>
                <a:cs typeface="Segoe UI" panose="020B0502040204020203" pitchFamily="34" charset="0"/>
              </a:rPr>
            </a:br>
            <a:r>
              <a:rPr kumimoji="0" lang="en-US" sz="1400" i="0" u="none" strike="noStrike" kern="1200" cap="none" spc="0" normalizeH="0" baseline="0" noProof="0">
                <a:ln>
                  <a:noFill/>
                </a:ln>
                <a:solidFill>
                  <a:srgbClr val="091F2C"/>
                </a:solidFill>
                <a:effectLst/>
                <a:uLnTx/>
                <a:uFillTx/>
                <a:latin typeface="+mj-lt"/>
                <a:cs typeface="Segoe UI" panose="020B0502040204020203" pitchFamily="34" charset="0"/>
              </a:rPr>
              <a:t>IT Detection </a:t>
            </a:r>
            <a:br>
              <a:rPr kumimoji="0" lang="en-US" sz="1400" i="0" u="none" strike="noStrike" kern="1200" cap="none" spc="0" normalizeH="0" baseline="0" noProof="0">
                <a:ln>
                  <a:noFill/>
                </a:ln>
                <a:solidFill>
                  <a:srgbClr val="091F2C"/>
                </a:solidFill>
                <a:effectLst/>
                <a:uLnTx/>
                <a:uFillTx/>
                <a:latin typeface="+mj-lt"/>
                <a:cs typeface="Segoe UI" panose="020B0502040204020203" pitchFamily="34" charset="0"/>
              </a:rPr>
            </a:br>
            <a:r>
              <a:rPr kumimoji="0" lang="en-US" sz="1400" i="0" u="none" strike="noStrike" kern="1200" cap="none" spc="0" normalizeH="0" baseline="0" noProof="0">
                <a:ln>
                  <a:noFill/>
                </a:ln>
                <a:solidFill>
                  <a:srgbClr val="091F2C"/>
                </a:solidFill>
                <a:effectLst/>
                <a:uLnTx/>
                <a:uFillTx/>
                <a:latin typeface="+mj-lt"/>
                <a:cs typeface="Segoe UI" panose="020B0502040204020203" pitchFamily="34" charset="0"/>
              </a:rPr>
              <a:t>&amp; Cloud App Control</a:t>
            </a:r>
            <a:endParaRPr kumimoji="0" lang="en-GB" sz="1400" i="0" u="none" strike="noStrike" kern="1200" cap="none" spc="0" normalizeH="0" baseline="0" noProof="0">
              <a:ln>
                <a:noFill/>
              </a:ln>
              <a:solidFill>
                <a:srgbClr val="091F2C"/>
              </a:solidFill>
              <a:effectLst/>
              <a:uLnTx/>
              <a:uFillTx/>
              <a:latin typeface="+mj-lt"/>
              <a:cs typeface="Segoe UI" panose="020B0502040204020203" pitchFamily="34" charset="0"/>
            </a:endParaRPr>
          </a:p>
        </p:txBody>
      </p:sp>
    </p:spTree>
    <p:extLst>
      <p:ext uri="{BB962C8B-B14F-4D97-AF65-F5344CB8AC3E}">
        <p14:creationId xmlns:p14="http://schemas.microsoft.com/office/powerpoint/2010/main" val="3917578997"/>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5FE81B0-648B-49BF-B8AA-CFC40D2F0D47}"/>
              </a:ext>
            </a:extLst>
          </p:cNvPr>
          <p:cNvPicPr>
            <a:picLocks noChangeAspect="1"/>
          </p:cNvPicPr>
          <p:nvPr/>
        </p:nvPicPr>
        <p:blipFill>
          <a:blip r:embed="rId2"/>
          <a:stretch>
            <a:fillRect/>
          </a:stretch>
        </p:blipFill>
        <p:spPr>
          <a:xfrm>
            <a:off x="584200" y="1931050"/>
            <a:ext cx="2418949" cy="4076050"/>
          </a:xfrm>
          <a:prstGeom prst="rect">
            <a:avLst/>
          </a:prstGeom>
        </p:spPr>
      </p:pic>
      <p:pic>
        <p:nvPicPr>
          <p:cNvPr id="50" name="Picture 49">
            <a:extLst>
              <a:ext uri="{FF2B5EF4-FFF2-40B4-BE49-F238E27FC236}">
                <a16:creationId xmlns:a16="http://schemas.microsoft.com/office/drawing/2014/main" id="{40E881EF-0E3C-426C-9487-E64C1979BC1A}"/>
              </a:ext>
            </a:extLst>
          </p:cNvPr>
          <p:cNvPicPr>
            <a:picLocks noChangeAspect="1"/>
          </p:cNvPicPr>
          <p:nvPr/>
        </p:nvPicPr>
        <p:blipFill>
          <a:blip r:embed="rId2"/>
          <a:stretch>
            <a:fillRect/>
          </a:stretch>
        </p:blipFill>
        <p:spPr>
          <a:xfrm>
            <a:off x="9188851" y="1931050"/>
            <a:ext cx="2418949" cy="4076050"/>
          </a:xfrm>
          <a:prstGeom prst="rect">
            <a:avLst/>
          </a:prstGeom>
        </p:spPr>
      </p:pic>
      <p:pic>
        <p:nvPicPr>
          <p:cNvPr id="51" name="Picture 50">
            <a:extLst>
              <a:ext uri="{FF2B5EF4-FFF2-40B4-BE49-F238E27FC236}">
                <a16:creationId xmlns:a16="http://schemas.microsoft.com/office/drawing/2014/main" id="{6536C3E9-0F20-4739-B3FE-EA050F410ACD}"/>
              </a:ext>
            </a:extLst>
          </p:cNvPr>
          <p:cNvPicPr>
            <a:picLocks noChangeAspect="1"/>
          </p:cNvPicPr>
          <p:nvPr/>
        </p:nvPicPr>
        <p:blipFill>
          <a:blip r:embed="rId2"/>
          <a:stretch>
            <a:fillRect/>
          </a:stretch>
        </p:blipFill>
        <p:spPr>
          <a:xfrm>
            <a:off x="6320634" y="1931050"/>
            <a:ext cx="2418949" cy="4076050"/>
          </a:xfrm>
          <a:prstGeom prst="rect">
            <a:avLst/>
          </a:prstGeom>
        </p:spPr>
      </p:pic>
      <p:pic>
        <p:nvPicPr>
          <p:cNvPr id="52" name="Picture 51">
            <a:extLst>
              <a:ext uri="{FF2B5EF4-FFF2-40B4-BE49-F238E27FC236}">
                <a16:creationId xmlns:a16="http://schemas.microsoft.com/office/drawing/2014/main" id="{2FAA9825-FCAF-45A9-B79E-3B2A885CEC97}"/>
              </a:ext>
            </a:extLst>
          </p:cNvPr>
          <p:cNvPicPr>
            <a:picLocks noChangeAspect="1"/>
          </p:cNvPicPr>
          <p:nvPr/>
        </p:nvPicPr>
        <p:blipFill>
          <a:blip r:embed="rId2"/>
          <a:stretch>
            <a:fillRect/>
          </a:stretch>
        </p:blipFill>
        <p:spPr>
          <a:xfrm>
            <a:off x="3452417" y="1931050"/>
            <a:ext cx="2418949" cy="4076050"/>
          </a:xfrm>
          <a:prstGeom prst="rect">
            <a:avLst/>
          </a:prstGeom>
        </p:spPr>
      </p:pic>
      <p:sp>
        <p:nvSpPr>
          <p:cNvPr id="6" name="Title 5">
            <a:extLst>
              <a:ext uri="{FF2B5EF4-FFF2-40B4-BE49-F238E27FC236}">
                <a16:creationId xmlns:a16="http://schemas.microsoft.com/office/drawing/2014/main" id="{ECB7B5D2-6A92-4D78-B867-2A873E61819C}"/>
              </a:ext>
            </a:extLst>
          </p:cNvPr>
          <p:cNvSpPr>
            <a:spLocks noGrp="1"/>
          </p:cNvSpPr>
          <p:nvPr>
            <p:ph type="title"/>
          </p:nvPr>
        </p:nvSpPr>
        <p:spPr/>
        <p:txBody>
          <a:bodyPr>
            <a:spAutoFit/>
          </a:bodyPr>
          <a:lstStyle/>
          <a:p>
            <a:r>
              <a:rPr lang="en-US">
                <a:solidFill>
                  <a:srgbClr val="091F2C"/>
                </a:solidFill>
              </a:rPr>
              <a:t>Strengthen Security &amp; Compliance Foundations </a:t>
            </a:r>
            <a:br>
              <a:rPr lang="en-US">
                <a:solidFill>
                  <a:srgbClr val="091F2C"/>
                </a:solidFill>
              </a:rPr>
            </a:br>
            <a:r>
              <a:rPr lang="en-US">
                <a:solidFill>
                  <a:srgbClr val="091F2C"/>
                </a:solidFill>
              </a:rPr>
              <a:t>with M365 E5</a:t>
            </a:r>
          </a:p>
        </p:txBody>
      </p:sp>
      <p:sp>
        <p:nvSpPr>
          <p:cNvPr id="29" name="Text Placeholder 5">
            <a:extLst>
              <a:ext uri="{FF2B5EF4-FFF2-40B4-BE49-F238E27FC236}">
                <a16:creationId xmlns:a16="http://schemas.microsoft.com/office/drawing/2014/main" id="{2BAA7DBA-DEE3-4183-A288-C239E36D97F0}"/>
              </a:ext>
            </a:extLst>
          </p:cNvPr>
          <p:cNvSpPr txBox="1">
            <a:spLocks/>
          </p:cNvSpPr>
          <p:nvPr/>
        </p:nvSpPr>
        <p:spPr>
          <a:xfrm>
            <a:off x="584200" y="2641604"/>
            <a:ext cx="2418949" cy="2699952"/>
          </a:xfrm>
          <a:prstGeom prst="rect">
            <a:avLst/>
          </a:prstGeom>
        </p:spPr>
        <p:txBody>
          <a:bodyPr wrap="square" lIns="180000" tIns="72000" rIns="144000" bIns="72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1200"/>
              </a:spcAft>
              <a:buClr>
                <a:srgbClr val="F61B71"/>
              </a:buClr>
              <a:buSzTx/>
              <a:buFont typeface="Arial" panose="020B0604020202020204" pitchFamily="34" charset="0"/>
              <a:buNone/>
              <a:tabLst/>
              <a:defRPr/>
            </a:pPr>
            <a:r>
              <a:rPr kumimoji="0" lang="en-US" sz="1200" b="0" i="0" u="none" strike="noStrike" kern="1200" cap="none" spc="0" normalizeH="0" baseline="0" noProof="0">
                <a:ln>
                  <a:noFill/>
                </a:ln>
                <a:solidFill>
                  <a:srgbClr val="000000"/>
                </a:solidFill>
                <a:effectLst/>
                <a:uLnTx/>
                <a:uFillTx/>
                <a:cs typeface="Segoe UI"/>
              </a:rPr>
              <a:t>M365 E5 automates data classification, encryption </a:t>
            </a:r>
            <a:br>
              <a:rPr kumimoji="0" lang="en-US" sz="1200" b="0" i="0" u="none" strike="noStrike" kern="1200" cap="none" spc="0" normalizeH="0" baseline="0" noProof="0">
                <a:ln>
                  <a:noFill/>
                </a:ln>
                <a:solidFill>
                  <a:srgbClr val="000000"/>
                </a:solidFill>
                <a:effectLst/>
                <a:uLnTx/>
                <a:uFillTx/>
                <a:cs typeface="Segoe UI"/>
              </a:rPr>
            </a:br>
            <a:r>
              <a:rPr kumimoji="0" lang="en-US" sz="1200" b="0" i="0" u="none" strike="noStrike" kern="1200" cap="none" spc="0" normalizeH="0" baseline="0" noProof="0">
                <a:ln>
                  <a:noFill/>
                </a:ln>
                <a:solidFill>
                  <a:srgbClr val="000000"/>
                </a:solidFill>
                <a:effectLst/>
                <a:uLnTx/>
                <a:uFillTx/>
                <a:cs typeface="Segoe UI"/>
              </a:rPr>
              <a:t>and retention, ensuring that sensitive information is always protected and compliant with regulations.</a:t>
            </a:r>
          </a:p>
          <a:p>
            <a:pPr indent="0">
              <a:spcAft>
                <a:spcPts val="1200"/>
              </a:spcAft>
              <a:buClr>
                <a:srgbClr val="F61B71"/>
              </a:buClr>
              <a:buNone/>
              <a:defRPr/>
            </a:pPr>
            <a:r>
              <a:rPr kumimoji="0" lang="en-US" sz="1200" b="0" i="0" u="none" strike="noStrike" kern="1200" cap="none" spc="0" normalizeH="0" noProof="0">
                <a:ln>
                  <a:noFill/>
                </a:ln>
                <a:solidFill>
                  <a:srgbClr val="000000"/>
                </a:solidFill>
                <a:effectLst/>
                <a:uLnTx/>
                <a:uFillTx/>
                <a:latin typeface="+mj-lt"/>
                <a:cs typeface="Segoe UI"/>
              </a:rPr>
              <a:t>Example: </a:t>
            </a:r>
            <a:br>
              <a:rPr kumimoji="0" lang="en-US" sz="1200" b="0" i="0" u="none" strike="noStrike" kern="1200" cap="none" spc="0" normalizeH="0" baseline="0" noProof="0">
                <a:ln>
                  <a:noFill/>
                </a:ln>
                <a:solidFill>
                  <a:srgbClr val="000000"/>
                </a:solidFill>
                <a:effectLst/>
                <a:uLnTx/>
                <a:uFillTx/>
                <a:cs typeface="Segoe UI"/>
              </a:rPr>
            </a:br>
            <a:r>
              <a:rPr kumimoji="0" lang="en-US" sz="1200" b="0" i="0" u="none" strike="noStrike" kern="1200" cap="none" spc="0" normalizeH="0" baseline="0" noProof="0">
                <a:ln>
                  <a:noFill/>
                </a:ln>
                <a:solidFill>
                  <a:srgbClr val="000000"/>
                </a:solidFill>
                <a:effectLst/>
                <a:uLnTx/>
                <a:uFillTx/>
                <a:cs typeface="Segoe UI"/>
              </a:rPr>
              <a:t>Sensitive data like financial records is automatically labelled and encrypted, ensuring it is protected from unauthorised access and </a:t>
            </a:r>
            <a:br>
              <a:rPr kumimoji="0" lang="en-US" sz="1200" b="0" i="0" u="none" strike="noStrike" kern="1200" cap="none" spc="0" normalizeH="0" baseline="0" noProof="0">
                <a:ln>
                  <a:noFill/>
                </a:ln>
                <a:solidFill>
                  <a:srgbClr val="000000"/>
                </a:solidFill>
                <a:effectLst/>
                <a:uLnTx/>
                <a:uFillTx/>
                <a:cs typeface="Segoe UI"/>
              </a:rPr>
            </a:br>
            <a:r>
              <a:rPr kumimoji="0" lang="en-US" sz="1200" b="0" i="0" u="none" strike="noStrike" kern="1200" cap="none" spc="0" normalizeH="0" baseline="0" noProof="0">
                <a:ln>
                  <a:noFill/>
                </a:ln>
                <a:solidFill>
                  <a:srgbClr val="000000"/>
                </a:solidFill>
                <a:effectLst/>
                <a:uLnTx/>
                <a:uFillTx/>
                <a:cs typeface="Segoe UI"/>
              </a:rPr>
              <a:t>data breaches.</a:t>
            </a:r>
            <a:endParaRPr kumimoji="0" lang="en-GB" sz="1200" b="0" i="0" u="none" strike="noStrike" kern="1200" cap="none" spc="0" normalizeH="0" baseline="0" noProof="0">
              <a:ln>
                <a:noFill/>
              </a:ln>
              <a:solidFill>
                <a:srgbClr val="000000"/>
              </a:solidFill>
              <a:effectLst/>
              <a:uLnTx/>
              <a:uFillTx/>
              <a:cs typeface="Segoe UI"/>
            </a:endParaRPr>
          </a:p>
        </p:txBody>
      </p:sp>
      <p:sp>
        <p:nvSpPr>
          <p:cNvPr id="30" name="Text Placeholder 5">
            <a:extLst>
              <a:ext uri="{FF2B5EF4-FFF2-40B4-BE49-F238E27FC236}">
                <a16:creationId xmlns:a16="http://schemas.microsoft.com/office/drawing/2014/main" id="{27FFF08F-818A-4AF3-BE6F-786D15D81A5E}"/>
              </a:ext>
            </a:extLst>
          </p:cNvPr>
          <p:cNvSpPr txBox="1">
            <a:spLocks/>
          </p:cNvSpPr>
          <p:nvPr/>
        </p:nvSpPr>
        <p:spPr>
          <a:xfrm>
            <a:off x="584200" y="1931052"/>
            <a:ext cx="2418949" cy="648997"/>
          </a:xfrm>
          <a:prstGeom prst="rect">
            <a:avLst/>
          </a:prstGeom>
        </p:spPr>
        <p:txBody>
          <a:bodyPr wrap="square" lIns="180000" tIns="108000" rIns="72000" bIns="108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
                <a:srgbClr val="F61B71"/>
              </a:buClr>
              <a:buSzTx/>
              <a:buFont typeface="Arial" panose="020B0604020202020204" pitchFamily="34" charset="0"/>
              <a:buNone/>
              <a:tabLst/>
              <a:defRPr/>
            </a:pPr>
            <a:r>
              <a:rPr kumimoji="0" lang="en-US" sz="1400" i="0" u="none" strike="noStrike" kern="1200" cap="none" spc="0" normalizeH="0" baseline="0" noProof="0">
                <a:ln>
                  <a:noFill/>
                </a:ln>
                <a:solidFill>
                  <a:srgbClr val="091F2C"/>
                </a:solidFill>
                <a:effectLst/>
                <a:uLnTx/>
                <a:uFillTx/>
                <a:latin typeface="+mj-lt"/>
                <a:cs typeface="Segoe UI" panose="020B0502040204020203" pitchFamily="34" charset="0"/>
              </a:rPr>
              <a:t>Data Protection </a:t>
            </a:r>
            <a:br>
              <a:rPr kumimoji="0" lang="en-US" sz="1400" i="0" u="none" strike="noStrike" kern="1200" cap="none" spc="0" normalizeH="0" baseline="0" noProof="0">
                <a:ln>
                  <a:noFill/>
                </a:ln>
                <a:solidFill>
                  <a:srgbClr val="091F2C"/>
                </a:solidFill>
                <a:effectLst/>
                <a:uLnTx/>
                <a:uFillTx/>
                <a:latin typeface="+mj-lt"/>
                <a:cs typeface="Segoe UI" panose="020B0502040204020203" pitchFamily="34" charset="0"/>
              </a:rPr>
            </a:br>
            <a:r>
              <a:rPr kumimoji="0" lang="en-US" sz="1400" i="0" u="none" strike="noStrike" kern="1200" cap="none" spc="0" normalizeH="0" baseline="0" noProof="0">
                <a:ln>
                  <a:noFill/>
                </a:ln>
                <a:solidFill>
                  <a:srgbClr val="091F2C"/>
                </a:solidFill>
                <a:effectLst/>
                <a:uLnTx/>
                <a:uFillTx/>
                <a:latin typeface="+mj-lt"/>
                <a:cs typeface="Segoe UI" panose="020B0502040204020203" pitchFamily="34" charset="0"/>
              </a:rPr>
              <a:t>and Compliance</a:t>
            </a:r>
            <a:endParaRPr kumimoji="0" lang="en-GB" sz="1400" i="0" u="none" strike="noStrike" kern="1200" cap="none" spc="0" normalizeH="0" baseline="0" noProof="0">
              <a:ln>
                <a:noFill/>
              </a:ln>
              <a:solidFill>
                <a:srgbClr val="091F2C"/>
              </a:solidFill>
              <a:effectLst/>
              <a:uLnTx/>
              <a:uFillTx/>
              <a:latin typeface="+mj-lt"/>
              <a:cs typeface="Segoe UI" panose="020B0502040204020203" pitchFamily="34" charset="0"/>
            </a:endParaRPr>
          </a:p>
        </p:txBody>
      </p:sp>
      <p:sp>
        <p:nvSpPr>
          <p:cNvPr id="53" name="Text Placeholder 5">
            <a:extLst>
              <a:ext uri="{FF2B5EF4-FFF2-40B4-BE49-F238E27FC236}">
                <a16:creationId xmlns:a16="http://schemas.microsoft.com/office/drawing/2014/main" id="{623547C8-E850-4868-8E3B-5CF9C90A4361}"/>
              </a:ext>
            </a:extLst>
          </p:cNvPr>
          <p:cNvSpPr txBox="1">
            <a:spLocks/>
          </p:cNvSpPr>
          <p:nvPr/>
        </p:nvSpPr>
        <p:spPr>
          <a:xfrm>
            <a:off x="3452417" y="2641604"/>
            <a:ext cx="2418949" cy="2699952"/>
          </a:xfrm>
          <a:prstGeom prst="rect">
            <a:avLst/>
          </a:prstGeom>
        </p:spPr>
        <p:txBody>
          <a:bodyPr wrap="square" lIns="180000" tIns="72000" rIns="144000" bIns="72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1200"/>
              </a:spcAft>
              <a:buClr>
                <a:srgbClr val="F61B71"/>
              </a:buClr>
              <a:buSzTx/>
              <a:buFont typeface="Arial" panose="020B0604020202020204" pitchFamily="34" charset="0"/>
              <a:buNone/>
              <a:tabLst/>
              <a:defRPr/>
            </a:pPr>
            <a:r>
              <a:rPr kumimoji="0" lang="en-US" sz="1200" b="0" i="0" u="none" strike="noStrike" kern="1200" cap="none" spc="0" normalizeH="0" baseline="0" noProof="0">
                <a:ln>
                  <a:noFill/>
                </a:ln>
                <a:solidFill>
                  <a:srgbClr val="000000"/>
                </a:solidFill>
                <a:effectLst/>
                <a:uLnTx/>
                <a:uFillTx/>
                <a:cs typeface="Segoe UI"/>
              </a:rPr>
              <a:t>M365 E5 integrates global threat intelligence, enabling real-time detection of emerging threats and providing insights for swift, informed responses.</a:t>
            </a:r>
          </a:p>
          <a:p>
            <a:pPr indent="0">
              <a:spcAft>
                <a:spcPts val="1200"/>
              </a:spcAft>
              <a:buClr>
                <a:srgbClr val="F61B71"/>
              </a:buClr>
              <a:buNone/>
              <a:defRPr/>
            </a:pPr>
            <a:r>
              <a:rPr kumimoji="0" lang="en-US" sz="1200" b="0" i="0" u="none" strike="noStrike" kern="1200" cap="none" spc="0" normalizeH="0" noProof="0">
                <a:ln>
                  <a:noFill/>
                </a:ln>
                <a:solidFill>
                  <a:srgbClr val="000000"/>
                </a:solidFill>
                <a:effectLst/>
                <a:uLnTx/>
                <a:uFillTx/>
                <a:latin typeface="+mj-lt"/>
                <a:cs typeface="Segoe UI"/>
              </a:rPr>
              <a:t>Example:</a:t>
            </a:r>
            <a:br>
              <a:rPr kumimoji="0" lang="en-US" sz="1200" b="0" i="0" u="none" strike="noStrike" kern="1200" cap="none" spc="0" normalizeH="0" baseline="0" noProof="0">
                <a:ln>
                  <a:noFill/>
                </a:ln>
                <a:solidFill>
                  <a:srgbClr val="000000"/>
                </a:solidFill>
                <a:effectLst/>
                <a:uLnTx/>
                <a:uFillTx/>
                <a:cs typeface="Segoe UI"/>
              </a:rPr>
            </a:br>
            <a:r>
              <a:rPr kumimoji="0" lang="en-US" sz="1200" b="0" i="0" u="none" strike="noStrike" kern="1200" cap="none" spc="0" normalizeH="0" baseline="0" noProof="0">
                <a:ln>
                  <a:noFill/>
                </a:ln>
                <a:solidFill>
                  <a:srgbClr val="000000"/>
                </a:solidFill>
                <a:effectLst/>
                <a:uLnTx/>
                <a:uFillTx/>
                <a:cs typeface="Segoe UI"/>
              </a:rPr>
              <a:t>M365 E5 leverages global threat data to proactively block new, sophisticated attacks, providing real-time protection from evolving </a:t>
            </a:r>
            <a:br>
              <a:rPr kumimoji="0" lang="en-US" sz="1200" b="0" i="0" u="none" strike="noStrike" kern="1200" cap="none" spc="0" normalizeH="0" baseline="0" noProof="0">
                <a:ln>
                  <a:noFill/>
                </a:ln>
                <a:solidFill>
                  <a:srgbClr val="000000"/>
                </a:solidFill>
                <a:effectLst/>
                <a:uLnTx/>
                <a:uFillTx/>
                <a:cs typeface="Segoe UI"/>
              </a:rPr>
            </a:br>
            <a:r>
              <a:rPr kumimoji="0" lang="en-US" sz="1200" b="0" i="0" u="none" strike="noStrike" kern="1200" cap="none" spc="0" normalizeH="0" baseline="0" noProof="0">
                <a:ln>
                  <a:noFill/>
                </a:ln>
                <a:solidFill>
                  <a:srgbClr val="000000"/>
                </a:solidFill>
                <a:effectLst/>
                <a:uLnTx/>
                <a:uFillTx/>
                <a:cs typeface="Segoe UI"/>
              </a:rPr>
              <a:t>cyber threats.</a:t>
            </a:r>
            <a:endParaRPr kumimoji="0" lang="en-GB" sz="1200" b="0" i="0" u="none" strike="noStrike" kern="1200" cap="none" spc="0" normalizeH="0" baseline="0" noProof="0">
              <a:ln>
                <a:noFill/>
              </a:ln>
              <a:solidFill>
                <a:srgbClr val="000000"/>
              </a:solidFill>
              <a:effectLst/>
              <a:uLnTx/>
              <a:uFillTx/>
              <a:cs typeface="Segoe UI"/>
            </a:endParaRPr>
          </a:p>
        </p:txBody>
      </p:sp>
      <p:sp>
        <p:nvSpPr>
          <p:cNvPr id="54" name="Text Placeholder 5">
            <a:extLst>
              <a:ext uri="{FF2B5EF4-FFF2-40B4-BE49-F238E27FC236}">
                <a16:creationId xmlns:a16="http://schemas.microsoft.com/office/drawing/2014/main" id="{B9137A39-E494-4D86-88E7-51BA129DE1EB}"/>
              </a:ext>
            </a:extLst>
          </p:cNvPr>
          <p:cNvSpPr txBox="1">
            <a:spLocks/>
          </p:cNvSpPr>
          <p:nvPr/>
        </p:nvSpPr>
        <p:spPr>
          <a:xfrm>
            <a:off x="3452417" y="1931052"/>
            <a:ext cx="2418949" cy="648997"/>
          </a:xfrm>
          <a:prstGeom prst="rect">
            <a:avLst/>
          </a:prstGeom>
        </p:spPr>
        <p:txBody>
          <a:bodyPr wrap="square" lIns="180000" tIns="108000" rIns="72000" bIns="108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
                <a:srgbClr val="F61B71"/>
              </a:buClr>
              <a:buSzTx/>
              <a:buFont typeface="Arial" panose="020B0604020202020204" pitchFamily="34" charset="0"/>
              <a:buNone/>
              <a:tabLst/>
              <a:defRPr/>
            </a:pPr>
            <a:r>
              <a:rPr kumimoji="0" lang="en-US" sz="1400" i="0" u="none" strike="noStrike" kern="1200" cap="none" spc="0" normalizeH="0" baseline="0" noProof="0">
                <a:ln>
                  <a:noFill/>
                </a:ln>
                <a:solidFill>
                  <a:srgbClr val="091F2C"/>
                </a:solidFill>
                <a:effectLst/>
                <a:uLnTx/>
                <a:uFillTx/>
                <a:latin typeface="+mj-lt"/>
                <a:cs typeface="Segoe UI" panose="020B0502040204020203" pitchFamily="34" charset="0"/>
              </a:rPr>
              <a:t>Advanced </a:t>
            </a:r>
            <a:br>
              <a:rPr kumimoji="0" lang="en-US" sz="1400" i="0" u="none" strike="noStrike" kern="1200" cap="none" spc="0" normalizeH="0" baseline="0" noProof="0">
                <a:ln>
                  <a:noFill/>
                </a:ln>
                <a:solidFill>
                  <a:srgbClr val="091F2C"/>
                </a:solidFill>
                <a:effectLst/>
                <a:uLnTx/>
                <a:uFillTx/>
                <a:latin typeface="+mj-lt"/>
                <a:cs typeface="Segoe UI" panose="020B0502040204020203" pitchFamily="34" charset="0"/>
              </a:rPr>
            </a:br>
            <a:r>
              <a:rPr kumimoji="0" lang="en-US" sz="1400" i="0" u="none" strike="noStrike" kern="1200" cap="none" spc="0" normalizeH="0" baseline="0" noProof="0">
                <a:ln>
                  <a:noFill/>
                </a:ln>
                <a:solidFill>
                  <a:srgbClr val="091F2C"/>
                </a:solidFill>
                <a:effectLst/>
                <a:uLnTx/>
                <a:uFillTx/>
                <a:latin typeface="+mj-lt"/>
                <a:cs typeface="Segoe UI" panose="020B0502040204020203" pitchFamily="34" charset="0"/>
              </a:rPr>
              <a:t>Threat Intelligence</a:t>
            </a:r>
            <a:endParaRPr kumimoji="0" lang="en-GB" sz="1400" i="0" u="none" strike="noStrike" kern="1200" cap="none" spc="0" normalizeH="0" baseline="0" noProof="0">
              <a:ln>
                <a:noFill/>
              </a:ln>
              <a:solidFill>
                <a:srgbClr val="091F2C"/>
              </a:solidFill>
              <a:effectLst/>
              <a:uLnTx/>
              <a:uFillTx/>
              <a:latin typeface="+mj-lt"/>
              <a:cs typeface="Segoe UI" panose="020B0502040204020203" pitchFamily="34" charset="0"/>
            </a:endParaRPr>
          </a:p>
        </p:txBody>
      </p:sp>
      <p:sp>
        <p:nvSpPr>
          <p:cNvPr id="55" name="Text Placeholder 5">
            <a:extLst>
              <a:ext uri="{FF2B5EF4-FFF2-40B4-BE49-F238E27FC236}">
                <a16:creationId xmlns:a16="http://schemas.microsoft.com/office/drawing/2014/main" id="{DECF4564-82D9-41C3-9CFA-88053D6A11E8}"/>
              </a:ext>
            </a:extLst>
          </p:cNvPr>
          <p:cNvSpPr txBox="1">
            <a:spLocks/>
          </p:cNvSpPr>
          <p:nvPr/>
        </p:nvSpPr>
        <p:spPr>
          <a:xfrm>
            <a:off x="6320634" y="2641604"/>
            <a:ext cx="2418949" cy="2699952"/>
          </a:xfrm>
          <a:prstGeom prst="rect">
            <a:avLst/>
          </a:prstGeom>
        </p:spPr>
        <p:txBody>
          <a:bodyPr wrap="square" lIns="180000" tIns="72000" rIns="144000" bIns="72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1200"/>
              </a:spcAft>
              <a:buClr>
                <a:srgbClr val="F61B71"/>
              </a:buClr>
              <a:buSzTx/>
              <a:buFont typeface="Arial" panose="020B0604020202020204" pitchFamily="34" charset="0"/>
              <a:buNone/>
              <a:tabLst/>
              <a:defRPr/>
            </a:pPr>
            <a:r>
              <a:rPr kumimoji="0" lang="en-US" sz="1200" b="0" i="0" u="none" strike="noStrike" kern="1200" cap="none" spc="0" normalizeH="0" baseline="0" noProof="0">
                <a:ln>
                  <a:noFill/>
                </a:ln>
                <a:solidFill>
                  <a:srgbClr val="000000"/>
                </a:solidFill>
                <a:effectLst/>
                <a:uLnTx/>
                <a:uFillTx/>
                <a:cs typeface="Segoe UI"/>
              </a:rPr>
              <a:t>M365 E5 offers a layered defence against advanced threats like phishing, ransomware and zero-day attacks with AI-driven threat detection and automated response.</a:t>
            </a:r>
          </a:p>
          <a:p>
            <a:pPr indent="0">
              <a:spcAft>
                <a:spcPts val="1200"/>
              </a:spcAft>
              <a:buClr>
                <a:srgbClr val="F61B71"/>
              </a:buClr>
              <a:buNone/>
              <a:defRPr/>
            </a:pPr>
            <a:r>
              <a:rPr kumimoji="0" lang="en-US" sz="1200" b="0" i="0" u="none" strike="noStrike" kern="1200" cap="none" spc="0" normalizeH="0" noProof="0">
                <a:ln>
                  <a:noFill/>
                </a:ln>
                <a:solidFill>
                  <a:srgbClr val="000000"/>
                </a:solidFill>
                <a:effectLst/>
                <a:uLnTx/>
                <a:uFillTx/>
                <a:latin typeface="+mj-lt"/>
                <a:cs typeface="Segoe UI"/>
              </a:rPr>
              <a:t>Example: </a:t>
            </a:r>
            <a:br>
              <a:rPr kumimoji="0" lang="en-US" sz="1200" b="0" i="0" u="none" strike="noStrike" kern="1200" cap="none" spc="0" normalizeH="0" baseline="0" noProof="0">
                <a:ln>
                  <a:noFill/>
                </a:ln>
                <a:solidFill>
                  <a:srgbClr val="000000"/>
                </a:solidFill>
                <a:effectLst/>
                <a:uLnTx/>
                <a:uFillTx/>
                <a:cs typeface="Segoe UI"/>
              </a:rPr>
            </a:br>
            <a:r>
              <a:rPr kumimoji="0" lang="en-US" sz="1200" b="0" i="0" u="none" strike="noStrike" kern="1200" cap="none" spc="0" normalizeH="0" baseline="0" noProof="0">
                <a:ln>
                  <a:noFill/>
                </a:ln>
                <a:solidFill>
                  <a:srgbClr val="000000"/>
                </a:solidFill>
                <a:effectLst/>
                <a:uLnTx/>
                <a:uFillTx/>
                <a:cs typeface="Segoe UI"/>
              </a:rPr>
              <a:t>ATP automatically detects and blocks AI-generated phishing attacks that might bypass basic security measures in M365 E3.</a:t>
            </a:r>
            <a:endParaRPr kumimoji="0" lang="en-GB" sz="1200" b="0" i="0" u="none" strike="noStrike" kern="1200" cap="none" spc="0" normalizeH="0" baseline="0" noProof="0">
              <a:ln>
                <a:noFill/>
              </a:ln>
              <a:solidFill>
                <a:srgbClr val="000000"/>
              </a:solidFill>
              <a:effectLst/>
              <a:uLnTx/>
              <a:uFillTx/>
              <a:cs typeface="Segoe UI"/>
            </a:endParaRPr>
          </a:p>
        </p:txBody>
      </p:sp>
      <p:sp>
        <p:nvSpPr>
          <p:cNvPr id="56" name="Text Placeholder 5">
            <a:extLst>
              <a:ext uri="{FF2B5EF4-FFF2-40B4-BE49-F238E27FC236}">
                <a16:creationId xmlns:a16="http://schemas.microsoft.com/office/drawing/2014/main" id="{F655F5B7-1EF3-4572-944F-7D253954B5F1}"/>
              </a:ext>
            </a:extLst>
          </p:cNvPr>
          <p:cNvSpPr txBox="1">
            <a:spLocks/>
          </p:cNvSpPr>
          <p:nvPr/>
        </p:nvSpPr>
        <p:spPr>
          <a:xfrm>
            <a:off x="6320634" y="1931052"/>
            <a:ext cx="2418949" cy="648997"/>
          </a:xfrm>
          <a:prstGeom prst="rect">
            <a:avLst/>
          </a:prstGeom>
        </p:spPr>
        <p:txBody>
          <a:bodyPr wrap="square" lIns="180000" tIns="108000" rIns="72000" bIns="108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
                <a:srgbClr val="F61B71"/>
              </a:buClr>
              <a:buSzTx/>
              <a:buFont typeface="Arial" panose="020B0604020202020204" pitchFamily="34" charset="0"/>
              <a:buNone/>
              <a:tabLst/>
              <a:defRPr/>
            </a:pPr>
            <a:r>
              <a:rPr kumimoji="0" lang="en-US" sz="1400" i="0" u="none" strike="noStrike" kern="1200" cap="none" spc="0" normalizeH="0" baseline="0" noProof="0">
                <a:ln>
                  <a:noFill/>
                </a:ln>
                <a:solidFill>
                  <a:srgbClr val="091F2C"/>
                </a:solidFill>
                <a:effectLst/>
                <a:uLnTx/>
                <a:uFillTx/>
                <a:latin typeface="+mj-lt"/>
                <a:cs typeface="Segoe UI" panose="020B0502040204020203" pitchFamily="34" charset="0"/>
              </a:rPr>
              <a:t>Comprehensive </a:t>
            </a:r>
            <a:br>
              <a:rPr kumimoji="0" lang="en-US" sz="1400" i="0" u="none" strike="noStrike" kern="1200" cap="none" spc="0" normalizeH="0" baseline="0" noProof="0">
                <a:ln>
                  <a:noFill/>
                </a:ln>
                <a:solidFill>
                  <a:srgbClr val="091F2C"/>
                </a:solidFill>
                <a:effectLst/>
                <a:uLnTx/>
                <a:uFillTx/>
                <a:latin typeface="+mj-lt"/>
                <a:cs typeface="Segoe UI" panose="020B0502040204020203" pitchFamily="34" charset="0"/>
              </a:rPr>
            </a:br>
            <a:r>
              <a:rPr kumimoji="0" lang="en-US" sz="1400" i="0" u="none" strike="noStrike" kern="1200" cap="none" spc="0" normalizeH="0" baseline="0" noProof="0">
                <a:ln>
                  <a:noFill/>
                </a:ln>
                <a:solidFill>
                  <a:srgbClr val="091F2C"/>
                </a:solidFill>
                <a:effectLst/>
                <a:uLnTx/>
                <a:uFillTx/>
                <a:latin typeface="+mj-lt"/>
                <a:cs typeface="Segoe UI" panose="020B0502040204020203" pitchFamily="34" charset="0"/>
              </a:rPr>
              <a:t>Threat Protection</a:t>
            </a:r>
            <a:endParaRPr kumimoji="0" lang="en-GB" sz="1400" i="0" u="none" strike="noStrike" kern="1200" cap="none" spc="0" normalizeH="0" baseline="0" noProof="0">
              <a:ln>
                <a:noFill/>
              </a:ln>
              <a:solidFill>
                <a:srgbClr val="091F2C"/>
              </a:solidFill>
              <a:effectLst/>
              <a:uLnTx/>
              <a:uFillTx/>
              <a:latin typeface="+mj-lt"/>
              <a:cs typeface="Segoe UI" panose="020B0502040204020203" pitchFamily="34" charset="0"/>
            </a:endParaRPr>
          </a:p>
        </p:txBody>
      </p:sp>
      <p:sp>
        <p:nvSpPr>
          <p:cNvPr id="57" name="Text Placeholder 5">
            <a:extLst>
              <a:ext uri="{FF2B5EF4-FFF2-40B4-BE49-F238E27FC236}">
                <a16:creationId xmlns:a16="http://schemas.microsoft.com/office/drawing/2014/main" id="{A2748B64-017C-4D2F-9BF6-52A72C96F74B}"/>
              </a:ext>
            </a:extLst>
          </p:cNvPr>
          <p:cNvSpPr txBox="1">
            <a:spLocks/>
          </p:cNvSpPr>
          <p:nvPr/>
        </p:nvSpPr>
        <p:spPr>
          <a:xfrm>
            <a:off x="9188851" y="2641604"/>
            <a:ext cx="2418949" cy="2699952"/>
          </a:xfrm>
          <a:prstGeom prst="rect">
            <a:avLst/>
          </a:prstGeom>
        </p:spPr>
        <p:txBody>
          <a:bodyPr wrap="square" lIns="180000" tIns="72000" rIns="144000" bIns="72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1200"/>
              </a:spcAft>
              <a:buClr>
                <a:srgbClr val="F61B71"/>
              </a:buClr>
              <a:buSzTx/>
              <a:buFont typeface="Arial" panose="020B0604020202020204" pitchFamily="34" charset="0"/>
              <a:buNone/>
              <a:tabLst/>
              <a:defRPr/>
            </a:pPr>
            <a:r>
              <a:rPr kumimoji="0" lang="en-US" sz="1200" b="0" i="0" u="none" strike="noStrike" kern="1200" cap="none" spc="0" normalizeH="0" baseline="0" noProof="0">
                <a:ln>
                  <a:noFill/>
                </a:ln>
                <a:solidFill>
                  <a:srgbClr val="000000"/>
                </a:solidFill>
                <a:effectLst/>
                <a:uLnTx/>
                <a:uFillTx/>
                <a:cs typeface="Segoe UI"/>
              </a:rPr>
              <a:t>M365 E5 enables fast, </a:t>
            </a:r>
            <a:br>
              <a:rPr kumimoji="0" lang="en-US" sz="1200" b="0" i="0" u="none" strike="noStrike" kern="1200" cap="none" spc="0" normalizeH="0" baseline="0" noProof="0">
                <a:ln>
                  <a:noFill/>
                </a:ln>
                <a:solidFill>
                  <a:srgbClr val="000000"/>
                </a:solidFill>
                <a:effectLst/>
                <a:uLnTx/>
                <a:uFillTx/>
                <a:cs typeface="Segoe UI"/>
              </a:rPr>
            </a:br>
            <a:r>
              <a:rPr kumimoji="0" lang="en-US" sz="1200" b="0" i="0" u="none" strike="noStrike" kern="1200" cap="none" spc="0" normalizeH="0" baseline="0" noProof="0">
                <a:ln>
                  <a:noFill/>
                </a:ln>
                <a:solidFill>
                  <a:srgbClr val="000000"/>
                </a:solidFill>
                <a:effectLst/>
                <a:uLnTx/>
                <a:uFillTx/>
                <a:cs typeface="Segoe UI"/>
              </a:rPr>
              <a:t>efficient eDiscovery for legal and compliance investigations, ensuring that data is easily accessible and properly retained for regulatory purposes.</a:t>
            </a:r>
          </a:p>
          <a:p>
            <a:pPr indent="0">
              <a:spcAft>
                <a:spcPts val="1200"/>
              </a:spcAft>
              <a:buClr>
                <a:srgbClr val="F61B71"/>
              </a:buClr>
              <a:buNone/>
              <a:defRPr/>
            </a:pPr>
            <a:r>
              <a:rPr kumimoji="0" lang="en-US" sz="1200" b="0" i="0" u="none" strike="noStrike" kern="1200" cap="none" spc="0" normalizeH="0" noProof="0">
                <a:ln>
                  <a:noFill/>
                </a:ln>
                <a:solidFill>
                  <a:srgbClr val="000000"/>
                </a:solidFill>
                <a:effectLst/>
                <a:uLnTx/>
                <a:uFillTx/>
                <a:latin typeface="+mj-lt"/>
                <a:cs typeface="Segoe UI"/>
              </a:rPr>
              <a:t>Example: </a:t>
            </a:r>
            <a:br>
              <a:rPr kumimoji="0" lang="en-US" sz="1200" b="0" i="0" u="none" strike="noStrike" kern="1200" cap="none" spc="0" normalizeH="0" baseline="0" noProof="0">
                <a:ln>
                  <a:noFill/>
                </a:ln>
                <a:solidFill>
                  <a:srgbClr val="000000"/>
                </a:solidFill>
                <a:effectLst/>
                <a:uLnTx/>
                <a:uFillTx/>
                <a:cs typeface="Segoe UI"/>
              </a:rPr>
            </a:br>
            <a:r>
              <a:rPr kumimoji="0" lang="en-US" sz="1200" b="0" i="0" u="none" strike="noStrike" kern="1200" cap="none" spc="0" normalizeH="0" baseline="0" noProof="0">
                <a:ln>
                  <a:noFill/>
                </a:ln>
                <a:solidFill>
                  <a:srgbClr val="000000"/>
                </a:solidFill>
                <a:effectLst/>
                <a:uLnTx/>
                <a:uFillTx/>
                <a:cs typeface="Segoe UI"/>
              </a:rPr>
              <a:t>Relevant data can be quickly retrieved for audits or legal cases, supporting compliance with data retention and regulatory policies.</a:t>
            </a:r>
            <a:endParaRPr kumimoji="0" lang="en-GB" sz="1200" b="0" i="0" u="none" strike="noStrike" kern="1200" cap="none" spc="0" normalizeH="0" baseline="0" noProof="0">
              <a:ln>
                <a:noFill/>
              </a:ln>
              <a:solidFill>
                <a:srgbClr val="000000"/>
              </a:solidFill>
              <a:effectLst/>
              <a:uLnTx/>
              <a:uFillTx/>
              <a:cs typeface="Segoe UI"/>
            </a:endParaRPr>
          </a:p>
        </p:txBody>
      </p:sp>
      <p:sp>
        <p:nvSpPr>
          <p:cNvPr id="58" name="Text Placeholder 5">
            <a:extLst>
              <a:ext uri="{FF2B5EF4-FFF2-40B4-BE49-F238E27FC236}">
                <a16:creationId xmlns:a16="http://schemas.microsoft.com/office/drawing/2014/main" id="{CA8C8DE6-2FC8-46C8-9843-C83FE172DD30}"/>
              </a:ext>
            </a:extLst>
          </p:cNvPr>
          <p:cNvSpPr txBox="1">
            <a:spLocks/>
          </p:cNvSpPr>
          <p:nvPr/>
        </p:nvSpPr>
        <p:spPr>
          <a:xfrm>
            <a:off x="9188851" y="1931052"/>
            <a:ext cx="2418949" cy="648997"/>
          </a:xfrm>
          <a:prstGeom prst="rect">
            <a:avLst/>
          </a:prstGeom>
        </p:spPr>
        <p:txBody>
          <a:bodyPr wrap="square" lIns="180000" tIns="108000" rIns="72000" bIns="108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
                <a:srgbClr val="F61B71"/>
              </a:buClr>
              <a:buSzTx/>
              <a:buFont typeface="Arial" panose="020B0604020202020204" pitchFamily="34" charset="0"/>
              <a:buNone/>
              <a:tabLst/>
              <a:defRPr/>
            </a:pPr>
            <a:r>
              <a:rPr kumimoji="0" lang="en-US" sz="1400" i="0" u="none" strike="noStrike" kern="1200" cap="none" spc="0" normalizeH="0" baseline="0" noProof="0">
                <a:ln>
                  <a:noFill/>
                </a:ln>
                <a:solidFill>
                  <a:srgbClr val="091F2C"/>
                </a:solidFill>
                <a:effectLst/>
                <a:uLnTx/>
                <a:uFillTx/>
                <a:latin typeface="+mj-lt"/>
                <a:cs typeface="Segoe UI" panose="020B0502040204020203" pitchFamily="34" charset="0"/>
              </a:rPr>
              <a:t>eDiscovery </a:t>
            </a:r>
            <a:br>
              <a:rPr kumimoji="0" lang="en-US" sz="1400" i="0" u="none" strike="noStrike" kern="1200" cap="none" spc="0" normalizeH="0" baseline="0" noProof="0">
                <a:ln>
                  <a:noFill/>
                </a:ln>
                <a:solidFill>
                  <a:srgbClr val="091F2C"/>
                </a:solidFill>
                <a:effectLst/>
                <a:uLnTx/>
                <a:uFillTx/>
                <a:latin typeface="+mj-lt"/>
                <a:cs typeface="Segoe UI" panose="020B0502040204020203" pitchFamily="34" charset="0"/>
              </a:rPr>
            </a:br>
            <a:r>
              <a:rPr kumimoji="0" lang="en-US" sz="1400" i="0" u="none" strike="noStrike" kern="1200" cap="none" spc="0" normalizeH="0" baseline="0" noProof="0">
                <a:ln>
                  <a:noFill/>
                </a:ln>
                <a:solidFill>
                  <a:srgbClr val="091F2C"/>
                </a:solidFill>
                <a:effectLst/>
                <a:uLnTx/>
                <a:uFillTx/>
                <a:latin typeface="+mj-lt"/>
                <a:cs typeface="Segoe UI" panose="020B0502040204020203" pitchFamily="34" charset="0"/>
              </a:rPr>
              <a:t>&amp; Legal Compliance</a:t>
            </a:r>
            <a:endParaRPr kumimoji="0" lang="en-GB" sz="1400" i="0" u="none" strike="noStrike" kern="1200" cap="none" spc="0" normalizeH="0" baseline="0" noProof="0">
              <a:ln>
                <a:noFill/>
              </a:ln>
              <a:solidFill>
                <a:srgbClr val="091F2C"/>
              </a:solidFill>
              <a:effectLst/>
              <a:uLnTx/>
              <a:uFillTx/>
              <a:latin typeface="+mj-lt"/>
              <a:cs typeface="Segoe UI" panose="020B0502040204020203" pitchFamily="34" charset="0"/>
            </a:endParaRPr>
          </a:p>
        </p:txBody>
      </p:sp>
    </p:spTree>
    <p:extLst>
      <p:ext uri="{BB962C8B-B14F-4D97-AF65-F5344CB8AC3E}">
        <p14:creationId xmlns:p14="http://schemas.microsoft.com/office/powerpoint/2010/main" val="1316067425"/>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6B70D33C-5A33-4A2B-A124-374BF10267AB}"/>
              </a:ext>
            </a:extLst>
          </p:cNvPr>
          <p:cNvSpPr/>
          <p:nvPr/>
        </p:nvSpPr>
        <p:spPr bwMode="auto">
          <a:xfrm>
            <a:off x="0" y="5371745"/>
            <a:ext cx="12191999" cy="1486256"/>
          </a:xfrm>
          <a:prstGeom prst="rect">
            <a:avLst/>
          </a:prstGeom>
          <a:solidFill>
            <a:srgbClr val="091F2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54" name="Title 53">
            <a:extLst>
              <a:ext uri="{FF2B5EF4-FFF2-40B4-BE49-F238E27FC236}">
                <a16:creationId xmlns:a16="http://schemas.microsoft.com/office/drawing/2014/main" id="{2A05B808-C827-4372-AEF1-15209FF783F2}"/>
              </a:ext>
            </a:extLst>
          </p:cNvPr>
          <p:cNvSpPr>
            <a:spLocks noGrp="1"/>
          </p:cNvSpPr>
          <p:nvPr>
            <p:ph type="title"/>
          </p:nvPr>
        </p:nvSpPr>
        <p:spPr>
          <a:xfrm>
            <a:off x="588263" y="457200"/>
            <a:ext cx="11018520" cy="1107996"/>
          </a:xfrm>
        </p:spPr>
        <p:txBody>
          <a:bodyPr/>
          <a:lstStyle/>
          <a:p>
            <a:r>
              <a:rPr lang="en-US"/>
              <a:t>Advanced Security and Compliance for </a:t>
            </a:r>
            <a:br>
              <a:rPr lang="en-US"/>
            </a:br>
            <a:r>
              <a:rPr lang="en-US"/>
              <a:t>less than half the cost</a:t>
            </a:r>
          </a:p>
        </p:txBody>
      </p:sp>
      <p:sp>
        <p:nvSpPr>
          <p:cNvPr id="56" name="TextBox 55">
            <a:extLst>
              <a:ext uri="{FF2B5EF4-FFF2-40B4-BE49-F238E27FC236}">
                <a16:creationId xmlns:a16="http://schemas.microsoft.com/office/drawing/2014/main" id="{DD49E48C-7918-4293-83D0-A8B0D5415CFE}"/>
              </a:ext>
            </a:extLst>
          </p:cNvPr>
          <p:cNvSpPr txBox="1"/>
          <p:nvPr/>
        </p:nvSpPr>
        <p:spPr>
          <a:xfrm>
            <a:off x="571500" y="5647966"/>
            <a:ext cx="11049000" cy="369332"/>
          </a:xfrm>
          <a:prstGeom prst="rect">
            <a:avLst/>
          </a:prstGeom>
          <a:noFill/>
        </p:spPr>
        <p:txBody>
          <a:bodyPr wrap="square" lIns="0" tIns="0" rIns="0" bIns="0" rtlCol="0" anchor="t">
            <a:spAutoFit/>
          </a:bodyPr>
          <a:lstStyle/>
          <a:p>
            <a:pPr algn="r"/>
            <a:r>
              <a:rPr lang="en-US" sz="2400">
                <a:solidFill>
                  <a:schemeClr val="bg1"/>
                </a:solidFill>
                <a:latin typeface="+mj-lt"/>
              </a:rPr>
              <a:t>$81.90 per user/month (An additional +28.60 compared to M365 E3)</a:t>
            </a:r>
          </a:p>
        </p:txBody>
      </p:sp>
      <p:sp>
        <p:nvSpPr>
          <p:cNvPr id="57" name="TextBox 56">
            <a:extLst>
              <a:ext uri="{FF2B5EF4-FFF2-40B4-BE49-F238E27FC236}">
                <a16:creationId xmlns:a16="http://schemas.microsoft.com/office/drawing/2014/main" id="{20C6BD75-A922-4A95-88DC-1033CB2B8E94}"/>
              </a:ext>
            </a:extLst>
          </p:cNvPr>
          <p:cNvSpPr txBox="1"/>
          <p:nvPr/>
        </p:nvSpPr>
        <p:spPr>
          <a:xfrm>
            <a:off x="571500" y="6145104"/>
            <a:ext cx="11049000" cy="307777"/>
          </a:xfrm>
          <a:prstGeom prst="rect">
            <a:avLst/>
          </a:prstGeom>
          <a:noFill/>
        </p:spPr>
        <p:txBody>
          <a:bodyPr wrap="square" lIns="0" tIns="0" rIns="0" bIns="0" rtlCol="0" anchor="t">
            <a:spAutoFit/>
          </a:bodyPr>
          <a:lstStyle/>
          <a:p>
            <a:pPr algn="r"/>
            <a:r>
              <a:rPr lang="en-US" sz="2000">
                <a:solidFill>
                  <a:schemeClr val="bg1"/>
                </a:solidFill>
              </a:rPr>
              <a:t>M365 E5</a:t>
            </a:r>
          </a:p>
        </p:txBody>
      </p:sp>
      <p:pic>
        <p:nvPicPr>
          <p:cNvPr id="136" name="Picture 135">
            <a:extLst>
              <a:ext uri="{FF2B5EF4-FFF2-40B4-BE49-F238E27FC236}">
                <a16:creationId xmlns:a16="http://schemas.microsoft.com/office/drawing/2014/main" id="{DA771343-4DC4-48FB-B5D5-1A7E8914F726}"/>
              </a:ext>
            </a:extLst>
          </p:cNvPr>
          <p:cNvPicPr preferRelativeResize="0">
            <a:picLocks/>
          </p:cNvPicPr>
          <p:nvPr/>
        </p:nvPicPr>
        <p:blipFill>
          <a:blip r:embed="rId2" cstate="screen">
            <a:extLst>
              <a:ext uri="{28A0092B-C50C-407E-A947-70E740481C1C}">
                <a14:useLocalDpi xmlns:a14="http://schemas.microsoft.com/office/drawing/2010/main"/>
              </a:ext>
            </a:extLst>
          </a:blip>
          <a:srcRect/>
          <a:stretch/>
        </p:blipFill>
        <p:spPr>
          <a:xfrm>
            <a:off x="2495180" y="4524380"/>
            <a:ext cx="502906" cy="261721"/>
          </a:xfrm>
          <a:prstGeom prst="rect">
            <a:avLst/>
          </a:prstGeom>
        </p:spPr>
      </p:pic>
      <p:pic>
        <p:nvPicPr>
          <p:cNvPr id="137" name="Picture 136">
            <a:extLst>
              <a:ext uri="{FF2B5EF4-FFF2-40B4-BE49-F238E27FC236}">
                <a16:creationId xmlns:a16="http://schemas.microsoft.com/office/drawing/2014/main" id="{B7F12AFD-E1A9-4AB9-B0F1-40622DD8AD83}"/>
              </a:ext>
            </a:extLst>
          </p:cNvPr>
          <p:cNvPicPr preferRelativeResize="0">
            <a:picLocks/>
          </p:cNvPicPr>
          <p:nvPr/>
        </p:nvPicPr>
        <p:blipFill>
          <a:blip r:embed="rId2" cstate="screen">
            <a:extLst>
              <a:ext uri="{28A0092B-C50C-407E-A947-70E740481C1C}">
                <a14:useLocalDpi xmlns:a14="http://schemas.microsoft.com/office/drawing/2010/main"/>
              </a:ext>
            </a:extLst>
          </a:blip>
          <a:srcRect/>
          <a:stretch/>
        </p:blipFill>
        <p:spPr>
          <a:xfrm>
            <a:off x="2495180" y="4869600"/>
            <a:ext cx="502906" cy="261721"/>
          </a:xfrm>
          <a:prstGeom prst="rect">
            <a:avLst/>
          </a:prstGeom>
        </p:spPr>
      </p:pic>
      <p:sp>
        <p:nvSpPr>
          <p:cNvPr id="69" name="TextBox 86">
            <a:extLst>
              <a:ext uri="{FF2B5EF4-FFF2-40B4-BE49-F238E27FC236}">
                <a16:creationId xmlns:a16="http://schemas.microsoft.com/office/drawing/2014/main" id="{25A17C5D-B9D7-4A62-BDF0-99808940F140}"/>
              </a:ext>
            </a:extLst>
          </p:cNvPr>
          <p:cNvSpPr txBox="1"/>
          <p:nvPr/>
        </p:nvSpPr>
        <p:spPr>
          <a:xfrm>
            <a:off x="2495180" y="4524520"/>
            <a:ext cx="502906" cy="261581"/>
          </a:xfrm>
          <a:prstGeom prst="rect">
            <a:avLst/>
          </a:prstGeom>
          <a:noFill/>
          <a:ln w="19050">
            <a:no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R="0" lvl="0" indent="0" algn="ctr" defTabSz="822813" fontAlgn="base">
              <a:lnSpc>
                <a:spcPct val="90000"/>
              </a:lnSpc>
              <a:spcBef>
                <a:spcPct val="0"/>
              </a:spcBef>
              <a:spcAft>
                <a:spcPct val="0"/>
              </a:spcAft>
              <a:buClrTx/>
              <a:buSzTx/>
              <a:buFontTx/>
              <a:buNone/>
              <a:tabLst/>
              <a:defRPr kumimoji="0" sz="1059" b="0" i="0" u="none" strike="noStrike" cap="none" spc="0" normalizeH="0" baseline="0">
                <a:ln>
                  <a:noFill/>
                </a:ln>
                <a:solidFill>
                  <a:srgbClr val="282828"/>
                </a:solidFill>
                <a:effectLst/>
                <a:uLnTx/>
                <a:uFillTx/>
                <a:latin typeface="Segoe UI"/>
              </a:defRPr>
            </a:lvl1pPr>
            <a:lvl2pPr marL="457183" defTabSz="914367">
              <a:defRPr sz="1765">
                <a:solidFill>
                  <a:schemeClr val="lt1"/>
                </a:solidFill>
              </a:defRPr>
            </a:lvl2pPr>
            <a:lvl3pPr marL="914367" defTabSz="914367">
              <a:defRPr sz="1765">
                <a:solidFill>
                  <a:schemeClr val="lt1"/>
                </a:solidFill>
              </a:defRPr>
            </a:lvl3pPr>
            <a:lvl4pPr marL="1371550" defTabSz="914367">
              <a:defRPr sz="1765">
                <a:solidFill>
                  <a:schemeClr val="lt1"/>
                </a:solidFill>
              </a:defRPr>
            </a:lvl4pPr>
            <a:lvl5pPr marL="1828734" defTabSz="914367">
              <a:defRPr sz="1765">
                <a:solidFill>
                  <a:schemeClr val="lt1"/>
                </a:solidFill>
              </a:defRPr>
            </a:lvl5pPr>
            <a:lvl6pPr marL="2285918" defTabSz="914367">
              <a:defRPr sz="1765">
                <a:solidFill>
                  <a:schemeClr val="lt1"/>
                </a:solidFill>
              </a:defRPr>
            </a:lvl6pPr>
            <a:lvl7pPr marL="2743101" defTabSz="914367">
              <a:defRPr sz="1765">
                <a:solidFill>
                  <a:schemeClr val="lt1"/>
                </a:solidFill>
              </a:defRPr>
            </a:lvl7pPr>
            <a:lvl8pPr marL="3200284" defTabSz="914367">
              <a:defRPr sz="1765">
                <a:solidFill>
                  <a:schemeClr val="lt1"/>
                </a:solidFill>
              </a:defRPr>
            </a:lvl8pPr>
            <a:lvl9pPr marL="3657469" defTabSz="914367">
              <a:defRPr sz="1765">
                <a:solidFill>
                  <a:schemeClr val="lt1"/>
                </a:solidFill>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282828"/>
                </a:solidFill>
                <a:effectLst/>
                <a:uLnTx/>
                <a:uFillTx/>
                <a:latin typeface="+mn-lt"/>
                <a:ea typeface="+mn-ea"/>
                <a:cs typeface="+mn-cs"/>
              </a:rPr>
              <a:t>$</a:t>
            </a:r>
            <a:r>
              <a:rPr lang="en-US" sz="800" dirty="0">
                <a:latin typeface="+mn-lt"/>
              </a:rPr>
              <a:t>13.5</a:t>
            </a:r>
            <a:endParaRPr kumimoji="0" lang="en-US" sz="800" b="0" i="0" u="none" strike="noStrike" kern="1200" cap="none" spc="0" normalizeH="0" baseline="0" noProof="0" dirty="0">
              <a:ln>
                <a:noFill/>
              </a:ln>
              <a:solidFill>
                <a:srgbClr val="282828"/>
              </a:solidFill>
              <a:effectLst/>
              <a:uLnTx/>
              <a:uFillTx/>
              <a:latin typeface="+mn-lt"/>
              <a:ea typeface="+mn-ea"/>
              <a:cs typeface="+mn-cs"/>
            </a:endParaRPr>
          </a:p>
        </p:txBody>
      </p:sp>
      <p:pic>
        <p:nvPicPr>
          <p:cNvPr id="132" name="Picture 131">
            <a:extLst>
              <a:ext uri="{FF2B5EF4-FFF2-40B4-BE49-F238E27FC236}">
                <a16:creationId xmlns:a16="http://schemas.microsoft.com/office/drawing/2014/main" id="{52A7AE87-C1C6-4AE3-812D-417107766DD9}"/>
              </a:ext>
            </a:extLst>
          </p:cNvPr>
          <p:cNvPicPr preferRelativeResize="0">
            <a:picLocks/>
          </p:cNvPicPr>
          <p:nvPr/>
        </p:nvPicPr>
        <p:blipFill>
          <a:blip r:embed="rId2" cstate="screen">
            <a:extLst>
              <a:ext uri="{28A0092B-C50C-407E-A947-70E740481C1C}">
                <a14:useLocalDpi xmlns:a14="http://schemas.microsoft.com/office/drawing/2010/main"/>
              </a:ext>
            </a:extLst>
          </a:blip>
          <a:srcRect/>
          <a:stretch/>
        </p:blipFill>
        <p:spPr>
          <a:xfrm>
            <a:off x="2495180" y="3136523"/>
            <a:ext cx="502906" cy="261721"/>
          </a:xfrm>
          <a:prstGeom prst="rect">
            <a:avLst/>
          </a:prstGeom>
        </p:spPr>
      </p:pic>
      <p:pic>
        <p:nvPicPr>
          <p:cNvPr id="133" name="Picture 132">
            <a:extLst>
              <a:ext uri="{FF2B5EF4-FFF2-40B4-BE49-F238E27FC236}">
                <a16:creationId xmlns:a16="http://schemas.microsoft.com/office/drawing/2014/main" id="{37A28BB0-1CBA-46A5-9152-F2565D3D84B8}"/>
              </a:ext>
            </a:extLst>
          </p:cNvPr>
          <p:cNvPicPr preferRelativeResize="0">
            <a:picLocks/>
          </p:cNvPicPr>
          <p:nvPr/>
        </p:nvPicPr>
        <p:blipFill>
          <a:blip r:embed="rId2" cstate="screen">
            <a:extLst>
              <a:ext uri="{28A0092B-C50C-407E-A947-70E740481C1C}">
                <a14:useLocalDpi xmlns:a14="http://schemas.microsoft.com/office/drawing/2010/main"/>
              </a:ext>
            </a:extLst>
          </a:blip>
          <a:srcRect/>
          <a:stretch/>
        </p:blipFill>
        <p:spPr>
          <a:xfrm>
            <a:off x="2495180" y="3496374"/>
            <a:ext cx="502906" cy="261721"/>
          </a:xfrm>
          <a:prstGeom prst="rect">
            <a:avLst/>
          </a:prstGeom>
        </p:spPr>
      </p:pic>
      <p:pic>
        <p:nvPicPr>
          <p:cNvPr id="134" name="Picture 133">
            <a:extLst>
              <a:ext uri="{FF2B5EF4-FFF2-40B4-BE49-F238E27FC236}">
                <a16:creationId xmlns:a16="http://schemas.microsoft.com/office/drawing/2014/main" id="{9A70D707-E7DA-400E-9C3D-DA05A3DDA396}"/>
              </a:ext>
            </a:extLst>
          </p:cNvPr>
          <p:cNvPicPr preferRelativeResize="0">
            <a:picLocks/>
          </p:cNvPicPr>
          <p:nvPr/>
        </p:nvPicPr>
        <p:blipFill>
          <a:blip r:embed="rId2" cstate="screen">
            <a:extLst>
              <a:ext uri="{28A0092B-C50C-407E-A947-70E740481C1C}">
                <a14:useLocalDpi xmlns:a14="http://schemas.microsoft.com/office/drawing/2010/main"/>
              </a:ext>
            </a:extLst>
          </a:blip>
          <a:srcRect/>
          <a:stretch/>
        </p:blipFill>
        <p:spPr>
          <a:xfrm>
            <a:off x="2495180" y="3833437"/>
            <a:ext cx="502906" cy="261721"/>
          </a:xfrm>
          <a:prstGeom prst="rect">
            <a:avLst/>
          </a:prstGeom>
        </p:spPr>
      </p:pic>
      <p:pic>
        <p:nvPicPr>
          <p:cNvPr id="135" name="Picture 134">
            <a:extLst>
              <a:ext uri="{FF2B5EF4-FFF2-40B4-BE49-F238E27FC236}">
                <a16:creationId xmlns:a16="http://schemas.microsoft.com/office/drawing/2014/main" id="{65E2FB95-C333-4D71-ACF6-C0A2D35992E9}"/>
              </a:ext>
            </a:extLst>
          </p:cNvPr>
          <p:cNvPicPr preferRelativeResize="0">
            <a:picLocks/>
          </p:cNvPicPr>
          <p:nvPr/>
        </p:nvPicPr>
        <p:blipFill>
          <a:blip r:embed="rId2" cstate="screen">
            <a:extLst>
              <a:ext uri="{28A0092B-C50C-407E-A947-70E740481C1C}">
                <a14:useLocalDpi xmlns:a14="http://schemas.microsoft.com/office/drawing/2010/main"/>
              </a:ext>
            </a:extLst>
          </a:blip>
          <a:srcRect/>
          <a:stretch/>
        </p:blipFill>
        <p:spPr>
          <a:xfrm>
            <a:off x="2495180" y="4189819"/>
            <a:ext cx="502906" cy="261721"/>
          </a:xfrm>
          <a:prstGeom prst="rect">
            <a:avLst/>
          </a:prstGeom>
        </p:spPr>
      </p:pic>
      <p:sp>
        <p:nvSpPr>
          <p:cNvPr id="63" name="TextBox 86">
            <a:extLst>
              <a:ext uri="{FF2B5EF4-FFF2-40B4-BE49-F238E27FC236}">
                <a16:creationId xmlns:a16="http://schemas.microsoft.com/office/drawing/2014/main" id="{DE908359-F650-4EFF-ACFB-7C98FD39932E}"/>
              </a:ext>
            </a:extLst>
          </p:cNvPr>
          <p:cNvSpPr txBox="1"/>
          <p:nvPr/>
        </p:nvSpPr>
        <p:spPr>
          <a:xfrm>
            <a:off x="2495180" y="3136663"/>
            <a:ext cx="502906" cy="261581"/>
          </a:xfrm>
          <a:prstGeom prst="rect">
            <a:avLst/>
          </a:prstGeom>
          <a:noFill/>
          <a:ln w="19050">
            <a:no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R="0" lvl="0" indent="0" algn="ctr" defTabSz="822813" fontAlgn="base">
              <a:lnSpc>
                <a:spcPct val="90000"/>
              </a:lnSpc>
              <a:spcBef>
                <a:spcPct val="0"/>
              </a:spcBef>
              <a:spcAft>
                <a:spcPct val="0"/>
              </a:spcAft>
              <a:buClrTx/>
              <a:buSzTx/>
              <a:buFontTx/>
              <a:buNone/>
              <a:tabLst/>
              <a:defRPr kumimoji="0" sz="1059" b="0" i="0" u="none" strike="noStrike" cap="none" spc="0" normalizeH="0" baseline="0">
                <a:ln>
                  <a:noFill/>
                </a:ln>
                <a:solidFill>
                  <a:srgbClr val="282828"/>
                </a:solidFill>
                <a:effectLst/>
                <a:uLnTx/>
                <a:uFillTx/>
                <a:latin typeface="Segoe UI"/>
              </a:defRPr>
            </a:lvl1pPr>
            <a:lvl2pPr marL="457183" defTabSz="914367">
              <a:defRPr sz="1765">
                <a:solidFill>
                  <a:schemeClr val="lt1"/>
                </a:solidFill>
              </a:defRPr>
            </a:lvl2pPr>
            <a:lvl3pPr marL="914367" defTabSz="914367">
              <a:defRPr sz="1765">
                <a:solidFill>
                  <a:schemeClr val="lt1"/>
                </a:solidFill>
              </a:defRPr>
            </a:lvl3pPr>
            <a:lvl4pPr marL="1371550" defTabSz="914367">
              <a:defRPr sz="1765">
                <a:solidFill>
                  <a:schemeClr val="lt1"/>
                </a:solidFill>
              </a:defRPr>
            </a:lvl4pPr>
            <a:lvl5pPr marL="1828734" defTabSz="914367">
              <a:defRPr sz="1765">
                <a:solidFill>
                  <a:schemeClr val="lt1"/>
                </a:solidFill>
              </a:defRPr>
            </a:lvl5pPr>
            <a:lvl6pPr marL="2285918" defTabSz="914367">
              <a:defRPr sz="1765">
                <a:solidFill>
                  <a:schemeClr val="lt1"/>
                </a:solidFill>
              </a:defRPr>
            </a:lvl6pPr>
            <a:lvl7pPr marL="2743101" defTabSz="914367">
              <a:defRPr sz="1765">
                <a:solidFill>
                  <a:schemeClr val="lt1"/>
                </a:solidFill>
              </a:defRPr>
            </a:lvl7pPr>
            <a:lvl8pPr marL="3200284" defTabSz="914367">
              <a:defRPr sz="1765">
                <a:solidFill>
                  <a:schemeClr val="lt1"/>
                </a:solidFill>
              </a:defRPr>
            </a:lvl8pPr>
            <a:lvl9pPr marL="3657469" defTabSz="914367">
              <a:defRPr sz="1765">
                <a:solidFill>
                  <a:schemeClr val="lt1"/>
                </a:solidFill>
              </a:defRPr>
            </a:lvl9pPr>
          </a:lstStyle>
          <a:p>
            <a:pPr>
              <a:defRPr/>
            </a:pPr>
            <a:r>
              <a:rPr kumimoji="0" lang="en-US" sz="800" b="0" i="0" u="none" strike="noStrike" kern="1200" cap="none" spc="0" normalizeH="0" baseline="0" noProof="0">
                <a:ln>
                  <a:noFill/>
                </a:ln>
                <a:solidFill>
                  <a:srgbClr val="282828"/>
                </a:solidFill>
                <a:effectLst/>
                <a:uLnTx/>
                <a:uFillTx/>
                <a:latin typeface="+mn-lt"/>
                <a:ea typeface="+mn-ea"/>
                <a:cs typeface="+mn-cs"/>
              </a:rPr>
              <a:t>$</a:t>
            </a:r>
            <a:r>
              <a:rPr lang="en-US" sz="800">
                <a:latin typeface="+mn-lt"/>
              </a:rPr>
              <a:t>9</a:t>
            </a:r>
            <a:endParaRPr lang="en-US" sz="800">
              <a:solidFill>
                <a:srgbClr val="000000"/>
              </a:solidFill>
              <a:latin typeface="+mn-lt"/>
            </a:endParaRPr>
          </a:p>
          <a:p>
            <a:pPr marL="0" marR="0" lvl="0" indent="0" algn="ctr" defTabSz="822813">
              <a:lnSpc>
                <a:spcPct val="90000"/>
              </a:lnSpc>
              <a:spcBef>
                <a:spcPct val="0"/>
              </a:spcBef>
              <a:spcAft>
                <a:spcPct val="0"/>
              </a:spcAft>
              <a:buClrTx/>
              <a:buSzTx/>
              <a:buFontTx/>
              <a:buNone/>
              <a:tabLst/>
              <a:defRPr/>
            </a:pPr>
            <a:endParaRPr lang="en-US" sz="800" b="0" i="0" u="none" strike="noStrike" kern="1200" cap="none" spc="0" normalizeH="0" baseline="0" noProof="0">
              <a:ln>
                <a:noFill/>
              </a:ln>
              <a:solidFill>
                <a:srgbClr val="282828"/>
              </a:solidFill>
              <a:effectLst/>
              <a:uLnTx/>
              <a:uFillTx/>
              <a:latin typeface="+mn-lt"/>
              <a:cs typeface="Segoe Sans Display"/>
            </a:endParaRPr>
          </a:p>
        </p:txBody>
      </p:sp>
      <p:sp>
        <p:nvSpPr>
          <p:cNvPr id="66" name="TextBox 86">
            <a:extLst>
              <a:ext uri="{FF2B5EF4-FFF2-40B4-BE49-F238E27FC236}">
                <a16:creationId xmlns:a16="http://schemas.microsoft.com/office/drawing/2014/main" id="{DE233A29-1F31-453C-9370-F33E6EF74FAF}"/>
              </a:ext>
            </a:extLst>
          </p:cNvPr>
          <p:cNvSpPr txBox="1"/>
          <p:nvPr/>
        </p:nvSpPr>
        <p:spPr>
          <a:xfrm>
            <a:off x="2495180" y="3496514"/>
            <a:ext cx="502906" cy="261581"/>
          </a:xfrm>
          <a:prstGeom prst="rect">
            <a:avLst/>
          </a:prstGeom>
          <a:noFill/>
          <a:ln w="19050">
            <a:no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R="0" lvl="0" indent="0" algn="ctr" defTabSz="822813" fontAlgn="base">
              <a:lnSpc>
                <a:spcPct val="90000"/>
              </a:lnSpc>
              <a:spcBef>
                <a:spcPct val="0"/>
              </a:spcBef>
              <a:spcAft>
                <a:spcPct val="0"/>
              </a:spcAft>
              <a:buClrTx/>
              <a:buSzTx/>
              <a:buFontTx/>
              <a:buNone/>
              <a:tabLst/>
              <a:defRPr kumimoji="0" sz="1059" b="0" i="0" u="none" strike="noStrike" cap="none" spc="0" normalizeH="0" baseline="0">
                <a:ln>
                  <a:noFill/>
                </a:ln>
                <a:solidFill>
                  <a:srgbClr val="282828"/>
                </a:solidFill>
                <a:effectLst/>
                <a:uLnTx/>
                <a:uFillTx/>
                <a:latin typeface="Segoe UI"/>
              </a:defRPr>
            </a:lvl1pPr>
            <a:lvl2pPr marL="457183" defTabSz="914367">
              <a:defRPr sz="1765">
                <a:solidFill>
                  <a:schemeClr val="lt1"/>
                </a:solidFill>
              </a:defRPr>
            </a:lvl2pPr>
            <a:lvl3pPr marL="914367" defTabSz="914367">
              <a:defRPr sz="1765">
                <a:solidFill>
                  <a:schemeClr val="lt1"/>
                </a:solidFill>
              </a:defRPr>
            </a:lvl3pPr>
            <a:lvl4pPr marL="1371550" defTabSz="914367">
              <a:defRPr sz="1765">
                <a:solidFill>
                  <a:schemeClr val="lt1"/>
                </a:solidFill>
              </a:defRPr>
            </a:lvl4pPr>
            <a:lvl5pPr marL="1828734" defTabSz="914367">
              <a:defRPr sz="1765">
                <a:solidFill>
                  <a:schemeClr val="lt1"/>
                </a:solidFill>
              </a:defRPr>
            </a:lvl5pPr>
            <a:lvl6pPr marL="2285918" defTabSz="914367">
              <a:defRPr sz="1765">
                <a:solidFill>
                  <a:schemeClr val="lt1"/>
                </a:solidFill>
              </a:defRPr>
            </a:lvl6pPr>
            <a:lvl7pPr marL="2743101" defTabSz="914367">
              <a:defRPr sz="1765">
                <a:solidFill>
                  <a:schemeClr val="lt1"/>
                </a:solidFill>
              </a:defRPr>
            </a:lvl7pPr>
            <a:lvl8pPr marL="3200284" defTabSz="914367">
              <a:defRPr sz="1765">
                <a:solidFill>
                  <a:schemeClr val="lt1"/>
                </a:solidFill>
              </a:defRPr>
            </a:lvl8pPr>
            <a:lvl9pPr marL="3657469" defTabSz="914367">
              <a:defRPr sz="1765">
                <a:solidFill>
                  <a:schemeClr val="lt1"/>
                </a:solidFill>
              </a:defRPr>
            </a:lvl9pPr>
          </a:lstStyle>
          <a:p>
            <a:pPr>
              <a:defRPr/>
            </a:pPr>
            <a:r>
              <a:rPr kumimoji="0" lang="en-US" sz="800" b="0" i="0" u="none" strike="noStrike" kern="1200" cap="none" spc="0" normalizeH="0" baseline="0" noProof="0">
                <a:ln>
                  <a:noFill/>
                </a:ln>
                <a:solidFill>
                  <a:srgbClr val="282828"/>
                </a:solidFill>
                <a:effectLst/>
                <a:uLnTx/>
                <a:uFillTx/>
                <a:latin typeface="+mn-lt"/>
                <a:ea typeface="+mn-ea"/>
                <a:cs typeface="+mn-cs"/>
              </a:rPr>
              <a:t>$</a:t>
            </a:r>
            <a:r>
              <a:rPr lang="en-US" sz="800">
                <a:latin typeface="+mn-lt"/>
              </a:rPr>
              <a:t>7.8</a:t>
            </a:r>
            <a:endParaRPr lang="en-US" sz="800">
              <a:solidFill>
                <a:srgbClr val="000000"/>
              </a:solidFill>
              <a:latin typeface="+mn-lt"/>
            </a:endParaRPr>
          </a:p>
          <a:p>
            <a:pPr marL="0" marR="0" lvl="0" indent="0" algn="ctr" defTabSz="822813">
              <a:lnSpc>
                <a:spcPct val="90000"/>
              </a:lnSpc>
              <a:spcBef>
                <a:spcPct val="0"/>
              </a:spcBef>
              <a:spcAft>
                <a:spcPct val="0"/>
              </a:spcAft>
              <a:buClrTx/>
              <a:buSzTx/>
              <a:buFontTx/>
              <a:buNone/>
              <a:tabLst/>
              <a:defRPr/>
            </a:pPr>
            <a:endParaRPr lang="en-US" sz="800" b="0" i="0" u="none" strike="noStrike" kern="1200" cap="none" spc="0" normalizeH="0" baseline="0" noProof="0">
              <a:ln>
                <a:noFill/>
              </a:ln>
              <a:solidFill>
                <a:srgbClr val="282828"/>
              </a:solidFill>
              <a:effectLst/>
              <a:uLnTx/>
              <a:uFillTx/>
              <a:latin typeface="+mn-lt"/>
              <a:cs typeface="Segoe Sans Display"/>
            </a:endParaRPr>
          </a:p>
        </p:txBody>
      </p:sp>
      <p:sp>
        <p:nvSpPr>
          <p:cNvPr id="67" name="TextBox 86">
            <a:extLst>
              <a:ext uri="{FF2B5EF4-FFF2-40B4-BE49-F238E27FC236}">
                <a16:creationId xmlns:a16="http://schemas.microsoft.com/office/drawing/2014/main" id="{5F76C3FB-81D3-4237-84CA-9867278C6A2E}"/>
              </a:ext>
            </a:extLst>
          </p:cNvPr>
          <p:cNvSpPr txBox="1"/>
          <p:nvPr/>
        </p:nvSpPr>
        <p:spPr>
          <a:xfrm>
            <a:off x="2495180" y="3833577"/>
            <a:ext cx="502906" cy="261581"/>
          </a:xfrm>
          <a:prstGeom prst="rect">
            <a:avLst/>
          </a:prstGeom>
          <a:noFill/>
          <a:ln w="19050">
            <a:no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R="0" lvl="0" indent="0" algn="ctr" defTabSz="822813" fontAlgn="base">
              <a:lnSpc>
                <a:spcPct val="90000"/>
              </a:lnSpc>
              <a:spcBef>
                <a:spcPct val="0"/>
              </a:spcBef>
              <a:spcAft>
                <a:spcPct val="0"/>
              </a:spcAft>
              <a:buClrTx/>
              <a:buSzTx/>
              <a:buFontTx/>
              <a:buNone/>
              <a:tabLst/>
              <a:defRPr kumimoji="0" sz="1059" b="0" i="0" u="none" strike="noStrike" cap="none" spc="0" normalizeH="0" baseline="0">
                <a:ln>
                  <a:noFill/>
                </a:ln>
                <a:solidFill>
                  <a:srgbClr val="282828"/>
                </a:solidFill>
                <a:effectLst/>
                <a:uLnTx/>
                <a:uFillTx/>
                <a:latin typeface="Segoe UI"/>
              </a:defRPr>
            </a:lvl1pPr>
            <a:lvl2pPr marL="457183" defTabSz="914367">
              <a:defRPr sz="1765">
                <a:solidFill>
                  <a:schemeClr val="lt1"/>
                </a:solidFill>
              </a:defRPr>
            </a:lvl2pPr>
            <a:lvl3pPr marL="914367" defTabSz="914367">
              <a:defRPr sz="1765">
                <a:solidFill>
                  <a:schemeClr val="lt1"/>
                </a:solidFill>
              </a:defRPr>
            </a:lvl3pPr>
            <a:lvl4pPr marL="1371550" defTabSz="914367">
              <a:defRPr sz="1765">
                <a:solidFill>
                  <a:schemeClr val="lt1"/>
                </a:solidFill>
              </a:defRPr>
            </a:lvl4pPr>
            <a:lvl5pPr marL="1828734" defTabSz="914367">
              <a:defRPr sz="1765">
                <a:solidFill>
                  <a:schemeClr val="lt1"/>
                </a:solidFill>
              </a:defRPr>
            </a:lvl5pPr>
            <a:lvl6pPr marL="2285918" defTabSz="914367">
              <a:defRPr sz="1765">
                <a:solidFill>
                  <a:schemeClr val="lt1"/>
                </a:solidFill>
              </a:defRPr>
            </a:lvl6pPr>
            <a:lvl7pPr marL="2743101" defTabSz="914367">
              <a:defRPr sz="1765">
                <a:solidFill>
                  <a:schemeClr val="lt1"/>
                </a:solidFill>
              </a:defRPr>
            </a:lvl7pPr>
            <a:lvl8pPr marL="3200284" defTabSz="914367">
              <a:defRPr sz="1765">
                <a:solidFill>
                  <a:schemeClr val="lt1"/>
                </a:solidFill>
              </a:defRPr>
            </a:lvl8pPr>
            <a:lvl9pPr marL="3657469" defTabSz="914367">
              <a:defRPr sz="1765">
                <a:solidFill>
                  <a:schemeClr val="lt1"/>
                </a:solidFill>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a:ln>
                  <a:noFill/>
                </a:ln>
                <a:solidFill>
                  <a:srgbClr val="282828"/>
                </a:solidFill>
                <a:effectLst/>
                <a:uLnTx/>
                <a:uFillTx/>
                <a:latin typeface="+mn-lt"/>
                <a:ea typeface="+mn-ea"/>
                <a:cs typeface="+mn-cs"/>
              </a:rPr>
              <a:t>$8.2</a:t>
            </a:r>
          </a:p>
        </p:txBody>
      </p:sp>
      <p:sp>
        <p:nvSpPr>
          <p:cNvPr id="68" name="TextBox 86">
            <a:extLst>
              <a:ext uri="{FF2B5EF4-FFF2-40B4-BE49-F238E27FC236}">
                <a16:creationId xmlns:a16="http://schemas.microsoft.com/office/drawing/2014/main" id="{BBB845DE-BE7B-4A80-AAAD-1D0CB8A579F2}"/>
              </a:ext>
            </a:extLst>
          </p:cNvPr>
          <p:cNvSpPr txBox="1"/>
          <p:nvPr/>
        </p:nvSpPr>
        <p:spPr>
          <a:xfrm>
            <a:off x="2495180" y="4189959"/>
            <a:ext cx="502906" cy="261581"/>
          </a:xfrm>
          <a:prstGeom prst="rect">
            <a:avLst/>
          </a:prstGeom>
          <a:noFill/>
          <a:ln w="19050">
            <a:no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R="0" lvl="0" indent="0" algn="ctr" defTabSz="822813" fontAlgn="base">
              <a:lnSpc>
                <a:spcPct val="90000"/>
              </a:lnSpc>
              <a:spcBef>
                <a:spcPct val="0"/>
              </a:spcBef>
              <a:spcAft>
                <a:spcPct val="0"/>
              </a:spcAft>
              <a:buClrTx/>
              <a:buSzTx/>
              <a:buFontTx/>
              <a:buNone/>
              <a:tabLst/>
              <a:defRPr kumimoji="0" sz="1059" b="0" i="0" u="none" strike="noStrike" cap="none" spc="0" normalizeH="0" baseline="0">
                <a:ln>
                  <a:noFill/>
                </a:ln>
                <a:solidFill>
                  <a:srgbClr val="282828"/>
                </a:solidFill>
                <a:effectLst/>
                <a:uLnTx/>
                <a:uFillTx/>
                <a:latin typeface="Segoe UI"/>
              </a:defRPr>
            </a:lvl1pPr>
            <a:lvl2pPr marL="457183" defTabSz="914367">
              <a:defRPr sz="1765">
                <a:solidFill>
                  <a:schemeClr val="lt1"/>
                </a:solidFill>
              </a:defRPr>
            </a:lvl2pPr>
            <a:lvl3pPr marL="914367" defTabSz="914367">
              <a:defRPr sz="1765">
                <a:solidFill>
                  <a:schemeClr val="lt1"/>
                </a:solidFill>
              </a:defRPr>
            </a:lvl3pPr>
            <a:lvl4pPr marL="1371550" defTabSz="914367">
              <a:defRPr sz="1765">
                <a:solidFill>
                  <a:schemeClr val="lt1"/>
                </a:solidFill>
              </a:defRPr>
            </a:lvl4pPr>
            <a:lvl5pPr marL="1828734" defTabSz="914367">
              <a:defRPr sz="1765">
                <a:solidFill>
                  <a:schemeClr val="lt1"/>
                </a:solidFill>
              </a:defRPr>
            </a:lvl5pPr>
            <a:lvl6pPr marL="2285918" defTabSz="914367">
              <a:defRPr sz="1765">
                <a:solidFill>
                  <a:schemeClr val="lt1"/>
                </a:solidFill>
              </a:defRPr>
            </a:lvl6pPr>
            <a:lvl7pPr marL="2743101" defTabSz="914367">
              <a:defRPr sz="1765">
                <a:solidFill>
                  <a:schemeClr val="lt1"/>
                </a:solidFill>
              </a:defRPr>
            </a:lvl7pPr>
            <a:lvl8pPr marL="3200284" defTabSz="914367">
              <a:defRPr sz="1765">
                <a:solidFill>
                  <a:schemeClr val="lt1"/>
                </a:solidFill>
              </a:defRPr>
            </a:lvl8pPr>
            <a:lvl9pPr marL="3657469" defTabSz="914367">
              <a:defRPr sz="1765">
                <a:solidFill>
                  <a:schemeClr val="lt1"/>
                </a:solidFill>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a:ln>
                  <a:noFill/>
                </a:ln>
                <a:solidFill>
                  <a:srgbClr val="282828"/>
                </a:solidFill>
                <a:effectLst/>
                <a:uLnTx/>
                <a:uFillTx/>
                <a:latin typeface="+mn-lt"/>
                <a:ea typeface="+mn-ea"/>
                <a:cs typeface="+mn-cs"/>
              </a:rPr>
              <a:t>$7.5</a:t>
            </a:r>
          </a:p>
        </p:txBody>
      </p:sp>
      <p:sp>
        <p:nvSpPr>
          <p:cNvPr id="70" name="TextBox 86">
            <a:extLst>
              <a:ext uri="{FF2B5EF4-FFF2-40B4-BE49-F238E27FC236}">
                <a16:creationId xmlns:a16="http://schemas.microsoft.com/office/drawing/2014/main" id="{E895E37B-A6B0-4B18-AA45-957D3F165070}"/>
              </a:ext>
            </a:extLst>
          </p:cNvPr>
          <p:cNvSpPr txBox="1"/>
          <p:nvPr/>
        </p:nvSpPr>
        <p:spPr>
          <a:xfrm>
            <a:off x="2495180" y="4869600"/>
            <a:ext cx="502906" cy="261581"/>
          </a:xfrm>
          <a:prstGeom prst="rect">
            <a:avLst/>
          </a:prstGeom>
          <a:noFill/>
          <a:ln w="19050">
            <a:no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R="0" lvl="0" indent="0" algn="ctr" defTabSz="822813" fontAlgn="base">
              <a:lnSpc>
                <a:spcPct val="90000"/>
              </a:lnSpc>
              <a:spcBef>
                <a:spcPct val="0"/>
              </a:spcBef>
              <a:spcAft>
                <a:spcPct val="0"/>
              </a:spcAft>
              <a:buClrTx/>
              <a:buSzTx/>
              <a:buFontTx/>
              <a:buNone/>
              <a:tabLst/>
              <a:defRPr kumimoji="0" sz="1059" b="0" i="0" u="none" strike="noStrike" cap="none" spc="0" normalizeH="0" baseline="0">
                <a:ln>
                  <a:noFill/>
                </a:ln>
                <a:solidFill>
                  <a:srgbClr val="282828"/>
                </a:solidFill>
                <a:effectLst/>
                <a:uLnTx/>
                <a:uFillTx/>
                <a:latin typeface="Segoe UI"/>
              </a:defRPr>
            </a:lvl1pPr>
            <a:lvl2pPr marL="457183" defTabSz="914367">
              <a:defRPr sz="1765">
                <a:solidFill>
                  <a:schemeClr val="lt1"/>
                </a:solidFill>
              </a:defRPr>
            </a:lvl2pPr>
            <a:lvl3pPr marL="914367" defTabSz="914367">
              <a:defRPr sz="1765">
                <a:solidFill>
                  <a:schemeClr val="lt1"/>
                </a:solidFill>
              </a:defRPr>
            </a:lvl3pPr>
            <a:lvl4pPr marL="1371550" defTabSz="914367">
              <a:defRPr sz="1765">
                <a:solidFill>
                  <a:schemeClr val="lt1"/>
                </a:solidFill>
              </a:defRPr>
            </a:lvl4pPr>
            <a:lvl5pPr marL="1828734" defTabSz="914367">
              <a:defRPr sz="1765">
                <a:solidFill>
                  <a:schemeClr val="lt1"/>
                </a:solidFill>
              </a:defRPr>
            </a:lvl5pPr>
            <a:lvl6pPr marL="2285918" defTabSz="914367">
              <a:defRPr sz="1765">
                <a:solidFill>
                  <a:schemeClr val="lt1"/>
                </a:solidFill>
              </a:defRPr>
            </a:lvl6pPr>
            <a:lvl7pPr marL="2743101" defTabSz="914367">
              <a:defRPr sz="1765">
                <a:solidFill>
                  <a:schemeClr val="lt1"/>
                </a:solidFill>
              </a:defRPr>
            </a:lvl7pPr>
            <a:lvl8pPr marL="3200284" defTabSz="914367">
              <a:defRPr sz="1765">
                <a:solidFill>
                  <a:schemeClr val="lt1"/>
                </a:solidFill>
              </a:defRPr>
            </a:lvl8pPr>
            <a:lvl9pPr marL="3657469" defTabSz="914367">
              <a:defRPr sz="1765">
                <a:solidFill>
                  <a:schemeClr val="lt1"/>
                </a:solidFill>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800" i="0" u="none" strike="noStrike" kern="1200" cap="none" spc="0" normalizeH="0" baseline="0" noProof="0">
                <a:ln>
                  <a:noFill/>
                </a:ln>
                <a:solidFill>
                  <a:srgbClr val="282828"/>
                </a:solidFill>
                <a:effectLst/>
                <a:uLnTx/>
                <a:uFillTx/>
                <a:latin typeface="+mj-lt"/>
                <a:ea typeface="+mn-ea"/>
                <a:cs typeface="+mn-cs"/>
              </a:rPr>
              <a:t>$</a:t>
            </a:r>
            <a:r>
              <a:rPr lang="en-US" sz="800">
                <a:latin typeface="+mj-lt"/>
              </a:rPr>
              <a:t>65.5</a:t>
            </a:r>
            <a:endParaRPr kumimoji="0" lang="en-US" sz="800" i="0" u="none" strike="noStrike" kern="1200" cap="none" spc="0" normalizeH="0" baseline="0" noProof="0">
              <a:ln>
                <a:noFill/>
              </a:ln>
              <a:solidFill>
                <a:srgbClr val="282828"/>
              </a:solidFill>
              <a:effectLst/>
              <a:uLnTx/>
              <a:uFillTx/>
              <a:latin typeface="+mj-lt"/>
              <a:ea typeface="+mn-ea"/>
              <a:cs typeface="+mn-cs"/>
            </a:endParaRPr>
          </a:p>
        </p:txBody>
      </p:sp>
      <p:pic>
        <p:nvPicPr>
          <p:cNvPr id="6" name="Picture 5">
            <a:extLst>
              <a:ext uri="{FF2B5EF4-FFF2-40B4-BE49-F238E27FC236}">
                <a16:creationId xmlns:a16="http://schemas.microsoft.com/office/drawing/2014/main" id="{6FB2C57D-F24E-4A64-A7E4-9BD90433E0C4}"/>
              </a:ext>
            </a:extLst>
          </p:cNvPr>
          <p:cNvPicPr preferRelativeResize="0">
            <a:picLocks/>
          </p:cNvPicPr>
          <p:nvPr/>
        </p:nvPicPr>
        <p:blipFill>
          <a:blip r:embed="rId3" cstate="screen">
            <a:extLst>
              <a:ext uri="{28A0092B-C50C-407E-A947-70E740481C1C}">
                <a14:useLocalDpi xmlns:a14="http://schemas.microsoft.com/office/drawing/2010/main"/>
              </a:ext>
            </a:extLst>
          </a:blip>
          <a:srcRect/>
          <a:stretch/>
        </p:blipFill>
        <p:spPr>
          <a:xfrm>
            <a:off x="584122" y="3136523"/>
            <a:ext cx="1843200" cy="261721"/>
          </a:xfrm>
          <a:prstGeom prst="rect">
            <a:avLst/>
          </a:prstGeom>
        </p:spPr>
      </p:pic>
      <p:pic>
        <p:nvPicPr>
          <p:cNvPr id="123" name="Picture 122">
            <a:extLst>
              <a:ext uri="{FF2B5EF4-FFF2-40B4-BE49-F238E27FC236}">
                <a16:creationId xmlns:a16="http://schemas.microsoft.com/office/drawing/2014/main" id="{5E0055F9-8380-42DF-A11F-831117C662B2}"/>
              </a:ext>
            </a:extLst>
          </p:cNvPr>
          <p:cNvPicPr preferRelativeResize="0">
            <a:picLocks/>
          </p:cNvPicPr>
          <p:nvPr/>
        </p:nvPicPr>
        <p:blipFill>
          <a:blip r:embed="rId3" cstate="screen">
            <a:extLst>
              <a:ext uri="{28A0092B-C50C-407E-A947-70E740481C1C}">
                <a14:useLocalDpi xmlns:a14="http://schemas.microsoft.com/office/drawing/2010/main"/>
              </a:ext>
            </a:extLst>
          </a:blip>
          <a:srcRect/>
          <a:stretch/>
        </p:blipFill>
        <p:spPr>
          <a:xfrm>
            <a:off x="584122" y="3496374"/>
            <a:ext cx="1843200" cy="261721"/>
          </a:xfrm>
          <a:prstGeom prst="rect">
            <a:avLst/>
          </a:prstGeom>
        </p:spPr>
      </p:pic>
      <p:pic>
        <p:nvPicPr>
          <p:cNvPr id="124" name="Picture 123">
            <a:extLst>
              <a:ext uri="{FF2B5EF4-FFF2-40B4-BE49-F238E27FC236}">
                <a16:creationId xmlns:a16="http://schemas.microsoft.com/office/drawing/2014/main" id="{3EC1755E-DAA6-4691-B46A-4DF43C7D4F73}"/>
              </a:ext>
            </a:extLst>
          </p:cNvPr>
          <p:cNvPicPr preferRelativeResize="0">
            <a:picLocks/>
          </p:cNvPicPr>
          <p:nvPr/>
        </p:nvPicPr>
        <p:blipFill>
          <a:blip r:embed="rId3" cstate="screen">
            <a:extLst>
              <a:ext uri="{28A0092B-C50C-407E-A947-70E740481C1C}">
                <a14:useLocalDpi xmlns:a14="http://schemas.microsoft.com/office/drawing/2010/main"/>
              </a:ext>
            </a:extLst>
          </a:blip>
          <a:srcRect/>
          <a:stretch/>
        </p:blipFill>
        <p:spPr>
          <a:xfrm>
            <a:off x="584122" y="3833437"/>
            <a:ext cx="1843200" cy="261721"/>
          </a:xfrm>
          <a:prstGeom prst="rect">
            <a:avLst/>
          </a:prstGeom>
        </p:spPr>
      </p:pic>
      <p:pic>
        <p:nvPicPr>
          <p:cNvPr id="125" name="Picture 124">
            <a:extLst>
              <a:ext uri="{FF2B5EF4-FFF2-40B4-BE49-F238E27FC236}">
                <a16:creationId xmlns:a16="http://schemas.microsoft.com/office/drawing/2014/main" id="{E5588234-9F61-414D-951B-B7C78C15B22F}"/>
              </a:ext>
            </a:extLst>
          </p:cNvPr>
          <p:cNvPicPr preferRelativeResize="0">
            <a:picLocks/>
          </p:cNvPicPr>
          <p:nvPr/>
        </p:nvPicPr>
        <p:blipFill>
          <a:blip r:embed="rId3" cstate="screen">
            <a:extLst>
              <a:ext uri="{28A0092B-C50C-407E-A947-70E740481C1C}">
                <a14:useLocalDpi xmlns:a14="http://schemas.microsoft.com/office/drawing/2010/main"/>
              </a:ext>
            </a:extLst>
          </a:blip>
          <a:srcRect/>
          <a:stretch/>
        </p:blipFill>
        <p:spPr>
          <a:xfrm>
            <a:off x="584122" y="4189819"/>
            <a:ext cx="1843200" cy="261721"/>
          </a:xfrm>
          <a:prstGeom prst="rect">
            <a:avLst/>
          </a:prstGeom>
        </p:spPr>
      </p:pic>
      <p:pic>
        <p:nvPicPr>
          <p:cNvPr id="126" name="Picture 125">
            <a:extLst>
              <a:ext uri="{FF2B5EF4-FFF2-40B4-BE49-F238E27FC236}">
                <a16:creationId xmlns:a16="http://schemas.microsoft.com/office/drawing/2014/main" id="{A42F7A6B-EA48-4B69-8D74-6D57B19790F5}"/>
              </a:ext>
            </a:extLst>
          </p:cNvPr>
          <p:cNvPicPr preferRelativeResize="0">
            <a:picLocks/>
          </p:cNvPicPr>
          <p:nvPr/>
        </p:nvPicPr>
        <p:blipFill>
          <a:blip r:embed="rId3" cstate="screen">
            <a:extLst>
              <a:ext uri="{28A0092B-C50C-407E-A947-70E740481C1C}">
                <a14:useLocalDpi xmlns:a14="http://schemas.microsoft.com/office/drawing/2010/main"/>
              </a:ext>
            </a:extLst>
          </a:blip>
          <a:srcRect/>
          <a:stretch/>
        </p:blipFill>
        <p:spPr>
          <a:xfrm>
            <a:off x="584122" y="4524380"/>
            <a:ext cx="1843200" cy="261721"/>
          </a:xfrm>
          <a:prstGeom prst="rect">
            <a:avLst/>
          </a:prstGeom>
        </p:spPr>
      </p:pic>
      <p:sp>
        <p:nvSpPr>
          <p:cNvPr id="59" name="Rectangle 58">
            <a:extLst>
              <a:ext uri="{FF2B5EF4-FFF2-40B4-BE49-F238E27FC236}">
                <a16:creationId xmlns:a16="http://schemas.microsoft.com/office/drawing/2014/main" id="{15D1B6EB-8347-4EA7-95D6-9F162BA4BF8D}"/>
              </a:ext>
            </a:extLst>
          </p:cNvPr>
          <p:cNvSpPr/>
          <p:nvPr/>
        </p:nvSpPr>
        <p:spPr bwMode="auto">
          <a:xfrm>
            <a:off x="585217" y="3496694"/>
            <a:ext cx="1843635" cy="261401"/>
          </a:xfrm>
          <a:prstGeom prst="rect">
            <a:avLst/>
          </a:prstGeom>
          <a:noFill/>
          <a:ln w="19050">
            <a:no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algn="ctr" defTabSz="822813">
              <a:defRPr/>
            </a:pPr>
            <a:r>
              <a:rPr kumimoji="0" lang="en-US" sz="800" b="0" i="0" u="none" strike="noStrike" kern="1200" cap="none" spc="0" normalizeH="0" baseline="0" noProof="0">
                <a:ln>
                  <a:noFill/>
                </a:ln>
                <a:solidFill>
                  <a:srgbClr val="282828"/>
                </a:solidFill>
                <a:effectLst/>
                <a:uLnTx/>
                <a:uFillTx/>
                <a:ea typeface="+mn-ea"/>
                <a:cs typeface="+mn-cs"/>
              </a:rPr>
              <a:t>Defender for </a:t>
            </a:r>
            <a:r>
              <a:rPr lang="en-US" sz="800">
                <a:solidFill>
                  <a:srgbClr val="282828"/>
                </a:solidFill>
              </a:rPr>
              <a:t>Endpoint P2</a:t>
            </a:r>
            <a:endParaRPr lang="en-US" sz="800">
              <a:solidFill>
                <a:srgbClr val="000000"/>
              </a:solidFill>
            </a:endParaRPr>
          </a:p>
          <a:p>
            <a:pPr marL="0" marR="0" lvl="0" indent="0" algn="ctr" defTabSz="822813">
              <a:lnSpc>
                <a:spcPct val="90000"/>
              </a:lnSpc>
              <a:spcBef>
                <a:spcPct val="0"/>
              </a:spcBef>
              <a:spcAft>
                <a:spcPct val="0"/>
              </a:spcAft>
              <a:buClrTx/>
              <a:buSzTx/>
              <a:buFontTx/>
              <a:buNone/>
              <a:tabLst/>
              <a:defRPr/>
            </a:pPr>
            <a:endParaRPr lang="en-US" sz="800" b="0" i="0" u="none" strike="noStrike" kern="1200" cap="none" spc="0" normalizeH="0" baseline="0" noProof="0">
              <a:ln>
                <a:noFill/>
              </a:ln>
              <a:solidFill>
                <a:srgbClr val="282828"/>
              </a:solidFill>
              <a:effectLst/>
              <a:uLnTx/>
              <a:uFillTx/>
              <a:cs typeface="Segoe Sans Display"/>
            </a:endParaRPr>
          </a:p>
        </p:txBody>
      </p:sp>
      <p:sp>
        <p:nvSpPr>
          <p:cNvPr id="60" name="Rectangle 59">
            <a:extLst>
              <a:ext uri="{FF2B5EF4-FFF2-40B4-BE49-F238E27FC236}">
                <a16:creationId xmlns:a16="http://schemas.microsoft.com/office/drawing/2014/main" id="{33052A99-973C-46A3-8EA0-B78A05874F34}"/>
              </a:ext>
            </a:extLst>
          </p:cNvPr>
          <p:cNvSpPr/>
          <p:nvPr/>
        </p:nvSpPr>
        <p:spPr bwMode="auto">
          <a:xfrm>
            <a:off x="585217" y="3833756"/>
            <a:ext cx="1843636" cy="261401"/>
          </a:xfrm>
          <a:prstGeom prst="rect">
            <a:avLst/>
          </a:prstGeom>
          <a:noFill/>
          <a:ln w="19050">
            <a:no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a:ln>
                  <a:noFill/>
                </a:ln>
                <a:solidFill>
                  <a:srgbClr val="282828"/>
                </a:solidFill>
                <a:effectLst/>
                <a:uLnTx/>
                <a:uFillTx/>
                <a:ea typeface="+mn-ea"/>
                <a:cs typeface="+mn-cs"/>
              </a:rPr>
              <a:t>Defender for Identity</a:t>
            </a:r>
          </a:p>
        </p:txBody>
      </p:sp>
      <p:sp>
        <p:nvSpPr>
          <p:cNvPr id="61" name="Rectangle 60">
            <a:extLst>
              <a:ext uri="{FF2B5EF4-FFF2-40B4-BE49-F238E27FC236}">
                <a16:creationId xmlns:a16="http://schemas.microsoft.com/office/drawing/2014/main" id="{B36A059F-2999-4B18-9985-9221F6389055}"/>
              </a:ext>
            </a:extLst>
          </p:cNvPr>
          <p:cNvSpPr/>
          <p:nvPr/>
        </p:nvSpPr>
        <p:spPr bwMode="auto">
          <a:xfrm>
            <a:off x="585217" y="4190139"/>
            <a:ext cx="1843636" cy="261401"/>
          </a:xfrm>
          <a:prstGeom prst="rect">
            <a:avLst/>
          </a:prstGeom>
          <a:noFill/>
          <a:ln w="19050">
            <a:no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a:ln>
                  <a:noFill/>
                </a:ln>
                <a:solidFill>
                  <a:srgbClr val="282828"/>
                </a:solidFill>
                <a:effectLst/>
                <a:uLnTx/>
                <a:uFillTx/>
                <a:ea typeface="+mn-ea"/>
                <a:cs typeface="+mn-cs"/>
              </a:rPr>
              <a:t>Defender for Office P2</a:t>
            </a:r>
          </a:p>
        </p:txBody>
      </p:sp>
      <p:sp>
        <p:nvSpPr>
          <p:cNvPr id="62" name="Rectangle 61">
            <a:extLst>
              <a:ext uri="{FF2B5EF4-FFF2-40B4-BE49-F238E27FC236}">
                <a16:creationId xmlns:a16="http://schemas.microsoft.com/office/drawing/2014/main" id="{7453E44C-DEB0-453C-B6CE-7170ECBCEE1B}"/>
              </a:ext>
            </a:extLst>
          </p:cNvPr>
          <p:cNvSpPr/>
          <p:nvPr/>
        </p:nvSpPr>
        <p:spPr bwMode="auto">
          <a:xfrm>
            <a:off x="585217" y="4524700"/>
            <a:ext cx="1843636" cy="261401"/>
          </a:xfrm>
          <a:prstGeom prst="rect">
            <a:avLst/>
          </a:prstGeom>
          <a:noFill/>
          <a:ln w="19050">
            <a:no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algn="ctr" defTabSz="822813" fontAlgn="base">
              <a:lnSpc>
                <a:spcPct val="90000"/>
              </a:lnSpc>
              <a:spcBef>
                <a:spcPct val="0"/>
              </a:spcBef>
              <a:spcAft>
                <a:spcPct val="0"/>
              </a:spcAft>
              <a:defRPr/>
            </a:pPr>
            <a:r>
              <a:rPr lang="en-US" sz="800">
                <a:solidFill>
                  <a:srgbClr val="282828"/>
                </a:solidFill>
              </a:rPr>
              <a:t>Microsoft </a:t>
            </a:r>
            <a:r>
              <a:rPr kumimoji="0" lang="en-US" sz="800" b="0" i="0" u="none" strike="noStrike" kern="1200" cap="none" spc="0" normalizeH="0" baseline="0" noProof="0">
                <a:ln>
                  <a:noFill/>
                </a:ln>
                <a:solidFill>
                  <a:srgbClr val="282828"/>
                </a:solidFill>
                <a:effectLst/>
                <a:uLnTx/>
                <a:uFillTx/>
                <a:ea typeface="+mn-ea"/>
                <a:cs typeface="+mn-cs"/>
              </a:rPr>
              <a:t>Entra ID P2 </a:t>
            </a:r>
          </a:p>
        </p:txBody>
      </p:sp>
      <p:sp>
        <p:nvSpPr>
          <p:cNvPr id="64" name="Right Brace 63">
            <a:extLst>
              <a:ext uri="{FF2B5EF4-FFF2-40B4-BE49-F238E27FC236}">
                <a16:creationId xmlns:a16="http://schemas.microsoft.com/office/drawing/2014/main" id="{EE19A8F9-5A6E-4A92-B6A7-1464AAFD2510}"/>
              </a:ext>
              <a:ext uri="{C183D7F6-B498-43B3-948B-1728B52AA6E4}">
                <adec:decorative xmlns:adec="http://schemas.microsoft.com/office/drawing/2017/decorative" val="1"/>
              </a:ext>
            </a:extLst>
          </p:cNvPr>
          <p:cNvSpPr/>
          <p:nvPr/>
        </p:nvSpPr>
        <p:spPr>
          <a:xfrm>
            <a:off x="3000380" y="2439977"/>
            <a:ext cx="434970" cy="2345808"/>
          </a:xfrm>
          <a:prstGeom prst="rightBrace">
            <a:avLst>
              <a:gd name="adj1" fmla="val 0"/>
              <a:gd name="adj2" fmla="val 50000"/>
            </a:avLst>
          </a:prstGeom>
          <a:ln w="12700">
            <a:solidFill>
              <a:srgbClr val="56AEF9"/>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806867"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282828"/>
              </a:solidFill>
              <a:effectLst/>
              <a:uLnTx/>
              <a:uFillTx/>
              <a:ea typeface="+mn-ea"/>
              <a:cs typeface="+mn-cs"/>
            </a:endParaRPr>
          </a:p>
        </p:txBody>
      </p:sp>
      <p:sp>
        <p:nvSpPr>
          <p:cNvPr id="65" name="Rectangle 64">
            <a:extLst>
              <a:ext uri="{FF2B5EF4-FFF2-40B4-BE49-F238E27FC236}">
                <a16:creationId xmlns:a16="http://schemas.microsoft.com/office/drawing/2014/main" id="{5C12B1C0-96F3-4FFA-A46C-4DFBB447D8B9}"/>
              </a:ext>
            </a:extLst>
          </p:cNvPr>
          <p:cNvSpPr/>
          <p:nvPr/>
        </p:nvSpPr>
        <p:spPr bwMode="auto">
          <a:xfrm>
            <a:off x="585216" y="3136842"/>
            <a:ext cx="1843636" cy="261401"/>
          </a:xfrm>
          <a:prstGeom prst="rect">
            <a:avLst/>
          </a:prstGeom>
          <a:noFill/>
          <a:ln w="19050">
            <a:no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algn="ctr" defTabSz="822813">
              <a:defRPr/>
            </a:pPr>
            <a:r>
              <a:rPr lang="en-US" sz="800">
                <a:solidFill>
                  <a:srgbClr val="282828"/>
                </a:solidFill>
              </a:rPr>
              <a:t>Information Protection</a:t>
            </a:r>
            <a:endParaRPr lang="en-US" sz="800">
              <a:solidFill>
                <a:srgbClr val="000000"/>
              </a:solidFill>
            </a:endParaRPr>
          </a:p>
          <a:p>
            <a:pPr marL="0" marR="0" lvl="0" indent="0" algn="ctr" defTabSz="822813">
              <a:lnSpc>
                <a:spcPct val="90000"/>
              </a:lnSpc>
              <a:spcBef>
                <a:spcPct val="0"/>
              </a:spcBef>
              <a:spcAft>
                <a:spcPct val="0"/>
              </a:spcAft>
              <a:buClrTx/>
              <a:buSzTx/>
              <a:buFontTx/>
              <a:buNone/>
              <a:tabLst/>
              <a:defRPr/>
            </a:pPr>
            <a:endParaRPr lang="en-US" sz="800" b="0" i="0" u="none" strike="noStrike" kern="1200" cap="none" spc="0" normalizeH="0" baseline="0" noProof="0">
              <a:ln>
                <a:noFill/>
              </a:ln>
              <a:solidFill>
                <a:srgbClr val="282828"/>
              </a:solidFill>
              <a:effectLst/>
              <a:uLnTx/>
              <a:uFillTx/>
              <a:cs typeface="Segoe Sans Display"/>
            </a:endParaRPr>
          </a:p>
        </p:txBody>
      </p:sp>
      <p:pic>
        <p:nvPicPr>
          <p:cNvPr id="170" name="Picture 169">
            <a:extLst>
              <a:ext uri="{FF2B5EF4-FFF2-40B4-BE49-F238E27FC236}">
                <a16:creationId xmlns:a16="http://schemas.microsoft.com/office/drawing/2014/main" id="{71A472CB-EE75-46C2-B288-1595F4C0FD65}"/>
              </a:ext>
            </a:extLst>
          </p:cNvPr>
          <p:cNvPicPr preferRelativeResize="0">
            <a:picLocks/>
          </p:cNvPicPr>
          <p:nvPr/>
        </p:nvPicPr>
        <p:blipFill>
          <a:blip r:embed="rId2" cstate="screen">
            <a:extLst>
              <a:ext uri="{28A0092B-C50C-407E-A947-70E740481C1C}">
                <a14:useLocalDpi xmlns:a14="http://schemas.microsoft.com/office/drawing/2010/main"/>
              </a:ext>
            </a:extLst>
          </a:blip>
          <a:srcRect/>
          <a:stretch/>
        </p:blipFill>
        <p:spPr>
          <a:xfrm>
            <a:off x="2495180" y="2439289"/>
            <a:ext cx="502906" cy="261721"/>
          </a:xfrm>
          <a:prstGeom prst="rect">
            <a:avLst/>
          </a:prstGeom>
        </p:spPr>
      </p:pic>
      <p:pic>
        <p:nvPicPr>
          <p:cNvPr id="171" name="Picture 170">
            <a:extLst>
              <a:ext uri="{FF2B5EF4-FFF2-40B4-BE49-F238E27FC236}">
                <a16:creationId xmlns:a16="http://schemas.microsoft.com/office/drawing/2014/main" id="{FC7A2B3E-1942-4366-9AE7-B94B895DD755}"/>
              </a:ext>
            </a:extLst>
          </p:cNvPr>
          <p:cNvPicPr preferRelativeResize="0">
            <a:picLocks/>
          </p:cNvPicPr>
          <p:nvPr/>
        </p:nvPicPr>
        <p:blipFill>
          <a:blip r:embed="rId2" cstate="screen">
            <a:extLst>
              <a:ext uri="{28A0092B-C50C-407E-A947-70E740481C1C}">
                <a14:useLocalDpi xmlns:a14="http://schemas.microsoft.com/office/drawing/2010/main"/>
              </a:ext>
            </a:extLst>
          </a:blip>
          <a:srcRect/>
          <a:stretch/>
        </p:blipFill>
        <p:spPr>
          <a:xfrm>
            <a:off x="2495180" y="2776351"/>
            <a:ext cx="502906" cy="261721"/>
          </a:xfrm>
          <a:prstGeom prst="rect">
            <a:avLst/>
          </a:prstGeom>
        </p:spPr>
      </p:pic>
      <p:sp>
        <p:nvSpPr>
          <p:cNvPr id="173" name="TextBox 86">
            <a:extLst>
              <a:ext uri="{FF2B5EF4-FFF2-40B4-BE49-F238E27FC236}">
                <a16:creationId xmlns:a16="http://schemas.microsoft.com/office/drawing/2014/main" id="{3E5C83A5-E86E-496C-AFD9-A4C4BEAC7F39}"/>
              </a:ext>
            </a:extLst>
          </p:cNvPr>
          <p:cNvSpPr txBox="1"/>
          <p:nvPr/>
        </p:nvSpPr>
        <p:spPr>
          <a:xfrm>
            <a:off x="2495180" y="2439429"/>
            <a:ext cx="502906" cy="261581"/>
          </a:xfrm>
          <a:prstGeom prst="rect">
            <a:avLst/>
          </a:prstGeom>
          <a:noFill/>
          <a:ln w="19050">
            <a:no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R="0" lvl="0" indent="0" algn="ctr" defTabSz="822813" fontAlgn="base">
              <a:lnSpc>
                <a:spcPct val="90000"/>
              </a:lnSpc>
              <a:spcBef>
                <a:spcPct val="0"/>
              </a:spcBef>
              <a:spcAft>
                <a:spcPct val="0"/>
              </a:spcAft>
              <a:buClrTx/>
              <a:buSzTx/>
              <a:buFontTx/>
              <a:buNone/>
              <a:tabLst/>
              <a:defRPr kumimoji="0" sz="1059" b="0" i="0" u="none" strike="noStrike" cap="none" spc="0" normalizeH="0" baseline="0">
                <a:ln>
                  <a:noFill/>
                </a:ln>
                <a:solidFill>
                  <a:srgbClr val="282828"/>
                </a:solidFill>
                <a:effectLst/>
                <a:uLnTx/>
                <a:uFillTx/>
                <a:latin typeface="Segoe UI"/>
              </a:defRPr>
            </a:lvl1pPr>
            <a:lvl2pPr marL="457183" defTabSz="914367">
              <a:defRPr sz="1765">
                <a:solidFill>
                  <a:schemeClr val="lt1"/>
                </a:solidFill>
              </a:defRPr>
            </a:lvl2pPr>
            <a:lvl3pPr marL="914367" defTabSz="914367">
              <a:defRPr sz="1765">
                <a:solidFill>
                  <a:schemeClr val="lt1"/>
                </a:solidFill>
              </a:defRPr>
            </a:lvl3pPr>
            <a:lvl4pPr marL="1371550" defTabSz="914367">
              <a:defRPr sz="1765">
                <a:solidFill>
                  <a:schemeClr val="lt1"/>
                </a:solidFill>
              </a:defRPr>
            </a:lvl4pPr>
            <a:lvl5pPr marL="1828734" defTabSz="914367">
              <a:defRPr sz="1765">
                <a:solidFill>
                  <a:schemeClr val="lt1"/>
                </a:solidFill>
              </a:defRPr>
            </a:lvl5pPr>
            <a:lvl6pPr marL="2285918" defTabSz="914367">
              <a:defRPr sz="1765">
                <a:solidFill>
                  <a:schemeClr val="lt1"/>
                </a:solidFill>
              </a:defRPr>
            </a:lvl6pPr>
            <a:lvl7pPr marL="2743101" defTabSz="914367">
              <a:defRPr sz="1765">
                <a:solidFill>
                  <a:schemeClr val="lt1"/>
                </a:solidFill>
              </a:defRPr>
            </a:lvl7pPr>
            <a:lvl8pPr marL="3200284" defTabSz="914367">
              <a:defRPr sz="1765">
                <a:solidFill>
                  <a:schemeClr val="lt1"/>
                </a:solidFill>
              </a:defRPr>
            </a:lvl8pPr>
            <a:lvl9pPr marL="3657469" defTabSz="914367">
              <a:defRPr sz="1765">
                <a:solidFill>
                  <a:schemeClr val="lt1"/>
                </a:solidFill>
              </a:defRPr>
            </a:lvl9pPr>
          </a:lstStyle>
          <a:p>
            <a:pPr>
              <a:defRPr/>
            </a:pPr>
            <a:r>
              <a:rPr kumimoji="0" lang="en-US" sz="800" b="0" i="0" u="none" strike="noStrike" kern="1200" cap="none" spc="0" normalizeH="0" baseline="0" noProof="0">
                <a:ln>
                  <a:noFill/>
                </a:ln>
                <a:solidFill>
                  <a:srgbClr val="282828"/>
                </a:solidFill>
                <a:effectLst/>
                <a:uLnTx/>
                <a:uFillTx/>
                <a:latin typeface="+mn-lt"/>
                <a:ea typeface="+mn-ea"/>
                <a:cs typeface="+mn-cs"/>
              </a:rPr>
              <a:t>$</a:t>
            </a:r>
            <a:r>
              <a:rPr lang="en-US" sz="800">
                <a:latin typeface="+mn-lt"/>
              </a:rPr>
              <a:t>10.5</a:t>
            </a:r>
            <a:endParaRPr lang="en-US" sz="800">
              <a:solidFill>
                <a:srgbClr val="000000"/>
              </a:solidFill>
              <a:latin typeface="+mn-lt"/>
            </a:endParaRPr>
          </a:p>
        </p:txBody>
      </p:sp>
      <p:sp>
        <p:nvSpPr>
          <p:cNvPr id="174" name="TextBox 86">
            <a:extLst>
              <a:ext uri="{FF2B5EF4-FFF2-40B4-BE49-F238E27FC236}">
                <a16:creationId xmlns:a16="http://schemas.microsoft.com/office/drawing/2014/main" id="{6F1840AA-28AE-4DB9-A526-C794B4655594}"/>
              </a:ext>
            </a:extLst>
          </p:cNvPr>
          <p:cNvSpPr txBox="1"/>
          <p:nvPr/>
        </p:nvSpPr>
        <p:spPr>
          <a:xfrm>
            <a:off x="2495180" y="2776491"/>
            <a:ext cx="502906" cy="261581"/>
          </a:xfrm>
          <a:prstGeom prst="rect">
            <a:avLst/>
          </a:prstGeom>
          <a:noFill/>
          <a:ln w="19050">
            <a:no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R="0" lvl="0" indent="0" algn="ctr" defTabSz="822813" fontAlgn="base">
              <a:lnSpc>
                <a:spcPct val="90000"/>
              </a:lnSpc>
              <a:spcBef>
                <a:spcPct val="0"/>
              </a:spcBef>
              <a:spcAft>
                <a:spcPct val="0"/>
              </a:spcAft>
              <a:buClrTx/>
              <a:buSzTx/>
              <a:buFontTx/>
              <a:buNone/>
              <a:tabLst/>
              <a:defRPr kumimoji="0" sz="1059" b="0" i="0" u="none" strike="noStrike" cap="none" spc="0" normalizeH="0" baseline="0">
                <a:ln>
                  <a:noFill/>
                </a:ln>
                <a:solidFill>
                  <a:srgbClr val="282828"/>
                </a:solidFill>
                <a:effectLst/>
                <a:uLnTx/>
                <a:uFillTx/>
                <a:latin typeface="Segoe UI"/>
              </a:defRPr>
            </a:lvl1pPr>
            <a:lvl2pPr marL="457183" defTabSz="914367">
              <a:defRPr sz="1765">
                <a:solidFill>
                  <a:schemeClr val="lt1"/>
                </a:solidFill>
              </a:defRPr>
            </a:lvl2pPr>
            <a:lvl3pPr marL="914367" defTabSz="914367">
              <a:defRPr sz="1765">
                <a:solidFill>
                  <a:schemeClr val="lt1"/>
                </a:solidFill>
              </a:defRPr>
            </a:lvl3pPr>
            <a:lvl4pPr marL="1371550" defTabSz="914367">
              <a:defRPr sz="1765">
                <a:solidFill>
                  <a:schemeClr val="lt1"/>
                </a:solidFill>
              </a:defRPr>
            </a:lvl4pPr>
            <a:lvl5pPr marL="1828734" defTabSz="914367">
              <a:defRPr sz="1765">
                <a:solidFill>
                  <a:schemeClr val="lt1"/>
                </a:solidFill>
              </a:defRPr>
            </a:lvl5pPr>
            <a:lvl6pPr marL="2285918" defTabSz="914367">
              <a:defRPr sz="1765">
                <a:solidFill>
                  <a:schemeClr val="lt1"/>
                </a:solidFill>
              </a:defRPr>
            </a:lvl6pPr>
            <a:lvl7pPr marL="2743101" defTabSz="914367">
              <a:defRPr sz="1765">
                <a:solidFill>
                  <a:schemeClr val="lt1"/>
                </a:solidFill>
              </a:defRPr>
            </a:lvl7pPr>
            <a:lvl8pPr marL="3200284" defTabSz="914367">
              <a:defRPr sz="1765">
                <a:solidFill>
                  <a:schemeClr val="lt1"/>
                </a:solidFill>
              </a:defRPr>
            </a:lvl8pPr>
            <a:lvl9pPr marL="3657469" defTabSz="914367">
              <a:defRPr sz="1765">
                <a:solidFill>
                  <a:schemeClr val="lt1"/>
                </a:solidFill>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a:ln>
                  <a:noFill/>
                </a:ln>
                <a:solidFill>
                  <a:srgbClr val="282828"/>
                </a:solidFill>
                <a:effectLst/>
                <a:uLnTx/>
                <a:uFillTx/>
                <a:latin typeface="+mn-lt"/>
                <a:ea typeface="+mn-ea"/>
                <a:cs typeface="+mn-cs"/>
              </a:rPr>
              <a:t>$</a:t>
            </a:r>
            <a:r>
              <a:rPr lang="en-US" sz="800">
                <a:latin typeface="+mn-lt"/>
              </a:rPr>
              <a:t>9</a:t>
            </a:r>
            <a:endParaRPr kumimoji="0" lang="en-US" sz="800" b="0" i="0" u="none" strike="noStrike" kern="1200" cap="none" spc="0" normalizeH="0" baseline="0" noProof="0">
              <a:ln>
                <a:noFill/>
              </a:ln>
              <a:solidFill>
                <a:srgbClr val="282828"/>
              </a:solidFill>
              <a:effectLst/>
              <a:uLnTx/>
              <a:uFillTx/>
              <a:latin typeface="+mn-lt"/>
              <a:ea typeface="+mn-ea"/>
              <a:cs typeface="+mn-cs"/>
            </a:endParaRPr>
          </a:p>
        </p:txBody>
      </p:sp>
      <p:pic>
        <p:nvPicPr>
          <p:cNvPr id="176" name="Picture 175">
            <a:extLst>
              <a:ext uri="{FF2B5EF4-FFF2-40B4-BE49-F238E27FC236}">
                <a16:creationId xmlns:a16="http://schemas.microsoft.com/office/drawing/2014/main" id="{C75FEB43-CD50-4C98-B40B-0026F3776567}"/>
              </a:ext>
            </a:extLst>
          </p:cNvPr>
          <p:cNvPicPr preferRelativeResize="0">
            <a:picLocks/>
          </p:cNvPicPr>
          <p:nvPr/>
        </p:nvPicPr>
        <p:blipFill>
          <a:blip r:embed="rId3" cstate="screen">
            <a:extLst>
              <a:ext uri="{28A0092B-C50C-407E-A947-70E740481C1C}">
                <a14:useLocalDpi xmlns:a14="http://schemas.microsoft.com/office/drawing/2010/main"/>
              </a:ext>
            </a:extLst>
          </a:blip>
          <a:srcRect/>
          <a:stretch/>
        </p:blipFill>
        <p:spPr>
          <a:xfrm>
            <a:off x="584122" y="2439289"/>
            <a:ext cx="1843200" cy="261721"/>
          </a:xfrm>
          <a:prstGeom prst="rect">
            <a:avLst/>
          </a:prstGeom>
        </p:spPr>
      </p:pic>
      <p:pic>
        <p:nvPicPr>
          <p:cNvPr id="177" name="Picture 176">
            <a:extLst>
              <a:ext uri="{FF2B5EF4-FFF2-40B4-BE49-F238E27FC236}">
                <a16:creationId xmlns:a16="http://schemas.microsoft.com/office/drawing/2014/main" id="{B7DC1772-25FA-43C7-8D04-6AC5C5960B9A}"/>
              </a:ext>
            </a:extLst>
          </p:cNvPr>
          <p:cNvPicPr preferRelativeResize="0">
            <a:picLocks/>
          </p:cNvPicPr>
          <p:nvPr/>
        </p:nvPicPr>
        <p:blipFill>
          <a:blip r:embed="rId3" cstate="screen">
            <a:extLst>
              <a:ext uri="{28A0092B-C50C-407E-A947-70E740481C1C}">
                <a14:useLocalDpi xmlns:a14="http://schemas.microsoft.com/office/drawing/2010/main"/>
              </a:ext>
            </a:extLst>
          </a:blip>
          <a:srcRect/>
          <a:stretch/>
        </p:blipFill>
        <p:spPr>
          <a:xfrm>
            <a:off x="584122" y="2776351"/>
            <a:ext cx="1843200" cy="261721"/>
          </a:xfrm>
          <a:prstGeom prst="rect">
            <a:avLst/>
          </a:prstGeom>
        </p:spPr>
      </p:pic>
      <p:sp>
        <p:nvSpPr>
          <p:cNvPr id="178" name="Rectangle 177">
            <a:extLst>
              <a:ext uri="{FF2B5EF4-FFF2-40B4-BE49-F238E27FC236}">
                <a16:creationId xmlns:a16="http://schemas.microsoft.com/office/drawing/2014/main" id="{8ECF10ED-473C-42A4-AEB1-15E973E708ED}"/>
              </a:ext>
            </a:extLst>
          </p:cNvPr>
          <p:cNvSpPr/>
          <p:nvPr/>
        </p:nvSpPr>
        <p:spPr bwMode="auto">
          <a:xfrm>
            <a:off x="585217" y="2439609"/>
            <a:ext cx="1843635" cy="261401"/>
          </a:xfrm>
          <a:prstGeom prst="rect">
            <a:avLst/>
          </a:prstGeom>
          <a:noFill/>
          <a:ln w="19050">
            <a:no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algn="ctr" defTabSz="822813">
              <a:defRPr/>
            </a:pPr>
            <a:r>
              <a:rPr lang="en-US" sz="800">
                <a:solidFill>
                  <a:srgbClr val="282828"/>
                </a:solidFill>
              </a:rPr>
              <a:t>eDiscovery &amp; Audit</a:t>
            </a:r>
            <a:endParaRPr lang="en-US" sz="800">
              <a:solidFill>
                <a:srgbClr val="000000"/>
              </a:solidFill>
            </a:endParaRPr>
          </a:p>
          <a:p>
            <a:pPr marL="0" marR="0" lvl="0" indent="0" algn="ctr" defTabSz="822813">
              <a:lnSpc>
                <a:spcPct val="90000"/>
              </a:lnSpc>
              <a:spcBef>
                <a:spcPct val="0"/>
              </a:spcBef>
              <a:spcAft>
                <a:spcPct val="0"/>
              </a:spcAft>
              <a:buClrTx/>
              <a:buSzTx/>
              <a:buFontTx/>
              <a:buNone/>
              <a:tabLst/>
              <a:defRPr/>
            </a:pPr>
            <a:endParaRPr lang="en-US" sz="800" b="0" i="0" u="none" strike="noStrike" kern="1200" cap="none" spc="0" normalizeH="0" baseline="0" noProof="0">
              <a:ln>
                <a:noFill/>
              </a:ln>
              <a:solidFill>
                <a:srgbClr val="282828"/>
              </a:solidFill>
              <a:effectLst/>
              <a:uLnTx/>
              <a:uFillTx/>
              <a:cs typeface="Segoe Sans Display"/>
            </a:endParaRPr>
          </a:p>
        </p:txBody>
      </p:sp>
      <p:sp>
        <p:nvSpPr>
          <p:cNvPr id="179" name="Rectangle 178">
            <a:extLst>
              <a:ext uri="{FF2B5EF4-FFF2-40B4-BE49-F238E27FC236}">
                <a16:creationId xmlns:a16="http://schemas.microsoft.com/office/drawing/2014/main" id="{EE8FFE50-83D8-4AB1-A3B1-52112D81346A}"/>
              </a:ext>
            </a:extLst>
          </p:cNvPr>
          <p:cNvSpPr/>
          <p:nvPr/>
        </p:nvSpPr>
        <p:spPr bwMode="auto">
          <a:xfrm>
            <a:off x="585217" y="2776671"/>
            <a:ext cx="1843636" cy="261401"/>
          </a:xfrm>
          <a:prstGeom prst="rect">
            <a:avLst/>
          </a:prstGeom>
          <a:noFill/>
          <a:ln w="19050">
            <a:no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algn="ctr" defTabSz="822813">
              <a:defRPr/>
            </a:pPr>
            <a:r>
              <a:rPr lang="en-US" sz="800">
                <a:solidFill>
                  <a:srgbClr val="282828"/>
                </a:solidFill>
              </a:rPr>
              <a:t>Insider Risk Management</a:t>
            </a:r>
            <a:endParaRPr lang="en-US" sz="800">
              <a:solidFill>
                <a:srgbClr val="000000"/>
              </a:solidFill>
            </a:endParaRPr>
          </a:p>
          <a:p>
            <a:pPr marL="0" marR="0" lvl="0" indent="0" algn="ctr" defTabSz="822813">
              <a:lnSpc>
                <a:spcPct val="90000"/>
              </a:lnSpc>
              <a:spcBef>
                <a:spcPct val="0"/>
              </a:spcBef>
              <a:spcAft>
                <a:spcPct val="0"/>
              </a:spcAft>
              <a:buClrTx/>
              <a:buSzTx/>
              <a:buFontTx/>
              <a:buNone/>
              <a:tabLst/>
              <a:defRPr/>
            </a:pPr>
            <a:endParaRPr lang="en-US" sz="800" b="0" i="0" u="none" strike="noStrike" kern="1200" cap="none" spc="0" normalizeH="0" baseline="0" noProof="0">
              <a:ln>
                <a:noFill/>
              </a:ln>
              <a:solidFill>
                <a:srgbClr val="282828"/>
              </a:solidFill>
              <a:effectLst/>
              <a:uLnTx/>
              <a:uFillTx/>
              <a:cs typeface="Segoe Sans Display"/>
            </a:endParaRPr>
          </a:p>
        </p:txBody>
      </p:sp>
      <p:pic>
        <p:nvPicPr>
          <p:cNvPr id="3" name="Picture 2">
            <a:extLst>
              <a:ext uri="{FF2B5EF4-FFF2-40B4-BE49-F238E27FC236}">
                <a16:creationId xmlns:a16="http://schemas.microsoft.com/office/drawing/2014/main" id="{AC294022-23B1-43CF-92A9-5C8F5D0EB1B9}"/>
              </a:ext>
            </a:extLst>
          </p:cNvPr>
          <p:cNvPicPr preferRelativeResize="0">
            <a:picLocks/>
          </p:cNvPicPr>
          <p:nvPr/>
        </p:nvPicPr>
        <p:blipFill>
          <a:blip r:embed="rId4" cstate="screen">
            <a:extLst>
              <a:ext uri="{28A0092B-C50C-407E-A947-70E740481C1C}">
                <a14:useLocalDpi xmlns:a14="http://schemas.microsoft.com/office/drawing/2010/main"/>
              </a:ext>
            </a:extLst>
          </a:blip>
          <a:srcRect/>
          <a:stretch/>
        </p:blipFill>
        <p:spPr>
          <a:xfrm>
            <a:off x="3439925" y="4631072"/>
            <a:ext cx="955569" cy="500400"/>
          </a:xfrm>
          <a:prstGeom prst="rect">
            <a:avLst/>
          </a:prstGeom>
        </p:spPr>
      </p:pic>
      <p:pic>
        <p:nvPicPr>
          <p:cNvPr id="149" name="Picture 148">
            <a:extLst>
              <a:ext uri="{FF2B5EF4-FFF2-40B4-BE49-F238E27FC236}">
                <a16:creationId xmlns:a16="http://schemas.microsoft.com/office/drawing/2014/main" id="{0D569DF1-89C2-4108-A0F7-DAD2563E0667}"/>
              </a:ext>
            </a:extLst>
          </p:cNvPr>
          <p:cNvPicPr preferRelativeResize="0">
            <a:picLocks/>
          </p:cNvPicPr>
          <p:nvPr/>
        </p:nvPicPr>
        <p:blipFill>
          <a:blip r:embed="rId4" cstate="screen">
            <a:extLst>
              <a:ext uri="{28A0092B-C50C-407E-A947-70E740481C1C}">
                <a14:useLocalDpi xmlns:a14="http://schemas.microsoft.com/office/drawing/2010/main"/>
              </a:ext>
            </a:extLst>
          </a:blip>
          <a:srcRect/>
          <a:stretch/>
        </p:blipFill>
        <p:spPr>
          <a:xfrm>
            <a:off x="4468986" y="4631072"/>
            <a:ext cx="955569" cy="500400"/>
          </a:xfrm>
          <a:prstGeom prst="rect">
            <a:avLst/>
          </a:prstGeom>
        </p:spPr>
      </p:pic>
      <p:pic>
        <p:nvPicPr>
          <p:cNvPr id="150" name="Picture 149">
            <a:extLst>
              <a:ext uri="{FF2B5EF4-FFF2-40B4-BE49-F238E27FC236}">
                <a16:creationId xmlns:a16="http://schemas.microsoft.com/office/drawing/2014/main" id="{A6805E6F-C631-40F9-9FAE-EE2083A6A3CD}"/>
              </a:ext>
            </a:extLst>
          </p:cNvPr>
          <p:cNvPicPr preferRelativeResize="0">
            <a:picLocks/>
          </p:cNvPicPr>
          <p:nvPr/>
        </p:nvPicPr>
        <p:blipFill>
          <a:blip r:embed="rId4" cstate="screen">
            <a:extLst>
              <a:ext uri="{28A0092B-C50C-407E-A947-70E740481C1C}">
                <a14:useLocalDpi xmlns:a14="http://schemas.microsoft.com/office/drawing/2010/main"/>
              </a:ext>
            </a:extLst>
          </a:blip>
          <a:srcRect/>
          <a:stretch/>
        </p:blipFill>
        <p:spPr>
          <a:xfrm>
            <a:off x="5497097" y="4631072"/>
            <a:ext cx="955569" cy="500400"/>
          </a:xfrm>
          <a:prstGeom prst="rect">
            <a:avLst/>
          </a:prstGeom>
        </p:spPr>
      </p:pic>
      <p:pic>
        <p:nvPicPr>
          <p:cNvPr id="151" name="Picture 150">
            <a:extLst>
              <a:ext uri="{FF2B5EF4-FFF2-40B4-BE49-F238E27FC236}">
                <a16:creationId xmlns:a16="http://schemas.microsoft.com/office/drawing/2014/main" id="{C10C4AF0-F4E7-4656-8058-FBDCF3B4E99C}"/>
              </a:ext>
            </a:extLst>
          </p:cNvPr>
          <p:cNvPicPr preferRelativeResize="0">
            <a:picLocks/>
          </p:cNvPicPr>
          <p:nvPr/>
        </p:nvPicPr>
        <p:blipFill>
          <a:blip r:embed="rId4" cstate="screen">
            <a:extLst>
              <a:ext uri="{28A0092B-C50C-407E-A947-70E740481C1C}">
                <a14:useLocalDpi xmlns:a14="http://schemas.microsoft.com/office/drawing/2010/main"/>
              </a:ext>
            </a:extLst>
          </a:blip>
          <a:srcRect/>
          <a:stretch/>
        </p:blipFill>
        <p:spPr>
          <a:xfrm>
            <a:off x="6525209" y="4631072"/>
            <a:ext cx="955569" cy="500400"/>
          </a:xfrm>
          <a:prstGeom prst="rect">
            <a:avLst/>
          </a:prstGeom>
        </p:spPr>
      </p:pic>
      <p:pic>
        <p:nvPicPr>
          <p:cNvPr id="152" name="Picture 151">
            <a:extLst>
              <a:ext uri="{FF2B5EF4-FFF2-40B4-BE49-F238E27FC236}">
                <a16:creationId xmlns:a16="http://schemas.microsoft.com/office/drawing/2014/main" id="{154E51CE-CB74-4065-8432-99A46916E298}"/>
              </a:ext>
            </a:extLst>
          </p:cNvPr>
          <p:cNvPicPr preferRelativeResize="0">
            <a:picLocks/>
          </p:cNvPicPr>
          <p:nvPr/>
        </p:nvPicPr>
        <p:blipFill>
          <a:blip r:embed="rId4" cstate="screen">
            <a:extLst>
              <a:ext uri="{28A0092B-C50C-407E-A947-70E740481C1C}">
                <a14:useLocalDpi xmlns:a14="http://schemas.microsoft.com/office/drawing/2010/main"/>
              </a:ext>
            </a:extLst>
          </a:blip>
          <a:srcRect/>
          <a:stretch/>
        </p:blipFill>
        <p:spPr>
          <a:xfrm>
            <a:off x="7557879" y="4631072"/>
            <a:ext cx="955569" cy="500400"/>
          </a:xfrm>
          <a:prstGeom prst="rect">
            <a:avLst/>
          </a:prstGeom>
        </p:spPr>
      </p:pic>
      <p:sp>
        <p:nvSpPr>
          <p:cNvPr id="10" name="Rectangle 9">
            <a:extLst>
              <a:ext uri="{FF2B5EF4-FFF2-40B4-BE49-F238E27FC236}">
                <a16:creationId xmlns:a16="http://schemas.microsoft.com/office/drawing/2014/main" id="{8A63C7B2-8AC7-4E29-8B39-0E6D68994A3D}"/>
              </a:ext>
            </a:extLst>
          </p:cNvPr>
          <p:cNvSpPr/>
          <p:nvPr/>
        </p:nvSpPr>
        <p:spPr bwMode="auto">
          <a:xfrm>
            <a:off x="4465118" y="4631387"/>
            <a:ext cx="959319" cy="499756"/>
          </a:xfrm>
          <a:prstGeom prst="rect">
            <a:avLst/>
          </a:prstGeom>
          <a:noFill/>
          <a:ln w="9525" cap="flat" cmpd="sng" algn="ctr">
            <a:noFill/>
            <a:prstDash val="solid"/>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a:ln>
                  <a:noFill/>
                </a:ln>
                <a:solidFill>
                  <a:schemeClr val="tx2"/>
                </a:solidFill>
                <a:effectLst/>
                <a:uLnTx/>
                <a:uFillTx/>
                <a:latin typeface="+mj-lt"/>
                <a:ea typeface="+mn-ea"/>
                <a:cs typeface="+mn-cs"/>
              </a:rPr>
              <a:t>Defender </a:t>
            </a:r>
            <a:br>
              <a:rPr kumimoji="0" lang="en-US" sz="800" b="0" i="0" u="none" strike="noStrike" kern="1200" cap="none" spc="0" normalizeH="0" baseline="0" noProof="0">
                <a:ln>
                  <a:noFill/>
                </a:ln>
                <a:solidFill>
                  <a:schemeClr val="tx2"/>
                </a:solidFill>
                <a:effectLst/>
                <a:uLnTx/>
                <a:uFillTx/>
                <a:latin typeface="+mj-lt"/>
                <a:ea typeface="+mn-ea"/>
                <a:cs typeface="+mn-cs"/>
              </a:rPr>
            </a:br>
            <a:r>
              <a:rPr kumimoji="0" lang="en-US" sz="800" b="0" i="0" u="none" strike="noStrike" kern="1200" cap="none" spc="0" normalizeH="0" baseline="0" noProof="0">
                <a:ln>
                  <a:noFill/>
                </a:ln>
                <a:solidFill>
                  <a:schemeClr val="tx2"/>
                </a:solidFill>
                <a:effectLst/>
                <a:uLnTx/>
                <a:uFillTx/>
                <a:latin typeface="+mj-lt"/>
                <a:ea typeface="+mn-ea"/>
                <a:cs typeface="+mn-cs"/>
              </a:rPr>
              <a:t>for Office P2</a:t>
            </a:r>
          </a:p>
        </p:txBody>
      </p:sp>
      <p:sp>
        <p:nvSpPr>
          <p:cNvPr id="11" name="Rectangle 10">
            <a:extLst>
              <a:ext uri="{FF2B5EF4-FFF2-40B4-BE49-F238E27FC236}">
                <a16:creationId xmlns:a16="http://schemas.microsoft.com/office/drawing/2014/main" id="{ADAC2B90-5684-4B96-B95F-45E2B72F79BB}"/>
              </a:ext>
            </a:extLst>
          </p:cNvPr>
          <p:cNvSpPr/>
          <p:nvPr/>
        </p:nvSpPr>
        <p:spPr bwMode="auto">
          <a:xfrm>
            <a:off x="5493230" y="4631387"/>
            <a:ext cx="959319" cy="499756"/>
          </a:xfrm>
          <a:prstGeom prst="rect">
            <a:avLst/>
          </a:prstGeom>
          <a:noFill/>
          <a:ln w="9525" cap="flat" cmpd="sng" algn="ctr">
            <a:noFill/>
            <a:prstDash val="solid"/>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a:ln>
                  <a:noFill/>
                </a:ln>
                <a:solidFill>
                  <a:schemeClr val="tx2"/>
                </a:solidFill>
                <a:effectLst/>
                <a:uLnTx/>
                <a:uFillTx/>
                <a:latin typeface="+mj-lt"/>
                <a:ea typeface="+mn-ea"/>
                <a:cs typeface="+mn-cs"/>
              </a:rPr>
              <a:t>Defender </a:t>
            </a:r>
            <a:br>
              <a:rPr kumimoji="0" lang="en-US" sz="800" b="0" i="0" u="none" strike="noStrike" kern="1200" cap="none" spc="0" normalizeH="0" baseline="0" noProof="0">
                <a:ln>
                  <a:noFill/>
                </a:ln>
                <a:solidFill>
                  <a:schemeClr val="tx2"/>
                </a:solidFill>
                <a:effectLst/>
                <a:uLnTx/>
                <a:uFillTx/>
                <a:latin typeface="+mj-lt"/>
                <a:ea typeface="+mn-ea"/>
                <a:cs typeface="+mn-cs"/>
              </a:rPr>
            </a:br>
            <a:r>
              <a:rPr kumimoji="0" lang="en-US" sz="800" b="0" i="0" u="none" strike="noStrike" kern="1200" cap="none" spc="0" normalizeH="0" baseline="0" noProof="0">
                <a:ln>
                  <a:noFill/>
                </a:ln>
                <a:solidFill>
                  <a:schemeClr val="tx2"/>
                </a:solidFill>
                <a:effectLst/>
                <a:uLnTx/>
                <a:uFillTx/>
                <a:latin typeface="+mj-lt"/>
                <a:ea typeface="+mn-ea"/>
                <a:cs typeface="+mn-cs"/>
              </a:rPr>
              <a:t>for Identity</a:t>
            </a:r>
          </a:p>
        </p:txBody>
      </p:sp>
      <p:sp>
        <p:nvSpPr>
          <p:cNvPr id="12" name="Rectangle 11">
            <a:extLst>
              <a:ext uri="{FF2B5EF4-FFF2-40B4-BE49-F238E27FC236}">
                <a16:creationId xmlns:a16="http://schemas.microsoft.com/office/drawing/2014/main" id="{941780FF-AFC3-48A4-8E33-616AE18D76C0}"/>
              </a:ext>
            </a:extLst>
          </p:cNvPr>
          <p:cNvSpPr/>
          <p:nvPr/>
        </p:nvSpPr>
        <p:spPr bwMode="auto">
          <a:xfrm>
            <a:off x="6521342" y="4631387"/>
            <a:ext cx="959319" cy="499756"/>
          </a:xfrm>
          <a:prstGeom prst="rect">
            <a:avLst/>
          </a:prstGeom>
          <a:noFill/>
          <a:ln w="9525" cap="flat" cmpd="sng" algn="ctr">
            <a:noFill/>
            <a:prstDash val="solid"/>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a:ln>
                  <a:noFill/>
                </a:ln>
                <a:solidFill>
                  <a:schemeClr val="tx2"/>
                </a:solidFill>
                <a:effectLst/>
                <a:uLnTx/>
                <a:uFillTx/>
                <a:latin typeface="+mj-lt"/>
                <a:ea typeface="+mn-ea"/>
                <a:cs typeface="+mn-cs"/>
              </a:rPr>
              <a:t>Defender </a:t>
            </a:r>
            <a:br>
              <a:rPr kumimoji="0" lang="en-US" sz="800" b="0" i="0" u="none" strike="noStrike" kern="1200" cap="none" spc="0" normalizeH="0" baseline="0" noProof="0">
                <a:ln>
                  <a:noFill/>
                </a:ln>
                <a:solidFill>
                  <a:schemeClr val="tx2"/>
                </a:solidFill>
                <a:effectLst/>
                <a:uLnTx/>
                <a:uFillTx/>
                <a:latin typeface="+mj-lt"/>
                <a:ea typeface="+mn-ea"/>
                <a:cs typeface="+mn-cs"/>
              </a:rPr>
            </a:br>
            <a:r>
              <a:rPr kumimoji="0" lang="en-US" sz="800" b="0" i="0" u="none" strike="noStrike" kern="1200" cap="none" spc="0" normalizeH="0" baseline="0" noProof="0">
                <a:ln>
                  <a:noFill/>
                </a:ln>
                <a:solidFill>
                  <a:schemeClr val="tx2"/>
                </a:solidFill>
                <a:effectLst/>
                <a:uLnTx/>
                <a:uFillTx/>
                <a:latin typeface="+mj-lt"/>
                <a:ea typeface="+mn-ea"/>
                <a:cs typeface="+mn-cs"/>
              </a:rPr>
              <a:t>for Cloud Apps</a:t>
            </a:r>
          </a:p>
        </p:txBody>
      </p:sp>
      <p:sp>
        <p:nvSpPr>
          <p:cNvPr id="9" name="Rectangle 8">
            <a:extLst>
              <a:ext uri="{FF2B5EF4-FFF2-40B4-BE49-F238E27FC236}">
                <a16:creationId xmlns:a16="http://schemas.microsoft.com/office/drawing/2014/main" id="{CE8CC3CB-544C-4153-BD43-3C73EEE55EAF}"/>
              </a:ext>
            </a:extLst>
          </p:cNvPr>
          <p:cNvSpPr/>
          <p:nvPr/>
        </p:nvSpPr>
        <p:spPr bwMode="auto">
          <a:xfrm>
            <a:off x="3440874" y="4631387"/>
            <a:ext cx="959319" cy="499756"/>
          </a:xfrm>
          <a:prstGeom prst="rect">
            <a:avLst/>
          </a:prstGeom>
          <a:noFill/>
          <a:ln w="9525" cap="flat" cmpd="sng" algn="ctr">
            <a:noFill/>
            <a:prstDash val="solid"/>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algn="ctr" defTabSz="822813" fontAlgn="base">
              <a:lnSpc>
                <a:spcPct val="90000"/>
              </a:lnSpc>
              <a:spcBef>
                <a:spcPct val="0"/>
              </a:spcBef>
              <a:spcAft>
                <a:spcPct val="0"/>
              </a:spcAft>
              <a:defRPr/>
            </a:pPr>
            <a:r>
              <a:rPr lang="en-US" sz="800">
                <a:solidFill>
                  <a:schemeClr val="tx2"/>
                </a:solidFill>
                <a:latin typeface="+mj-lt"/>
              </a:rPr>
              <a:t>Microsoft </a:t>
            </a:r>
            <a:br>
              <a:rPr lang="en-US" sz="800">
                <a:solidFill>
                  <a:schemeClr val="tx2"/>
                </a:solidFill>
                <a:latin typeface="+mj-lt"/>
              </a:rPr>
            </a:br>
            <a:r>
              <a:rPr kumimoji="0" lang="en-US" sz="800" b="0" i="0" u="none" strike="noStrike" kern="1200" cap="none" spc="0" normalizeH="0" baseline="0" noProof="0">
                <a:ln>
                  <a:noFill/>
                </a:ln>
                <a:solidFill>
                  <a:schemeClr val="tx2"/>
                </a:solidFill>
                <a:effectLst/>
                <a:uLnTx/>
                <a:uFillTx/>
                <a:latin typeface="+mj-lt"/>
                <a:ea typeface="+mn-ea"/>
                <a:cs typeface="+mn-cs"/>
              </a:rPr>
              <a:t>Entra ID P2</a:t>
            </a:r>
          </a:p>
        </p:txBody>
      </p:sp>
      <p:pic>
        <p:nvPicPr>
          <p:cNvPr id="13" name="Picture 12">
            <a:extLst>
              <a:ext uri="{FF2B5EF4-FFF2-40B4-BE49-F238E27FC236}">
                <a16:creationId xmlns:a16="http://schemas.microsoft.com/office/drawing/2014/main" id="{014AAA4A-EF84-4002-931C-08C39488641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97097" y="2079437"/>
            <a:ext cx="955452" cy="500085"/>
          </a:xfrm>
          <a:prstGeom prst="rect">
            <a:avLst/>
          </a:prstGeom>
        </p:spPr>
      </p:pic>
      <p:pic>
        <p:nvPicPr>
          <p:cNvPr id="16" name="Picture 15">
            <a:extLst>
              <a:ext uri="{FF2B5EF4-FFF2-40B4-BE49-F238E27FC236}">
                <a16:creationId xmlns:a16="http://schemas.microsoft.com/office/drawing/2014/main" id="{25B1F1D2-C971-4364-A4A7-2FA94A883D4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40874" y="4037864"/>
            <a:ext cx="955452" cy="500085"/>
          </a:xfrm>
          <a:prstGeom prst="rect">
            <a:avLst/>
          </a:prstGeom>
        </p:spPr>
      </p:pic>
      <p:pic>
        <p:nvPicPr>
          <p:cNvPr id="17" name="Picture 16">
            <a:extLst>
              <a:ext uri="{FF2B5EF4-FFF2-40B4-BE49-F238E27FC236}">
                <a16:creationId xmlns:a16="http://schemas.microsoft.com/office/drawing/2014/main" id="{3C877051-E740-4B0D-999C-6080CD12354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68986" y="4037864"/>
            <a:ext cx="955452" cy="500085"/>
          </a:xfrm>
          <a:prstGeom prst="rect">
            <a:avLst/>
          </a:prstGeom>
        </p:spPr>
      </p:pic>
      <p:pic>
        <p:nvPicPr>
          <p:cNvPr id="18" name="Picture 17">
            <a:extLst>
              <a:ext uri="{FF2B5EF4-FFF2-40B4-BE49-F238E27FC236}">
                <a16:creationId xmlns:a16="http://schemas.microsoft.com/office/drawing/2014/main" id="{D42E1C24-B942-4554-8677-D83DDDCC49E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97097" y="4037864"/>
            <a:ext cx="955452" cy="500085"/>
          </a:xfrm>
          <a:prstGeom prst="rect">
            <a:avLst/>
          </a:prstGeom>
        </p:spPr>
      </p:pic>
      <p:pic>
        <p:nvPicPr>
          <p:cNvPr id="19" name="Picture 18">
            <a:extLst>
              <a:ext uri="{FF2B5EF4-FFF2-40B4-BE49-F238E27FC236}">
                <a16:creationId xmlns:a16="http://schemas.microsoft.com/office/drawing/2014/main" id="{3B4B1F1A-2B89-4D24-8BAD-A574C8FF4B0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25209" y="4037864"/>
            <a:ext cx="955452" cy="500085"/>
          </a:xfrm>
          <a:prstGeom prst="rect">
            <a:avLst/>
          </a:prstGeom>
        </p:spPr>
      </p:pic>
      <p:sp>
        <p:nvSpPr>
          <p:cNvPr id="20" name="Rectangle 19">
            <a:extLst>
              <a:ext uri="{FF2B5EF4-FFF2-40B4-BE49-F238E27FC236}">
                <a16:creationId xmlns:a16="http://schemas.microsoft.com/office/drawing/2014/main" id="{29985C27-5FD6-4BE3-B9C5-CB011F175E42}"/>
              </a:ext>
            </a:extLst>
          </p:cNvPr>
          <p:cNvSpPr/>
          <p:nvPr/>
        </p:nvSpPr>
        <p:spPr bwMode="auto">
          <a:xfrm>
            <a:off x="3440874" y="4038194"/>
            <a:ext cx="959319" cy="499756"/>
          </a:xfrm>
          <a:prstGeom prst="rect">
            <a:avLst/>
          </a:prstGeom>
          <a:noFill/>
          <a:ln w="19050" cap="flat" cmpd="sng" algn="ctr">
            <a:noFill/>
            <a:prstDash val="dash"/>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lang="en-US" sz="800">
                <a:solidFill>
                  <a:srgbClr val="282828"/>
                </a:solidFill>
              </a:rPr>
              <a:t>Risk-Based</a:t>
            </a:r>
            <a:r>
              <a:rPr kumimoji="0" lang="en-US" sz="800" b="0" i="0" u="none" strike="noStrike" kern="1200" cap="none" spc="0" normalizeH="0" baseline="0" noProof="0">
                <a:ln>
                  <a:noFill/>
                </a:ln>
                <a:solidFill>
                  <a:srgbClr val="282828"/>
                </a:solidFill>
                <a:effectLst/>
                <a:uLnTx/>
                <a:uFillTx/>
                <a:ea typeface="+mn-ea"/>
                <a:cs typeface="+mn-cs"/>
              </a:rPr>
              <a:t> </a:t>
            </a:r>
            <a:br>
              <a:rPr kumimoji="0" lang="en-US" sz="800" b="0" i="0" u="none" strike="noStrike" kern="1200" cap="none" spc="0" normalizeH="0" baseline="0" noProof="0">
                <a:ln>
                  <a:noFill/>
                </a:ln>
                <a:solidFill>
                  <a:srgbClr val="282828"/>
                </a:solidFill>
                <a:effectLst/>
                <a:uLnTx/>
                <a:uFillTx/>
                <a:ea typeface="+mn-ea"/>
                <a:cs typeface="+mn-cs"/>
              </a:rPr>
            </a:br>
            <a:r>
              <a:rPr lang="en-US" sz="800">
                <a:solidFill>
                  <a:srgbClr val="282828"/>
                </a:solidFill>
              </a:rPr>
              <a:t>Conditional</a:t>
            </a:r>
            <a:r>
              <a:rPr kumimoji="0" lang="en-US" sz="800" b="0" i="0" u="none" strike="noStrike" kern="1200" cap="none" spc="0" normalizeH="0" baseline="0" noProof="0">
                <a:ln>
                  <a:noFill/>
                </a:ln>
                <a:solidFill>
                  <a:srgbClr val="282828"/>
                </a:solidFill>
                <a:effectLst/>
                <a:uLnTx/>
                <a:uFillTx/>
                <a:ea typeface="+mn-ea"/>
                <a:cs typeface="+mn-cs"/>
              </a:rPr>
              <a:t> </a:t>
            </a:r>
            <a:r>
              <a:rPr lang="en-US" sz="800">
                <a:solidFill>
                  <a:srgbClr val="282828"/>
                </a:solidFill>
              </a:rPr>
              <a:t>Access</a:t>
            </a:r>
            <a:endParaRPr lang="en-US" sz="800">
              <a:ea typeface="+mn-ea"/>
              <a:cs typeface="+mn-cs"/>
            </a:endParaRPr>
          </a:p>
        </p:txBody>
      </p:sp>
      <p:sp>
        <p:nvSpPr>
          <p:cNvPr id="21" name="Rectangle 20">
            <a:extLst>
              <a:ext uri="{FF2B5EF4-FFF2-40B4-BE49-F238E27FC236}">
                <a16:creationId xmlns:a16="http://schemas.microsoft.com/office/drawing/2014/main" id="{95B23F42-6F2D-40FE-ABA0-DE9569C888C6}"/>
              </a:ext>
            </a:extLst>
          </p:cNvPr>
          <p:cNvSpPr/>
          <p:nvPr/>
        </p:nvSpPr>
        <p:spPr bwMode="auto">
          <a:xfrm>
            <a:off x="4465118" y="4038194"/>
            <a:ext cx="959319" cy="499756"/>
          </a:xfrm>
          <a:prstGeom prst="rect">
            <a:avLst/>
          </a:prstGeom>
          <a:noFill/>
          <a:ln w="19050" cap="flat" cmpd="sng" algn="ctr">
            <a:noFill/>
            <a:prstDash val="dash"/>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a:ln>
                  <a:noFill/>
                </a:ln>
                <a:solidFill>
                  <a:srgbClr val="282828"/>
                </a:solidFill>
                <a:effectLst/>
                <a:uLnTx/>
                <a:uFillTx/>
                <a:ea typeface="+mn-ea"/>
                <a:cs typeface="+mn-cs"/>
              </a:rPr>
              <a:t>Safe Links &amp; Safe </a:t>
            </a:r>
            <a:r>
              <a:rPr lang="en-US" sz="800">
                <a:solidFill>
                  <a:srgbClr val="282828"/>
                </a:solidFill>
              </a:rPr>
              <a:t>Attachments</a:t>
            </a:r>
            <a:endParaRPr kumimoji="0" lang="en-US" sz="800" b="0" i="0" u="none" strike="noStrike" kern="1200" cap="none" spc="0" normalizeH="0" baseline="0" noProof="0">
              <a:ln>
                <a:noFill/>
              </a:ln>
              <a:solidFill>
                <a:srgbClr val="282828"/>
              </a:solidFill>
              <a:effectLst/>
              <a:uLnTx/>
              <a:uFillTx/>
              <a:ea typeface="+mn-ea"/>
              <a:cs typeface="+mn-cs"/>
            </a:endParaRPr>
          </a:p>
        </p:txBody>
      </p:sp>
      <p:sp>
        <p:nvSpPr>
          <p:cNvPr id="22" name="Rectangle 21">
            <a:extLst>
              <a:ext uri="{FF2B5EF4-FFF2-40B4-BE49-F238E27FC236}">
                <a16:creationId xmlns:a16="http://schemas.microsoft.com/office/drawing/2014/main" id="{0BFCF140-F131-458A-AFA0-6A36A88CB5F0}"/>
              </a:ext>
            </a:extLst>
          </p:cNvPr>
          <p:cNvSpPr/>
          <p:nvPr/>
        </p:nvSpPr>
        <p:spPr bwMode="auto">
          <a:xfrm>
            <a:off x="5493230" y="4038194"/>
            <a:ext cx="959319" cy="499756"/>
          </a:xfrm>
          <a:prstGeom prst="rect">
            <a:avLst/>
          </a:prstGeom>
          <a:noFill/>
          <a:ln w="19050" cap="flat" cmpd="sng" algn="ctr">
            <a:noFill/>
            <a:prstDash val="dash"/>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a:ln>
                  <a:noFill/>
                </a:ln>
                <a:solidFill>
                  <a:srgbClr val="282828"/>
                </a:solidFill>
                <a:effectLst/>
                <a:uLnTx/>
                <a:uFillTx/>
                <a:ea typeface="+mn-ea"/>
                <a:cs typeface="+mn-cs"/>
              </a:rPr>
              <a:t>Identity </a:t>
            </a:r>
            <a:br>
              <a:rPr kumimoji="0" lang="en-US" sz="800" b="0" i="0" u="none" strike="noStrike" kern="1200" cap="none" spc="0" normalizeH="0" baseline="0" noProof="0">
                <a:ln>
                  <a:noFill/>
                </a:ln>
                <a:solidFill>
                  <a:srgbClr val="282828"/>
                </a:solidFill>
                <a:effectLst/>
                <a:uLnTx/>
                <a:uFillTx/>
                <a:ea typeface="+mn-ea"/>
                <a:cs typeface="+mn-cs"/>
              </a:rPr>
            </a:br>
            <a:r>
              <a:rPr kumimoji="0" lang="en-US" sz="800" b="0" i="0" u="none" strike="noStrike" kern="1200" cap="none" spc="0" normalizeH="0" baseline="0" noProof="0">
                <a:ln>
                  <a:noFill/>
                </a:ln>
                <a:solidFill>
                  <a:srgbClr val="282828"/>
                </a:solidFill>
                <a:effectLst/>
                <a:uLnTx/>
                <a:uFillTx/>
                <a:ea typeface="+mn-ea"/>
                <a:cs typeface="+mn-cs"/>
              </a:rPr>
              <a:t>Protection </a:t>
            </a:r>
            <a:r>
              <a:rPr lang="en-US" sz="800">
                <a:solidFill>
                  <a:srgbClr val="282828"/>
                </a:solidFill>
              </a:rPr>
              <a:t>Alerts</a:t>
            </a:r>
            <a:endParaRPr kumimoji="0" lang="en-US" sz="800" b="0" i="0" u="none" strike="noStrike" kern="1200" cap="none" spc="0" normalizeH="0" baseline="0" noProof="0">
              <a:ln>
                <a:noFill/>
              </a:ln>
              <a:solidFill>
                <a:srgbClr val="282828"/>
              </a:solidFill>
              <a:effectLst/>
              <a:uLnTx/>
              <a:uFillTx/>
              <a:ea typeface="+mn-ea"/>
              <a:cs typeface="+mn-cs"/>
            </a:endParaRPr>
          </a:p>
        </p:txBody>
      </p:sp>
      <p:sp>
        <p:nvSpPr>
          <p:cNvPr id="23" name="Rectangle 22">
            <a:extLst>
              <a:ext uri="{FF2B5EF4-FFF2-40B4-BE49-F238E27FC236}">
                <a16:creationId xmlns:a16="http://schemas.microsoft.com/office/drawing/2014/main" id="{BE9F62F0-D688-4EC2-BDCD-03650299478D}"/>
              </a:ext>
            </a:extLst>
          </p:cNvPr>
          <p:cNvSpPr/>
          <p:nvPr/>
        </p:nvSpPr>
        <p:spPr bwMode="auto">
          <a:xfrm>
            <a:off x="6521342" y="4038194"/>
            <a:ext cx="959319" cy="499756"/>
          </a:xfrm>
          <a:prstGeom prst="rect">
            <a:avLst/>
          </a:prstGeom>
          <a:noFill/>
          <a:ln w="19050" cap="flat" cmpd="sng" algn="ctr">
            <a:noFill/>
            <a:prstDash val="dash"/>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a:ln>
                  <a:noFill/>
                </a:ln>
                <a:solidFill>
                  <a:srgbClr val="282828"/>
                </a:solidFill>
                <a:effectLst/>
                <a:uLnTx/>
                <a:uFillTx/>
                <a:ea typeface="+mn-ea"/>
                <a:cs typeface="+mn-cs"/>
              </a:rPr>
              <a:t>Enable </a:t>
            </a:r>
            <a:br>
              <a:rPr kumimoji="0" lang="en-US" sz="800" b="0" i="0" u="none" strike="noStrike" kern="1200" cap="none" spc="0" normalizeH="0" baseline="0" noProof="0">
                <a:ln>
                  <a:noFill/>
                </a:ln>
                <a:solidFill>
                  <a:srgbClr val="282828"/>
                </a:solidFill>
                <a:effectLst/>
                <a:uLnTx/>
                <a:uFillTx/>
                <a:ea typeface="+mn-ea"/>
                <a:cs typeface="+mn-cs"/>
              </a:rPr>
            </a:br>
            <a:r>
              <a:rPr kumimoji="0" lang="en-US" sz="800" b="0" i="0" u="none" strike="noStrike" kern="1200" cap="none" spc="0" normalizeH="0" baseline="0" noProof="0">
                <a:ln>
                  <a:noFill/>
                </a:ln>
                <a:solidFill>
                  <a:srgbClr val="282828"/>
                </a:solidFill>
                <a:effectLst/>
                <a:uLnTx/>
                <a:uFillTx/>
                <a:ea typeface="+mn-ea"/>
                <a:cs typeface="+mn-cs"/>
              </a:rPr>
              <a:t>Cloud Discovery</a:t>
            </a:r>
          </a:p>
        </p:txBody>
      </p:sp>
      <p:pic>
        <p:nvPicPr>
          <p:cNvPr id="24" name="Picture 23">
            <a:extLst>
              <a:ext uri="{FF2B5EF4-FFF2-40B4-BE49-F238E27FC236}">
                <a16:creationId xmlns:a16="http://schemas.microsoft.com/office/drawing/2014/main" id="{6AC3DB5C-A9A7-4ADC-922C-B74B5E9FE29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40874" y="2079766"/>
            <a:ext cx="955452" cy="500085"/>
          </a:xfrm>
          <a:prstGeom prst="rect">
            <a:avLst/>
          </a:prstGeom>
        </p:spPr>
      </p:pic>
      <p:pic>
        <p:nvPicPr>
          <p:cNvPr id="25" name="Picture 24">
            <a:extLst>
              <a:ext uri="{FF2B5EF4-FFF2-40B4-BE49-F238E27FC236}">
                <a16:creationId xmlns:a16="http://schemas.microsoft.com/office/drawing/2014/main" id="{FD0048A7-43CE-43ED-A306-92A62D41768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68986" y="2079766"/>
            <a:ext cx="955452" cy="500085"/>
          </a:xfrm>
          <a:prstGeom prst="rect">
            <a:avLst/>
          </a:prstGeom>
        </p:spPr>
      </p:pic>
      <p:pic>
        <p:nvPicPr>
          <p:cNvPr id="26" name="Picture 25">
            <a:extLst>
              <a:ext uri="{FF2B5EF4-FFF2-40B4-BE49-F238E27FC236}">
                <a16:creationId xmlns:a16="http://schemas.microsoft.com/office/drawing/2014/main" id="{6A7EFB88-ABA1-4292-A39F-45EC8C2016D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25209" y="2079766"/>
            <a:ext cx="955452" cy="500085"/>
          </a:xfrm>
          <a:prstGeom prst="rect">
            <a:avLst/>
          </a:prstGeom>
        </p:spPr>
      </p:pic>
      <p:pic>
        <p:nvPicPr>
          <p:cNvPr id="27" name="Picture 26">
            <a:extLst>
              <a:ext uri="{FF2B5EF4-FFF2-40B4-BE49-F238E27FC236}">
                <a16:creationId xmlns:a16="http://schemas.microsoft.com/office/drawing/2014/main" id="{4B3CD3C3-4C9F-4650-94BE-40083A005E2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40874" y="2732247"/>
            <a:ext cx="955452" cy="500085"/>
          </a:xfrm>
          <a:prstGeom prst="rect">
            <a:avLst/>
          </a:prstGeom>
        </p:spPr>
      </p:pic>
      <p:pic>
        <p:nvPicPr>
          <p:cNvPr id="28" name="Picture 27">
            <a:extLst>
              <a:ext uri="{FF2B5EF4-FFF2-40B4-BE49-F238E27FC236}">
                <a16:creationId xmlns:a16="http://schemas.microsoft.com/office/drawing/2014/main" id="{7FB1C5D1-14B3-4A63-8569-3F0124371D8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68986" y="2732247"/>
            <a:ext cx="955452" cy="500085"/>
          </a:xfrm>
          <a:prstGeom prst="rect">
            <a:avLst/>
          </a:prstGeom>
        </p:spPr>
      </p:pic>
      <p:pic>
        <p:nvPicPr>
          <p:cNvPr id="29" name="Picture 28">
            <a:extLst>
              <a:ext uri="{FF2B5EF4-FFF2-40B4-BE49-F238E27FC236}">
                <a16:creationId xmlns:a16="http://schemas.microsoft.com/office/drawing/2014/main" id="{A4E84945-1627-4879-999F-2733B77B60D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97097" y="2732247"/>
            <a:ext cx="955452" cy="500085"/>
          </a:xfrm>
          <a:prstGeom prst="rect">
            <a:avLst/>
          </a:prstGeom>
        </p:spPr>
      </p:pic>
      <p:pic>
        <p:nvPicPr>
          <p:cNvPr id="30" name="Picture 29">
            <a:extLst>
              <a:ext uri="{FF2B5EF4-FFF2-40B4-BE49-F238E27FC236}">
                <a16:creationId xmlns:a16="http://schemas.microsoft.com/office/drawing/2014/main" id="{27DB6D3A-517D-4C3E-B304-FF4A631CF07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25209" y="2732247"/>
            <a:ext cx="955452" cy="500085"/>
          </a:xfrm>
          <a:prstGeom prst="rect">
            <a:avLst/>
          </a:prstGeom>
        </p:spPr>
      </p:pic>
      <p:pic>
        <p:nvPicPr>
          <p:cNvPr id="31" name="Picture 30">
            <a:extLst>
              <a:ext uri="{FF2B5EF4-FFF2-40B4-BE49-F238E27FC236}">
                <a16:creationId xmlns:a16="http://schemas.microsoft.com/office/drawing/2014/main" id="{9AA33119-B84F-4517-A4C6-E7A7B3DF288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40874" y="3385056"/>
            <a:ext cx="955452" cy="500085"/>
          </a:xfrm>
          <a:prstGeom prst="rect">
            <a:avLst/>
          </a:prstGeom>
        </p:spPr>
      </p:pic>
      <p:pic>
        <p:nvPicPr>
          <p:cNvPr id="32" name="Picture 31">
            <a:extLst>
              <a:ext uri="{FF2B5EF4-FFF2-40B4-BE49-F238E27FC236}">
                <a16:creationId xmlns:a16="http://schemas.microsoft.com/office/drawing/2014/main" id="{700F5F83-C060-41EE-8D56-4640E83BBAE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68986" y="3385056"/>
            <a:ext cx="955452" cy="500085"/>
          </a:xfrm>
          <a:prstGeom prst="rect">
            <a:avLst/>
          </a:prstGeom>
        </p:spPr>
      </p:pic>
      <p:pic>
        <p:nvPicPr>
          <p:cNvPr id="33" name="Picture 32">
            <a:extLst>
              <a:ext uri="{FF2B5EF4-FFF2-40B4-BE49-F238E27FC236}">
                <a16:creationId xmlns:a16="http://schemas.microsoft.com/office/drawing/2014/main" id="{CECA67D5-A586-47FA-8180-7AD15B50795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97097" y="3385056"/>
            <a:ext cx="955452" cy="500085"/>
          </a:xfrm>
          <a:prstGeom prst="rect">
            <a:avLst/>
          </a:prstGeom>
        </p:spPr>
      </p:pic>
      <p:pic>
        <p:nvPicPr>
          <p:cNvPr id="34" name="Picture 33">
            <a:extLst>
              <a:ext uri="{FF2B5EF4-FFF2-40B4-BE49-F238E27FC236}">
                <a16:creationId xmlns:a16="http://schemas.microsoft.com/office/drawing/2014/main" id="{DC3AEDF8-011A-444F-A86E-E6E4982A085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25209" y="3385056"/>
            <a:ext cx="955452" cy="500085"/>
          </a:xfrm>
          <a:prstGeom prst="rect">
            <a:avLst/>
          </a:prstGeom>
        </p:spPr>
      </p:pic>
      <p:sp>
        <p:nvSpPr>
          <p:cNvPr id="35" name="Rectangle 34">
            <a:extLst>
              <a:ext uri="{FF2B5EF4-FFF2-40B4-BE49-F238E27FC236}">
                <a16:creationId xmlns:a16="http://schemas.microsoft.com/office/drawing/2014/main" id="{BAC22462-888E-4689-8EFC-52C89D9DF9B0}"/>
              </a:ext>
            </a:extLst>
          </p:cNvPr>
          <p:cNvSpPr/>
          <p:nvPr/>
        </p:nvSpPr>
        <p:spPr bwMode="auto">
          <a:xfrm>
            <a:off x="3440874" y="2079766"/>
            <a:ext cx="959319" cy="499756"/>
          </a:xfrm>
          <a:prstGeom prst="rect">
            <a:avLst/>
          </a:prstGeom>
          <a:noFill/>
          <a:ln w="19050" cap="flat" cmpd="sng" algn="ctr">
            <a:noFill/>
            <a:prstDash val="dash"/>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a:ln>
                  <a:noFill/>
                </a:ln>
                <a:solidFill>
                  <a:srgbClr val="282828"/>
                </a:solidFill>
                <a:effectLst/>
                <a:uLnTx/>
                <a:uFillTx/>
                <a:ea typeface="+mn-ea"/>
                <a:cs typeface="+mn-cs"/>
              </a:rPr>
              <a:t>Privileged </a:t>
            </a:r>
            <a:br>
              <a:rPr kumimoji="0" lang="en-US" sz="800" b="0" i="0" u="none" strike="noStrike" kern="1200" cap="none" spc="0" normalizeH="0" baseline="0" noProof="0">
                <a:ln>
                  <a:noFill/>
                </a:ln>
                <a:solidFill>
                  <a:srgbClr val="282828"/>
                </a:solidFill>
                <a:effectLst/>
                <a:uLnTx/>
                <a:uFillTx/>
                <a:ea typeface="+mn-ea"/>
                <a:cs typeface="+mn-cs"/>
              </a:rPr>
            </a:br>
            <a:r>
              <a:rPr kumimoji="0" lang="en-US" sz="800" b="0" i="0" u="none" strike="noStrike" kern="1200" cap="none" spc="0" normalizeH="0" baseline="0" noProof="0">
                <a:ln>
                  <a:noFill/>
                </a:ln>
                <a:solidFill>
                  <a:srgbClr val="282828"/>
                </a:solidFill>
                <a:effectLst/>
                <a:uLnTx/>
                <a:uFillTx/>
                <a:ea typeface="+mn-ea"/>
                <a:cs typeface="+mn-cs"/>
              </a:rPr>
              <a:t>Identity Management</a:t>
            </a:r>
          </a:p>
        </p:txBody>
      </p:sp>
      <p:sp>
        <p:nvSpPr>
          <p:cNvPr id="36" name="Rectangle 35">
            <a:extLst>
              <a:ext uri="{FF2B5EF4-FFF2-40B4-BE49-F238E27FC236}">
                <a16:creationId xmlns:a16="http://schemas.microsoft.com/office/drawing/2014/main" id="{015D943F-A865-495B-820A-ADA9227A21CD}"/>
              </a:ext>
            </a:extLst>
          </p:cNvPr>
          <p:cNvSpPr/>
          <p:nvPr/>
        </p:nvSpPr>
        <p:spPr bwMode="auto">
          <a:xfrm>
            <a:off x="3440874" y="2732576"/>
            <a:ext cx="959319" cy="499756"/>
          </a:xfrm>
          <a:prstGeom prst="rect">
            <a:avLst/>
          </a:prstGeom>
          <a:noFill/>
          <a:ln w="19050" cap="flat" cmpd="sng" algn="ctr">
            <a:noFill/>
            <a:prstDash val="dash"/>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a:ln>
                  <a:noFill/>
                </a:ln>
                <a:solidFill>
                  <a:srgbClr val="282828"/>
                </a:solidFill>
                <a:effectLst/>
                <a:uLnTx/>
                <a:uFillTx/>
                <a:ea typeface="+mn-ea"/>
                <a:cs typeface="+mn-cs"/>
              </a:rPr>
              <a:t>Entitlement </a:t>
            </a:r>
            <a:br>
              <a:rPr kumimoji="0" lang="en-US" sz="800" b="0" i="0" u="none" strike="noStrike" kern="1200" cap="none" spc="0" normalizeH="0" baseline="0" noProof="0">
                <a:ln>
                  <a:noFill/>
                </a:ln>
                <a:solidFill>
                  <a:srgbClr val="282828"/>
                </a:solidFill>
                <a:effectLst/>
                <a:uLnTx/>
                <a:uFillTx/>
                <a:ea typeface="+mn-ea"/>
                <a:cs typeface="+mn-cs"/>
              </a:rPr>
            </a:br>
            <a:r>
              <a:rPr kumimoji="0" lang="en-US" sz="800" b="0" i="0" u="none" strike="noStrike" kern="1200" cap="none" spc="0" normalizeH="0" baseline="0" noProof="0">
                <a:ln>
                  <a:noFill/>
                </a:ln>
                <a:solidFill>
                  <a:srgbClr val="282828"/>
                </a:solidFill>
                <a:effectLst/>
                <a:uLnTx/>
                <a:uFillTx/>
                <a:ea typeface="+mn-ea"/>
                <a:cs typeface="+mn-cs"/>
              </a:rPr>
              <a:t>Management</a:t>
            </a:r>
          </a:p>
        </p:txBody>
      </p:sp>
      <p:sp>
        <p:nvSpPr>
          <p:cNvPr id="37" name="Rectangle 36">
            <a:extLst>
              <a:ext uri="{FF2B5EF4-FFF2-40B4-BE49-F238E27FC236}">
                <a16:creationId xmlns:a16="http://schemas.microsoft.com/office/drawing/2014/main" id="{39D858D6-731E-498A-A690-BBBEB62672B2}"/>
              </a:ext>
            </a:extLst>
          </p:cNvPr>
          <p:cNvSpPr/>
          <p:nvPr/>
        </p:nvSpPr>
        <p:spPr bwMode="auto">
          <a:xfrm>
            <a:off x="3440874" y="3385385"/>
            <a:ext cx="959319" cy="499756"/>
          </a:xfrm>
          <a:prstGeom prst="rect">
            <a:avLst/>
          </a:prstGeom>
          <a:noFill/>
          <a:ln w="19050" cap="flat" cmpd="sng" algn="ctr">
            <a:noFill/>
            <a:prstDash val="dash"/>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a:ln>
                  <a:noFill/>
                </a:ln>
                <a:solidFill>
                  <a:srgbClr val="282828"/>
                </a:solidFill>
                <a:effectLst/>
                <a:uLnTx/>
                <a:uFillTx/>
                <a:ea typeface="+mn-ea"/>
                <a:cs typeface="+mn-cs"/>
              </a:rPr>
              <a:t>Access Reviews</a:t>
            </a:r>
          </a:p>
        </p:txBody>
      </p:sp>
      <p:sp>
        <p:nvSpPr>
          <p:cNvPr id="38" name="Rectangle 37">
            <a:extLst>
              <a:ext uri="{FF2B5EF4-FFF2-40B4-BE49-F238E27FC236}">
                <a16:creationId xmlns:a16="http://schemas.microsoft.com/office/drawing/2014/main" id="{472D8BF0-AD6D-426D-A027-8B35ED432D8A}"/>
              </a:ext>
            </a:extLst>
          </p:cNvPr>
          <p:cNvSpPr/>
          <p:nvPr/>
        </p:nvSpPr>
        <p:spPr bwMode="auto">
          <a:xfrm>
            <a:off x="4465118" y="2079766"/>
            <a:ext cx="959319" cy="499756"/>
          </a:xfrm>
          <a:prstGeom prst="rect">
            <a:avLst/>
          </a:prstGeom>
          <a:noFill/>
          <a:ln w="19050" cap="flat" cmpd="sng" algn="ctr">
            <a:noFill/>
            <a:prstDash val="dash"/>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a:ln>
                  <a:noFill/>
                </a:ln>
                <a:solidFill>
                  <a:srgbClr val="282828"/>
                </a:solidFill>
                <a:effectLst/>
                <a:uLnTx/>
                <a:uFillTx/>
                <a:ea typeface="+mn-ea"/>
                <a:cs typeface="+mn-cs"/>
              </a:rPr>
              <a:t>Monitor &amp; Report</a:t>
            </a:r>
          </a:p>
        </p:txBody>
      </p:sp>
      <p:sp>
        <p:nvSpPr>
          <p:cNvPr id="39" name="Rectangle 38">
            <a:extLst>
              <a:ext uri="{FF2B5EF4-FFF2-40B4-BE49-F238E27FC236}">
                <a16:creationId xmlns:a16="http://schemas.microsoft.com/office/drawing/2014/main" id="{C9B90C29-5256-4CFB-989D-9CC3CFABA568}"/>
              </a:ext>
            </a:extLst>
          </p:cNvPr>
          <p:cNvSpPr/>
          <p:nvPr/>
        </p:nvSpPr>
        <p:spPr bwMode="auto">
          <a:xfrm>
            <a:off x="4465118" y="2732576"/>
            <a:ext cx="959319" cy="499756"/>
          </a:xfrm>
          <a:prstGeom prst="rect">
            <a:avLst/>
          </a:prstGeom>
          <a:noFill/>
          <a:ln w="19050" cap="flat" cmpd="sng" algn="ctr">
            <a:noFill/>
            <a:prstDash val="dash"/>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a:ln>
                  <a:noFill/>
                </a:ln>
                <a:solidFill>
                  <a:srgbClr val="282828"/>
                </a:solidFill>
                <a:effectLst/>
                <a:uLnTx/>
                <a:uFillTx/>
                <a:ea typeface="+mn-ea"/>
                <a:cs typeface="+mn-cs"/>
              </a:rPr>
              <a:t>Automatic Threat Remediation</a:t>
            </a:r>
          </a:p>
        </p:txBody>
      </p:sp>
      <p:sp>
        <p:nvSpPr>
          <p:cNvPr id="40" name="Rectangle 39">
            <a:extLst>
              <a:ext uri="{FF2B5EF4-FFF2-40B4-BE49-F238E27FC236}">
                <a16:creationId xmlns:a16="http://schemas.microsoft.com/office/drawing/2014/main" id="{4F8254EA-3449-4709-A0FE-F2498B8C87FA}"/>
              </a:ext>
            </a:extLst>
          </p:cNvPr>
          <p:cNvSpPr/>
          <p:nvPr/>
        </p:nvSpPr>
        <p:spPr bwMode="auto">
          <a:xfrm>
            <a:off x="4465118" y="3385385"/>
            <a:ext cx="959319" cy="499756"/>
          </a:xfrm>
          <a:prstGeom prst="rect">
            <a:avLst/>
          </a:prstGeom>
          <a:noFill/>
          <a:ln w="19050" cap="flat" cmpd="sng" algn="ctr">
            <a:noFill/>
            <a:prstDash val="dash"/>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a:ln>
                  <a:noFill/>
                </a:ln>
                <a:solidFill>
                  <a:srgbClr val="282828"/>
                </a:solidFill>
                <a:effectLst/>
                <a:uLnTx/>
                <a:uFillTx/>
                <a:ea typeface="+mn-ea"/>
                <a:cs typeface="+mn-cs"/>
              </a:rPr>
              <a:t>Advanced </a:t>
            </a:r>
            <a:r>
              <a:rPr lang="en-US" sz="800">
                <a:solidFill>
                  <a:srgbClr val="282828"/>
                </a:solidFill>
              </a:rPr>
              <a:t>Anti-Phishing</a:t>
            </a:r>
            <a:endParaRPr kumimoji="0" lang="en-US" sz="800" b="0" i="0" u="none" strike="noStrike" kern="1200" cap="none" spc="0" normalizeH="0" baseline="0" noProof="0">
              <a:ln>
                <a:noFill/>
              </a:ln>
              <a:solidFill>
                <a:srgbClr val="282828"/>
              </a:solidFill>
              <a:effectLst/>
              <a:uLnTx/>
              <a:uFillTx/>
              <a:ea typeface="+mn-ea"/>
              <a:cs typeface="+mn-cs"/>
            </a:endParaRPr>
          </a:p>
        </p:txBody>
      </p:sp>
      <p:sp>
        <p:nvSpPr>
          <p:cNvPr id="43" name="Rectangle 42">
            <a:extLst>
              <a:ext uri="{FF2B5EF4-FFF2-40B4-BE49-F238E27FC236}">
                <a16:creationId xmlns:a16="http://schemas.microsoft.com/office/drawing/2014/main" id="{3437C5C6-8CD3-4584-A12D-A5FAFA14EF83}"/>
              </a:ext>
            </a:extLst>
          </p:cNvPr>
          <p:cNvSpPr/>
          <p:nvPr/>
        </p:nvSpPr>
        <p:spPr bwMode="auto">
          <a:xfrm>
            <a:off x="5493230" y="3385385"/>
            <a:ext cx="959319" cy="499756"/>
          </a:xfrm>
          <a:prstGeom prst="rect">
            <a:avLst/>
          </a:prstGeom>
          <a:noFill/>
          <a:ln w="19050" cap="flat" cmpd="sng" algn="ctr">
            <a:noFill/>
            <a:prstDash val="dash"/>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lang="en-US" sz="800">
                <a:solidFill>
                  <a:srgbClr val="282828"/>
                </a:solidFill>
              </a:rPr>
              <a:t>Behavioural</a:t>
            </a:r>
            <a:r>
              <a:rPr kumimoji="0" lang="en-US" sz="800" b="0" i="0" u="none" strike="noStrike" kern="1200" cap="none" spc="0" normalizeH="0" baseline="0" noProof="0">
                <a:ln>
                  <a:noFill/>
                </a:ln>
                <a:solidFill>
                  <a:srgbClr val="282828"/>
                </a:solidFill>
                <a:effectLst/>
                <a:uLnTx/>
                <a:uFillTx/>
                <a:ea typeface="+mn-ea"/>
                <a:cs typeface="+mn-cs"/>
              </a:rPr>
              <a:t> </a:t>
            </a:r>
            <a:br>
              <a:rPr kumimoji="0" lang="en-US" sz="800" b="0" i="0" u="none" strike="noStrike" kern="1200" cap="none" spc="0" normalizeH="0" baseline="0" noProof="0">
                <a:ln>
                  <a:noFill/>
                </a:ln>
                <a:solidFill>
                  <a:srgbClr val="282828"/>
                </a:solidFill>
                <a:effectLst/>
                <a:uLnTx/>
                <a:uFillTx/>
                <a:ea typeface="+mn-ea"/>
                <a:cs typeface="+mn-cs"/>
              </a:rPr>
            </a:br>
            <a:r>
              <a:rPr kumimoji="0" lang="en-US" sz="800" b="0" i="0" u="none" strike="noStrike" kern="1200" cap="none" spc="0" normalizeH="0" baseline="0" noProof="0">
                <a:ln>
                  <a:noFill/>
                </a:ln>
                <a:solidFill>
                  <a:srgbClr val="282828"/>
                </a:solidFill>
                <a:effectLst/>
                <a:uLnTx/>
                <a:uFillTx/>
                <a:ea typeface="+mn-ea"/>
                <a:cs typeface="+mn-cs"/>
              </a:rPr>
              <a:t>Analytics</a:t>
            </a:r>
          </a:p>
        </p:txBody>
      </p:sp>
      <p:sp>
        <p:nvSpPr>
          <p:cNvPr id="44" name="Rectangle 43">
            <a:extLst>
              <a:ext uri="{FF2B5EF4-FFF2-40B4-BE49-F238E27FC236}">
                <a16:creationId xmlns:a16="http://schemas.microsoft.com/office/drawing/2014/main" id="{251F82AB-8656-4BEF-BA63-252CC788F30E}"/>
              </a:ext>
            </a:extLst>
          </p:cNvPr>
          <p:cNvSpPr/>
          <p:nvPr/>
        </p:nvSpPr>
        <p:spPr bwMode="auto">
          <a:xfrm>
            <a:off x="6521342" y="2079766"/>
            <a:ext cx="959319" cy="499756"/>
          </a:xfrm>
          <a:prstGeom prst="rect">
            <a:avLst/>
          </a:prstGeom>
          <a:noFill/>
          <a:ln w="19050" cap="flat" cmpd="sng" algn="ctr">
            <a:noFill/>
            <a:prstDash val="dash"/>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a:ln>
                  <a:noFill/>
                </a:ln>
                <a:solidFill>
                  <a:srgbClr val="282828"/>
                </a:solidFill>
                <a:effectLst/>
                <a:uLnTx/>
                <a:uFillTx/>
                <a:ea typeface="+mn-ea"/>
                <a:cs typeface="+mn-cs"/>
              </a:rPr>
              <a:t>Monitor </a:t>
            </a:r>
            <a:br>
              <a:rPr kumimoji="0" lang="en-US" sz="800" b="0" i="0" u="none" strike="noStrike" kern="1200" cap="none" spc="0" normalizeH="0" baseline="0" noProof="0">
                <a:ln>
                  <a:noFill/>
                </a:ln>
                <a:solidFill>
                  <a:srgbClr val="282828"/>
                </a:solidFill>
                <a:effectLst/>
                <a:uLnTx/>
                <a:uFillTx/>
                <a:ea typeface="+mn-ea"/>
                <a:cs typeface="+mn-cs"/>
              </a:rPr>
            </a:br>
            <a:r>
              <a:rPr lang="en-US" sz="800">
                <a:solidFill>
                  <a:srgbClr val="282828"/>
                </a:solidFill>
              </a:rPr>
              <a:t>Session</a:t>
            </a:r>
            <a:r>
              <a:rPr kumimoji="0" lang="en-US" sz="800" b="0" i="0" u="none" strike="noStrike" kern="1200" cap="none" spc="0" normalizeH="0" baseline="0" noProof="0">
                <a:ln>
                  <a:noFill/>
                </a:ln>
                <a:solidFill>
                  <a:srgbClr val="282828"/>
                </a:solidFill>
                <a:effectLst/>
                <a:uLnTx/>
                <a:uFillTx/>
                <a:ea typeface="+mn-ea"/>
                <a:cs typeface="+mn-cs"/>
              </a:rPr>
              <a:t> activities</a:t>
            </a:r>
          </a:p>
        </p:txBody>
      </p:sp>
      <p:sp>
        <p:nvSpPr>
          <p:cNvPr id="45" name="Rectangle 44">
            <a:extLst>
              <a:ext uri="{FF2B5EF4-FFF2-40B4-BE49-F238E27FC236}">
                <a16:creationId xmlns:a16="http://schemas.microsoft.com/office/drawing/2014/main" id="{1CD3E121-12ED-40BA-88A5-E012587FE212}"/>
              </a:ext>
            </a:extLst>
          </p:cNvPr>
          <p:cNvSpPr/>
          <p:nvPr/>
        </p:nvSpPr>
        <p:spPr bwMode="auto">
          <a:xfrm>
            <a:off x="6521342" y="2732576"/>
            <a:ext cx="959319" cy="499756"/>
          </a:xfrm>
          <a:prstGeom prst="rect">
            <a:avLst/>
          </a:prstGeom>
          <a:noFill/>
          <a:ln w="19050" cap="flat" cmpd="sng" algn="ctr">
            <a:noFill/>
            <a:prstDash val="dash"/>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a:ln>
                  <a:noFill/>
                </a:ln>
                <a:solidFill>
                  <a:srgbClr val="282828"/>
                </a:solidFill>
                <a:effectLst/>
                <a:uLnTx/>
                <a:uFillTx/>
                <a:ea typeface="+mn-ea"/>
                <a:cs typeface="+mn-cs"/>
              </a:rPr>
              <a:t>DLP </a:t>
            </a:r>
            <a:br>
              <a:rPr kumimoji="0" lang="en-US" sz="800" b="0" i="0" u="none" strike="noStrike" kern="1200" cap="none" spc="0" normalizeH="0" baseline="0" noProof="0">
                <a:ln>
                  <a:noFill/>
                </a:ln>
                <a:solidFill>
                  <a:srgbClr val="282828"/>
                </a:solidFill>
                <a:effectLst/>
                <a:uLnTx/>
                <a:uFillTx/>
                <a:ea typeface="+mn-ea"/>
                <a:cs typeface="+mn-cs"/>
              </a:rPr>
            </a:br>
            <a:r>
              <a:rPr kumimoji="0" lang="en-US" sz="800" b="0" i="0" u="none" strike="noStrike" kern="1200" cap="none" spc="0" normalizeH="0" baseline="0" noProof="0">
                <a:ln>
                  <a:noFill/>
                </a:ln>
                <a:solidFill>
                  <a:srgbClr val="282828"/>
                </a:solidFill>
                <a:effectLst/>
                <a:uLnTx/>
                <a:uFillTx/>
                <a:ea typeface="+mn-ea"/>
                <a:cs typeface="+mn-cs"/>
              </a:rPr>
              <a:t>Policies</a:t>
            </a:r>
          </a:p>
        </p:txBody>
      </p:sp>
      <p:sp>
        <p:nvSpPr>
          <p:cNvPr id="46" name="Rectangle 45">
            <a:extLst>
              <a:ext uri="{FF2B5EF4-FFF2-40B4-BE49-F238E27FC236}">
                <a16:creationId xmlns:a16="http://schemas.microsoft.com/office/drawing/2014/main" id="{5EFB0FBE-1B81-45E3-87E9-4D293BB14743}"/>
              </a:ext>
            </a:extLst>
          </p:cNvPr>
          <p:cNvSpPr/>
          <p:nvPr/>
        </p:nvSpPr>
        <p:spPr bwMode="auto">
          <a:xfrm>
            <a:off x="6521342" y="3385385"/>
            <a:ext cx="959319" cy="499756"/>
          </a:xfrm>
          <a:prstGeom prst="rect">
            <a:avLst/>
          </a:prstGeom>
          <a:noFill/>
          <a:ln w="19050" cap="flat" cmpd="sng" algn="ctr">
            <a:noFill/>
            <a:prstDash val="dash"/>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a:ln>
                  <a:noFill/>
                </a:ln>
                <a:solidFill>
                  <a:srgbClr val="282828"/>
                </a:solidFill>
                <a:effectLst/>
                <a:uLnTx/>
                <a:uFillTx/>
                <a:ea typeface="+mn-ea"/>
                <a:cs typeface="+mn-cs"/>
              </a:rPr>
              <a:t>Activity </a:t>
            </a:r>
            <a:br>
              <a:rPr kumimoji="0" lang="en-US" sz="800" b="0" i="0" u="none" strike="noStrike" kern="1200" cap="none" spc="0" normalizeH="0" baseline="0" noProof="0">
                <a:ln>
                  <a:noFill/>
                </a:ln>
                <a:solidFill>
                  <a:srgbClr val="282828"/>
                </a:solidFill>
                <a:effectLst/>
                <a:uLnTx/>
                <a:uFillTx/>
                <a:ea typeface="+mn-ea"/>
                <a:cs typeface="+mn-cs"/>
              </a:rPr>
            </a:br>
            <a:r>
              <a:rPr kumimoji="0" lang="en-US" sz="800" b="0" i="0" u="none" strike="noStrike" kern="1200" cap="none" spc="0" normalizeH="0" baseline="0" noProof="0">
                <a:ln>
                  <a:noFill/>
                </a:ln>
                <a:solidFill>
                  <a:srgbClr val="282828"/>
                </a:solidFill>
                <a:effectLst/>
                <a:uLnTx/>
                <a:uFillTx/>
                <a:ea typeface="+mn-ea"/>
                <a:cs typeface="+mn-cs"/>
              </a:rPr>
              <a:t>Policies</a:t>
            </a:r>
          </a:p>
        </p:txBody>
      </p:sp>
      <p:sp>
        <p:nvSpPr>
          <p:cNvPr id="139" name="Rectangle 138">
            <a:extLst>
              <a:ext uri="{FF2B5EF4-FFF2-40B4-BE49-F238E27FC236}">
                <a16:creationId xmlns:a16="http://schemas.microsoft.com/office/drawing/2014/main" id="{AFE20BF7-4726-4D3D-BF74-1894ECEF6CAD}"/>
              </a:ext>
            </a:extLst>
          </p:cNvPr>
          <p:cNvSpPr/>
          <p:nvPr/>
        </p:nvSpPr>
        <p:spPr bwMode="auto">
          <a:xfrm>
            <a:off x="7554012" y="4631387"/>
            <a:ext cx="959319" cy="499756"/>
          </a:xfrm>
          <a:prstGeom prst="rect">
            <a:avLst/>
          </a:prstGeom>
          <a:noFill/>
          <a:ln w="9525" cap="flat" cmpd="sng" algn="ctr">
            <a:noFill/>
            <a:prstDash val="solid"/>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a:ln>
                  <a:noFill/>
                </a:ln>
                <a:solidFill>
                  <a:schemeClr val="tx2"/>
                </a:solidFill>
                <a:effectLst/>
                <a:uLnTx/>
                <a:uFillTx/>
                <a:latin typeface="+mj-lt"/>
                <a:ea typeface="+mn-ea"/>
                <a:cs typeface="+mn-cs"/>
              </a:rPr>
              <a:t>Defender </a:t>
            </a:r>
            <a:br>
              <a:rPr kumimoji="0" lang="en-US" sz="800" b="0" i="0" u="none" strike="noStrike" kern="1200" cap="none" spc="0" normalizeH="0" baseline="0" noProof="0">
                <a:ln>
                  <a:noFill/>
                </a:ln>
                <a:solidFill>
                  <a:schemeClr val="tx2"/>
                </a:solidFill>
                <a:effectLst/>
                <a:uLnTx/>
                <a:uFillTx/>
                <a:latin typeface="+mj-lt"/>
                <a:ea typeface="+mn-ea"/>
                <a:cs typeface="+mn-cs"/>
              </a:rPr>
            </a:br>
            <a:r>
              <a:rPr kumimoji="0" lang="en-US" sz="800" b="0" i="0" u="none" strike="noStrike" kern="1200" cap="none" spc="0" normalizeH="0" baseline="0" noProof="0">
                <a:ln>
                  <a:noFill/>
                </a:ln>
                <a:solidFill>
                  <a:schemeClr val="tx2"/>
                </a:solidFill>
                <a:effectLst/>
                <a:uLnTx/>
                <a:uFillTx/>
                <a:latin typeface="+mj-lt"/>
                <a:ea typeface="+mn-ea"/>
                <a:cs typeface="+mn-cs"/>
              </a:rPr>
              <a:t>for Endpoint P2</a:t>
            </a:r>
          </a:p>
        </p:txBody>
      </p:sp>
      <p:pic>
        <p:nvPicPr>
          <p:cNvPr id="140" name="Picture 139">
            <a:extLst>
              <a:ext uri="{FF2B5EF4-FFF2-40B4-BE49-F238E27FC236}">
                <a16:creationId xmlns:a16="http://schemas.microsoft.com/office/drawing/2014/main" id="{0130CD28-079A-4742-83C1-0BACDB6DB27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57879" y="4037864"/>
            <a:ext cx="955452" cy="500085"/>
          </a:xfrm>
          <a:prstGeom prst="rect">
            <a:avLst/>
          </a:prstGeom>
        </p:spPr>
      </p:pic>
      <p:sp>
        <p:nvSpPr>
          <p:cNvPr id="141" name="Rectangle 140">
            <a:extLst>
              <a:ext uri="{FF2B5EF4-FFF2-40B4-BE49-F238E27FC236}">
                <a16:creationId xmlns:a16="http://schemas.microsoft.com/office/drawing/2014/main" id="{04DE1D5F-30C0-4A1E-AAE0-E91D75D4297B}"/>
              </a:ext>
            </a:extLst>
          </p:cNvPr>
          <p:cNvSpPr/>
          <p:nvPr/>
        </p:nvSpPr>
        <p:spPr bwMode="auto">
          <a:xfrm>
            <a:off x="7554012" y="4038194"/>
            <a:ext cx="959319" cy="499756"/>
          </a:xfrm>
          <a:prstGeom prst="rect">
            <a:avLst/>
          </a:prstGeom>
          <a:noFill/>
          <a:ln w="19050" cap="flat" cmpd="sng" algn="ctr">
            <a:noFill/>
            <a:prstDash val="dash"/>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a:ln>
                  <a:noFill/>
                </a:ln>
                <a:solidFill>
                  <a:srgbClr val="282828"/>
                </a:solidFill>
                <a:effectLst/>
                <a:uLnTx/>
                <a:uFillTx/>
                <a:ea typeface="+mn-ea"/>
                <a:cs typeface="+mn-cs"/>
              </a:rPr>
              <a:t>Enable EDR</a:t>
            </a:r>
          </a:p>
        </p:txBody>
      </p:sp>
      <p:pic>
        <p:nvPicPr>
          <p:cNvPr id="142" name="Picture 141">
            <a:extLst>
              <a:ext uri="{FF2B5EF4-FFF2-40B4-BE49-F238E27FC236}">
                <a16:creationId xmlns:a16="http://schemas.microsoft.com/office/drawing/2014/main" id="{C215C431-38AD-488A-B16C-9A7BC76302D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57879" y="2079766"/>
            <a:ext cx="955452" cy="500085"/>
          </a:xfrm>
          <a:prstGeom prst="rect">
            <a:avLst/>
          </a:prstGeom>
        </p:spPr>
      </p:pic>
      <p:pic>
        <p:nvPicPr>
          <p:cNvPr id="143" name="Picture 142">
            <a:extLst>
              <a:ext uri="{FF2B5EF4-FFF2-40B4-BE49-F238E27FC236}">
                <a16:creationId xmlns:a16="http://schemas.microsoft.com/office/drawing/2014/main" id="{C5AA0C3C-2551-4BBA-BBE6-913343C8120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57879" y="2732247"/>
            <a:ext cx="955452" cy="500085"/>
          </a:xfrm>
          <a:prstGeom prst="rect">
            <a:avLst/>
          </a:prstGeom>
        </p:spPr>
      </p:pic>
      <p:pic>
        <p:nvPicPr>
          <p:cNvPr id="144" name="Picture 143">
            <a:extLst>
              <a:ext uri="{FF2B5EF4-FFF2-40B4-BE49-F238E27FC236}">
                <a16:creationId xmlns:a16="http://schemas.microsoft.com/office/drawing/2014/main" id="{7751790B-337A-4A05-846A-D981E2FDE80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57879" y="3385056"/>
            <a:ext cx="955452" cy="500085"/>
          </a:xfrm>
          <a:prstGeom prst="rect">
            <a:avLst/>
          </a:prstGeom>
        </p:spPr>
      </p:pic>
      <p:sp>
        <p:nvSpPr>
          <p:cNvPr id="145" name="Rectangle 144">
            <a:extLst>
              <a:ext uri="{FF2B5EF4-FFF2-40B4-BE49-F238E27FC236}">
                <a16:creationId xmlns:a16="http://schemas.microsoft.com/office/drawing/2014/main" id="{62903162-9D2D-4BD3-A488-70F3A11C3186}"/>
              </a:ext>
            </a:extLst>
          </p:cNvPr>
          <p:cNvSpPr/>
          <p:nvPr/>
        </p:nvSpPr>
        <p:spPr bwMode="auto">
          <a:xfrm>
            <a:off x="7554012" y="2079766"/>
            <a:ext cx="959319" cy="499756"/>
          </a:xfrm>
          <a:prstGeom prst="rect">
            <a:avLst/>
          </a:prstGeom>
          <a:noFill/>
          <a:ln w="19050" cap="flat" cmpd="sng" algn="ctr">
            <a:noFill/>
            <a:prstDash val="dash"/>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a:ln>
                  <a:noFill/>
                </a:ln>
                <a:solidFill>
                  <a:srgbClr val="282828"/>
                </a:solidFill>
                <a:effectLst/>
                <a:uLnTx/>
                <a:uFillTx/>
                <a:ea typeface="+mn-ea"/>
                <a:cs typeface="+mn-cs"/>
              </a:rPr>
              <a:t>Proactive </a:t>
            </a:r>
            <a:br>
              <a:rPr kumimoji="0" lang="en-US" sz="800" b="0" i="0" u="none" strike="noStrike" kern="1200" cap="none" spc="0" normalizeH="0" baseline="0" noProof="0">
                <a:ln>
                  <a:noFill/>
                </a:ln>
                <a:solidFill>
                  <a:srgbClr val="282828"/>
                </a:solidFill>
                <a:effectLst/>
                <a:uLnTx/>
                <a:uFillTx/>
                <a:ea typeface="+mn-ea"/>
                <a:cs typeface="+mn-cs"/>
              </a:rPr>
            </a:br>
            <a:r>
              <a:rPr kumimoji="0" lang="en-US" sz="800" b="0" i="0" u="none" strike="noStrike" kern="1200" cap="none" spc="0" normalizeH="0" baseline="0" noProof="0">
                <a:ln>
                  <a:noFill/>
                </a:ln>
                <a:solidFill>
                  <a:srgbClr val="282828"/>
                </a:solidFill>
                <a:effectLst/>
                <a:uLnTx/>
                <a:uFillTx/>
                <a:ea typeface="+mn-ea"/>
                <a:cs typeface="+mn-cs"/>
              </a:rPr>
              <a:t>Threat Hunting</a:t>
            </a:r>
          </a:p>
        </p:txBody>
      </p:sp>
      <p:sp>
        <p:nvSpPr>
          <p:cNvPr id="146" name="Rectangle 145">
            <a:extLst>
              <a:ext uri="{FF2B5EF4-FFF2-40B4-BE49-F238E27FC236}">
                <a16:creationId xmlns:a16="http://schemas.microsoft.com/office/drawing/2014/main" id="{7D350B81-4959-40D6-BDBC-DD833C459535}"/>
              </a:ext>
            </a:extLst>
          </p:cNvPr>
          <p:cNvSpPr/>
          <p:nvPr/>
        </p:nvSpPr>
        <p:spPr bwMode="auto">
          <a:xfrm>
            <a:off x="7554012" y="2732576"/>
            <a:ext cx="959319" cy="499756"/>
          </a:xfrm>
          <a:prstGeom prst="rect">
            <a:avLst/>
          </a:prstGeom>
          <a:noFill/>
          <a:ln w="19050" cap="flat" cmpd="sng" algn="ctr">
            <a:noFill/>
            <a:prstDash val="dash"/>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a:ln>
                  <a:noFill/>
                </a:ln>
                <a:solidFill>
                  <a:srgbClr val="282828"/>
                </a:solidFill>
                <a:effectLst/>
                <a:uLnTx/>
                <a:uFillTx/>
                <a:ea typeface="+mn-ea"/>
                <a:cs typeface="+mn-cs"/>
              </a:rPr>
              <a:t>Attack Surface </a:t>
            </a:r>
            <a:br>
              <a:rPr kumimoji="0" lang="en-US" sz="800" b="0" i="0" u="none" strike="noStrike" kern="1200" cap="none" spc="0" normalizeH="0" baseline="0" noProof="0">
                <a:ln>
                  <a:noFill/>
                </a:ln>
                <a:solidFill>
                  <a:srgbClr val="282828"/>
                </a:solidFill>
                <a:effectLst/>
                <a:uLnTx/>
                <a:uFillTx/>
                <a:ea typeface="+mn-ea"/>
                <a:cs typeface="+mn-cs"/>
              </a:rPr>
            </a:br>
            <a:r>
              <a:rPr kumimoji="0" lang="en-US" sz="800" b="0" i="0" u="none" strike="noStrike" kern="1200" cap="none" spc="0" normalizeH="0" baseline="0" noProof="0">
                <a:ln>
                  <a:noFill/>
                </a:ln>
                <a:solidFill>
                  <a:srgbClr val="282828"/>
                </a:solidFill>
                <a:effectLst/>
                <a:uLnTx/>
                <a:uFillTx/>
                <a:ea typeface="+mn-ea"/>
                <a:cs typeface="+mn-cs"/>
              </a:rPr>
              <a:t>Reduction Rules</a:t>
            </a:r>
          </a:p>
        </p:txBody>
      </p:sp>
      <p:sp>
        <p:nvSpPr>
          <p:cNvPr id="147" name="Rectangle 146">
            <a:extLst>
              <a:ext uri="{FF2B5EF4-FFF2-40B4-BE49-F238E27FC236}">
                <a16:creationId xmlns:a16="http://schemas.microsoft.com/office/drawing/2014/main" id="{4C3AF0ED-4CC5-4F04-BB9D-D5C49656E5AF}"/>
              </a:ext>
            </a:extLst>
          </p:cNvPr>
          <p:cNvSpPr/>
          <p:nvPr/>
        </p:nvSpPr>
        <p:spPr bwMode="auto">
          <a:xfrm>
            <a:off x="7554012" y="3385385"/>
            <a:ext cx="959319" cy="499756"/>
          </a:xfrm>
          <a:prstGeom prst="rect">
            <a:avLst/>
          </a:prstGeom>
          <a:noFill/>
          <a:ln w="19050" cap="flat" cmpd="sng" algn="ctr">
            <a:noFill/>
            <a:prstDash val="dash"/>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a:ln>
                  <a:noFill/>
                </a:ln>
                <a:solidFill>
                  <a:srgbClr val="282828"/>
                </a:solidFill>
                <a:effectLst/>
                <a:uLnTx/>
                <a:uFillTx/>
                <a:ea typeface="+mn-ea"/>
                <a:cs typeface="+mn-cs"/>
              </a:rPr>
              <a:t>Automated </a:t>
            </a:r>
            <a:br>
              <a:rPr kumimoji="0" lang="en-US" sz="800" b="0" i="0" u="none" strike="noStrike" kern="1200" cap="none" spc="0" normalizeH="0" baseline="0" noProof="0">
                <a:ln>
                  <a:noFill/>
                </a:ln>
                <a:solidFill>
                  <a:srgbClr val="282828"/>
                </a:solidFill>
                <a:effectLst/>
                <a:uLnTx/>
                <a:uFillTx/>
                <a:ea typeface="+mn-ea"/>
                <a:cs typeface="+mn-cs"/>
              </a:rPr>
            </a:br>
            <a:r>
              <a:rPr kumimoji="0" lang="en-US" sz="800" b="0" i="0" u="none" strike="noStrike" kern="1200" cap="none" spc="0" normalizeH="0" baseline="0" noProof="0">
                <a:ln>
                  <a:noFill/>
                </a:ln>
                <a:solidFill>
                  <a:srgbClr val="282828"/>
                </a:solidFill>
                <a:effectLst/>
                <a:uLnTx/>
                <a:uFillTx/>
                <a:ea typeface="+mn-ea"/>
                <a:cs typeface="+mn-cs"/>
              </a:rPr>
              <a:t>Threat Remediation</a:t>
            </a:r>
          </a:p>
        </p:txBody>
      </p:sp>
      <p:pic>
        <p:nvPicPr>
          <p:cNvPr id="181" name="Picture 180">
            <a:extLst>
              <a:ext uri="{FF2B5EF4-FFF2-40B4-BE49-F238E27FC236}">
                <a16:creationId xmlns:a16="http://schemas.microsoft.com/office/drawing/2014/main" id="{297616B6-1905-41CC-B2BD-C7E17A10FAAC}"/>
              </a:ext>
            </a:extLst>
          </p:cNvPr>
          <p:cNvPicPr preferRelativeResize="0">
            <a:picLocks/>
          </p:cNvPicPr>
          <p:nvPr/>
        </p:nvPicPr>
        <p:blipFill>
          <a:blip r:embed="rId4" cstate="screen">
            <a:extLst>
              <a:ext uri="{28A0092B-C50C-407E-A947-70E740481C1C}">
                <a14:useLocalDpi xmlns:a14="http://schemas.microsoft.com/office/drawing/2010/main"/>
              </a:ext>
            </a:extLst>
          </a:blip>
          <a:srcRect/>
          <a:stretch/>
        </p:blipFill>
        <p:spPr>
          <a:xfrm>
            <a:off x="8590432" y="4631072"/>
            <a:ext cx="955569" cy="500400"/>
          </a:xfrm>
          <a:prstGeom prst="rect">
            <a:avLst/>
          </a:prstGeom>
        </p:spPr>
      </p:pic>
      <p:pic>
        <p:nvPicPr>
          <p:cNvPr id="182" name="Picture 181">
            <a:extLst>
              <a:ext uri="{FF2B5EF4-FFF2-40B4-BE49-F238E27FC236}">
                <a16:creationId xmlns:a16="http://schemas.microsoft.com/office/drawing/2014/main" id="{6F743F41-8343-4931-9385-F56A5B7389E9}"/>
              </a:ext>
            </a:extLst>
          </p:cNvPr>
          <p:cNvPicPr preferRelativeResize="0">
            <a:picLocks/>
          </p:cNvPicPr>
          <p:nvPr/>
        </p:nvPicPr>
        <p:blipFill>
          <a:blip r:embed="rId4" cstate="screen">
            <a:extLst>
              <a:ext uri="{28A0092B-C50C-407E-A947-70E740481C1C}">
                <a14:useLocalDpi xmlns:a14="http://schemas.microsoft.com/office/drawing/2010/main"/>
              </a:ext>
            </a:extLst>
          </a:blip>
          <a:srcRect/>
          <a:stretch/>
        </p:blipFill>
        <p:spPr>
          <a:xfrm>
            <a:off x="9618544" y="4631072"/>
            <a:ext cx="955569" cy="500400"/>
          </a:xfrm>
          <a:prstGeom prst="rect">
            <a:avLst/>
          </a:prstGeom>
        </p:spPr>
      </p:pic>
      <p:pic>
        <p:nvPicPr>
          <p:cNvPr id="183" name="Picture 182">
            <a:extLst>
              <a:ext uri="{FF2B5EF4-FFF2-40B4-BE49-F238E27FC236}">
                <a16:creationId xmlns:a16="http://schemas.microsoft.com/office/drawing/2014/main" id="{54064BFE-8BFB-4740-94FC-19EA03387573}"/>
              </a:ext>
            </a:extLst>
          </p:cNvPr>
          <p:cNvPicPr preferRelativeResize="0">
            <a:picLocks/>
          </p:cNvPicPr>
          <p:nvPr/>
        </p:nvPicPr>
        <p:blipFill>
          <a:blip r:embed="rId4" cstate="screen">
            <a:extLst>
              <a:ext uri="{28A0092B-C50C-407E-A947-70E740481C1C}">
                <a14:useLocalDpi xmlns:a14="http://schemas.microsoft.com/office/drawing/2010/main"/>
              </a:ext>
            </a:extLst>
          </a:blip>
          <a:srcRect/>
          <a:stretch/>
        </p:blipFill>
        <p:spPr>
          <a:xfrm>
            <a:off x="10651214" y="4631072"/>
            <a:ext cx="955569" cy="500400"/>
          </a:xfrm>
          <a:prstGeom prst="rect">
            <a:avLst/>
          </a:prstGeom>
        </p:spPr>
      </p:pic>
      <p:sp>
        <p:nvSpPr>
          <p:cNvPr id="184" name="Rectangle 183">
            <a:extLst>
              <a:ext uri="{FF2B5EF4-FFF2-40B4-BE49-F238E27FC236}">
                <a16:creationId xmlns:a16="http://schemas.microsoft.com/office/drawing/2014/main" id="{617176B2-8F18-40DE-960C-0A4930D2E3D9}"/>
              </a:ext>
            </a:extLst>
          </p:cNvPr>
          <p:cNvSpPr/>
          <p:nvPr/>
        </p:nvSpPr>
        <p:spPr bwMode="auto">
          <a:xfrm>
            <a:off x="8586565" y="4631387"/>
            <a:ext cx="959319" cy="499756"/>
          </a:xfrm>
          <a:prstGeom prst="rect">
            <a:avLst/>
          </a:prstGeom>
          <a:noFill/>
          <a:ln w="9525" cap="flat" cmpd="sng" algn="ctr">
            <a:noFill/>
            <a:prstDash val="solid"/>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algn="ctr" defTabSz="822813" fontAlgn="base">
              <a:lnSpc>
                <a:spcPct val="90000"/>
              </a:lnSpc>
              <a:spcBef>
                <a:spcPct val="0"/>
              </a:spcBef>
              <a:spcAft>
                <a:spcPct val="0"/>
              </a:spcAft>
              <a:defRPr/>
            </a:pPr>
            <a:r>
              <a:rPr lang="en-US" sz="800">
                <a:solidFill>
                  <a:schemeClr val="tx2"/>
                </a:solidFill>
                <a:latin typeface="+mj-lt"/>
              </a:rPr>
              <a:t>M365 </a:t>
            </a:r>
            <a:r>
              <a:rPr kumimoji="0" lang="en-US" sz="800" b="0" i="0" u="none" strike="noStrike" kern="1200" cap="none" spc="0" normalizeH="0" baseline="0" noProof="0">
                <a:ln>
                  <a:noFill/>
                </a:ln>
                <a:solidFill>
                  <a:schemeClr val="tx2"/>
                </a:solidFill>
                <a:effectLst/>
                <a:uLnTx/>
                <a:uFillTx/>
                <a:latin typeface="+mj-lt"/>
                <a:ea typeface="+mn-ea"/>
                <a:cs typeface="+mn-cs"/>
              </a:rPr>
              <a:t>E5 Information Protection </a:t>
            </a:r>
          </a:p>
        </p:txBody>
      </p:sp>
      <p:sp>
        <p:nvSpPr>
          <p:cNvPr id="185" name="Rectangle 184">
            <a:extLst>
              <a:ext uri="{FF2B5EF4-FFF2-40B4-BE49-F238E27FC236}">
                <a16:creationId xmlns:a16="http://schemas.microsoft.com/office/drawing/2014/main" id="{D067C914-021A-4E3D-949D-3333D1177C0D}"/>
              </a:ext>
            </a:extLst>
          </p:cNvPr>
          <p:cNvSpPr/>
          <p:nvPr/>
        </p:nvSpPr>
        <p:spPr bwMode="auto">
          <a:xfrm>
            <a:off x="9614676" y="4631387"/>
            <a:ext cx="959319" cy="499756"/>
          </a:xfrm>
          <a:prstGeom prst="rect">
            <a:avLst/>
          </a:prstGeom>
          <a:noFill/>
          <a:ln w="9525" cap="flat" cmpd="sng" algn="ctr">
            <a:noFill/>
            <a:prstDash val="solid"/>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algn="ctr" defTabSz="822813" fontAlgn="base">
              <a:lnSpc>
                <a:spcPct val="90000"/>
              </a:lnSpc>
              <a:spcBef>
                <a:spcPct val="0"/>
              </a:spcBef>
              <a:spcAft>
                <a:spcPct val="0"/>
              </a:spcAft>
              <a:defRPr/>
            </a:pPr>
            <a:r>
              <a:rPr lang="en-US" sz="800">
                <a:solidFill>
                  <a:schemeClr val="tx2"/>
                </a:solidFill>
                <a:latin typeface="+mj-lt"/>
              </a:rPr>
              <a:t>M365 </a:t>
            </a:r>
            <a:r>
              <a:rPr kumimoji="0" lang="en-US" sz="800" b="0" i="0" u="none" strike="noStrike" kern="1200" cap="none" spc="0" normalizeH="0" baseline="0" noProof="0">
                <a:ln>
                  <a:noFill/>
                </a:ln>
                <a:solidFill>
                  <a:schemeClr val="tx2"/>
                </a:solidFill>
                <a:effectLst/>
                <a:uLnTx/>
                <a:uFillTx/>
                <a:latin typeface="+mj-lt"/>
                <a:ea typeface="+mn-ea"/>
                <a:cs typeface="+mn-cs"/>
              </a:rPr>
              <a:t>E5 </a:t>
            </a:r>
            <a:br>
              <a:rPr kumimoji="0" lang="en-US" sz="800" b="0" i="0" u="none" strike="noStrike" kern="1200" cap="none" spc="0" normalizeH="0" baseline="0" noProof="0">
                <a:ln>
                  <a:noFill/>
                </a:ln>
                <a:solidFill>
                  <a:schemeClr val="tx2"/>
                </a:solidFill>
                <a:effectLst/>
                <a:uLnTx/>
                <a:uFillTx/>
                <a:latin typeface="+mj-lt"/>
                <a:ea typeface="+mn-ea"/>
                <a:cs typeface="+mn-cs"/>
              </a:rPr>
            </a:br>
            <a:r>
              <a:rPr kumimoji="0" lang="en-US" sz="800" b="0" i="0" u="none" strike="noStrike" kern="1200" cap="none" spc="0" normalizeH="0" baseline="0" noProof="0">
                <a:ln>
                  <a:noFill/>
                </a:ln>
                <a:solidFill>
                  <a:schemeClr val="tx2"/>
                </a:solidFill>
                <a:effectLst/>
                <a:uLnTx/>
                <a:uFillTx/>
                <a:latin typeface="+mj-lt"/>
                <a:ea typeface="+mn-ea"/>
                <a:cs typeface="+mn-cs"/>
              </a:rPr>
              <a:t>Insider Risk Management</a:t>
            </a:r>
          </a:p>
        </p:txBody>
      </p:sp>
      <p:pic>
        <p:nvPicPr>
          <p:cNvPr id="186" name="Picture 185">
            <a:extLst>
              <a:ext uri="{FF2B5EF4-FFF2-40B4-BE49-F238E27FC236}">
                <a16:creationId xmlns:a16="http://schemas.microsoft.com/office/drawing/2014/main" id="{CE803F03-B053-4C10-8F9F-7EFB8628CD3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590432" y="2079437"/>
            <a:ext cx="955452" cy="500085"/>
          </a:xfrm>
          <a:prstGeom prst="rect">
            <a:avLst/>
          </a:prstGeom>
        </p:spPr>
      </p:pic>
      <p:pic>
        <p:nvPicPr>
          <p:cNvPr id="187" name="Picture 186">
            <a:extLst>
              <a:ext uri="{FF2B5EF4-FFF2-40B4-BE49-F238E27FC236}">
                <a16:creationId xmlns:a16="http://schemas.microsoft.com/office/drawing/2014/main" id="{FEB7B898-0E03-4EAB-A460-B9E55E7E1A1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590432" y="4037864"/>
            <a:ext cx="955452" cy="500085"/>
          </a:xfrm>
          <a:prstGeom prst="rect">
            <a:avLst/>
          </a:prstGeom>
        </p:spPr>
      </p:pic>
      <p:pic>
        <p:nvPicPr>
          <p:cNvPr id="188" name="Picture 187">
            <a:extLst>
              <a:ext uri="{FF2B5EF4-FFF2-40B4-BE49-F238E27FC236}">
                <a16:creationId xmlns:a16="http://schemas.microsoft.com/office/drawing/2014/main" id="{3EB29DC0-2C68-4A3F-A6E6-A065E361D5F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618544" y="4037864"/>
            <a:ext cx="955452" cy="500085"/>
          </a:xfrm>
          <a:prstGeom prst="rect">
            <a:avLst/>
          </a:prstGeom>
        </p:spPr>
      </p:pic>
      <p:sp>
        <p:nvSpPr>
          <p:cNvPr id="189" name="Rectangle 188">
            <a:extLst>
              <a:ext uri="{FF2B5EF4-FFF2-40B4-BE49-F238E27FC236}">
                <a16:creationId xmlns:a16="http://schemas.microsoft.com/office/drawing/2014/main" id="{784B799C-F9C7-494C-8C01-7B6B2B686864}"/>
              </a:ext>
            </a:extLst>
          </p:cNvPr>
          <p:cNvSpPr/>
          <p:nvPr/>
        </p:nvSpPr>
        <p:spPr bwMode="auto">
          <a:xfrm>
            <a:off x="8586565" y="4038194"/>
            <a:ext cx="959319" cy="499756"/>
          </a:xfrm>
          <a:prstGeom prst="rect">
            <a:avLst/>
          </a:prstGeom>
          <a:noFill/>
          <a:ln w="19050" cap="flat" cmpd="sng" algn="ctr">
            <a:noFill/>
            <a:prstDash val="dash"/>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a:ln>
                  <a:noFill/>
                </a:ln>
                <a:solidFill>
                  <a:srgbClr val="282828"/>
                </a:solidFill>
                <a:effectLst/>
                <a:uLnTx/>
                <a:uFillTx/>
                <a:ea typeface="+mn-ea"/>
                <a:cs typeface="+mn-cs"/>
              </a:rPr>
              <a:t>Sensitivity </a:t>
            </a:r>
            <a:br>
              <a:rPr kumimoji="0" lang="en-US" sz="800" b="0" i="0" u="none" strike="noStrike" kern="1200" cap="none" spc="0" normalizeH="0" baseline="0" noProof="0">
                <a:ln>
                  <a:noFill/>
                </a:ln>
                <a:solidFill>
                  <a:srgbClr val="282828"/>
                </a:solidFill>
                <a:effectLst/>
                <a:uLnTx/>
                <a:uFillTx/>
                <a:ea typeface="+mn-ea"/>
                <a:cs typeface="+mn-cs"/>
              </a:rPr>
            </a:br>
            <a:r>
              <a:rPr kumimoji="0" lang="en-US" sz="800" b="0" i="0" u="none" strike="noStrike" kern="1200" cap="none" spc="0" normalizeH="0" baseline="0" noProof="0">
                <a:ln>
                  <a:noFill/>
                </a:ln>
                <a:solidFill>
                  <a:srgbClr val="282828"/>
                </a:solidFill>
                <a:effectLst/>
                <a:uLnTx/>
                <a:uFillTx/>
                <a:ea typeface="+mn-ea"/>
                <a:cs typeface="+mn-cs"/>
              </a:rPr>
              <a:t>Labels</a:t>
            </a:r>
          </a:p>
        </p:txBody>
      </p:sp>
      <p:sp>
        <p:nvSpPr>
          <p:cNvPr id="190" name="Rectangle 189">
            <a:extLst>
              <a:ext uri="{FF2B5EF4-FFF2-40B4-BE49-F238E27FC236}">
                <a16:creationId xmlns:a16="http://schemas.microsoft.com/office/drawing/2014/main" id="{09D472B6-4C39-4E5D-882A-421A40445A43}"/>
              </a:ext>
            </a:extLst>
          </p:cNvPr>
          <p:cNvSpPr/>
          <p:nvPr/>
        </p:nvSpPr>
        <p:spPr bwMode="auto">
          <a:xfrm>
            <a:off x="9614676" y="4038194"/>
            <a:ext cx="959319" cy="499756"/>
          </a:xfrm>
          <a:prstGeom prst="rect">
            <a:avLst/>
          </a:prstGeom>
          <a:noFill/>
          <a:ln w="19050" cap="flat" cmpd="sng" algn="ctr">
            <a:noFill/>
            <a:prstDash val="dash"/>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a:ln>
                  <a:noFill/>
                </a:ln>
                <a:solidFill>
                  <a:srgbClr val="282828"/>
                </a:solidFill>
                <a:effectLst/>
                <a:uLnTx/>
                <a:uFillTx/>
                <a:ea typeface="+mn-ea"/>
                <a:cs typeface="+mn-cs"/>
              </a:rPr>
              <a:t>Insider </a:t>
            </a:r>
            <a:br>
              <a:rPr kumimoji="0" lang="en-US" sz="800" b="0" i="0" u="none" strike="noStrike" kern="1200" cap="none" spc="0" normalizeH="0" baseline="0" noProof="0">
                <a:ln>
                  <a:noFill/>
                </a:ln>
                <a:solidFill>
                  <a:srgbClr val="282828"/>
                </a:solidFill>
                <a:effectLst/>
                <a:uLnTx/>
                <a:uFillTx/>
                <a:ea typeface="+mn-ea"/>
                <a:cs typeface="+mn-cs"/>
              </a:rPr>
            </a:br>
            <a:r>
              <a:rPr kumimoji="0" lang="en-US" sz="800" b="0" i="0" u="none" strike="noStrike" kern="1200" cap="none" spc="0" normalizeH="0" baseline="0" noProof="0">
                <a:ln>
                  <a:noFill/>
                </a:ln>
                <a:solidFill>
                  <a:srgbClr val="282828"/>
                </a:solidFill>
                <a:effectLst/>
                <a:uLnTx/>
                <a:uFillTx/>
                <a:ea typeface="+mn-ea"/>
                <a:cs typeface="+mn-cs"/>
              </a:rPr>
              <a:t>Risk Policies</a:t>
            </a:r>
          </a:p>
        </p:txBody>
      </p:sp>
      <p:pic>
        <p:nvPicPr>
          <p:cNvPr id="191" name="Picture 190">
            <a:extLst>
              <a:ext uri="{FF2B5EF4-FFF2-40B4-BE49-F238E27FC236}">
                <a16:creationId xmlns:a16="http://schemas.microsoft.com/office/drawing/2014/main" id="{58782935-0DF9-4CFC-9AE1-8E3FA88B974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618544" y="2079766"/>
            <a:ext cx="955452" cy="500085"/>
          </a:xfrm>
          <a:prstGeom prst="rect">
            <a:avLst/>
          </a:prstGeom>
        </p:spPr>
      </p:pic>
      <p:pic>
        <p:nvPicPr>
          <p:cNvPr id="192" name="Picture 191">
            <a:extLst>
              <a:ext uri="{FF2B5EF4-FFF2-40B4-BE49-F238E27FC236}">
                <a16:creationId xmlns:a16="http://schemas.microsoft.com/office/drawing/2014/main" id="{EA4B9F16-FA94-4775-9E08-C2EDF5429E2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590432" y="2732247"/>
            <a:ext cx="955452" cy="500085"/>
          </a:xfrm>
          <a:prstGeom prst="rect">
            <a:avLst/>
          </a:prstGeom>
        </p:spPr>
      </p:pic>
      <p:pic>
        <p:nvPicPr>
          <p:cNvPr id="193" name="Picture 192">
            <a:extLst>
              <a:ext uri="{FF2B5EF4-FFF2-40B4-BE49-F238E27FC236}">
                <a16:creationId xmlns:a16="http://schemas.microsoft.com/office/drawing/2014/main" id="{943C720E-A566-4D8D-ADD9-4A23C92CEBC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618544" y="2732247"/>
            <a:ext cx="955452" cy="500085"/>
          </a:xfrm>
          <a:prstGeom prst="rect">
            <a:avLst/>
          </a:prstGeom>
        </p:spPr>
      </p:pic>
      <p:pic>
        <p:nvPicPr>
          <p:cNvPr id="194" name="Picture 193">
            <a:extLst>
              <a:ext uri="{FF2B5EF4-FFF2-40B4-BE49-F238E27FC236}">
                <a16:creationId xmlns:a16="http://schemas.microsoft.com/office/drawing/2014/main" id="{CDBE1CEB-F403-4643-9C81-100B6123298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590432" y="3385056"/>
            <a:ext cx="955452" cy="500085"/>
          </a:xfrm>
          <a:prstGeom prst="rect">
            <a:avLst/>
          </a:prstGeom>
        </p:spPr>
      </p:pic>
      <p:pic>
        <p:nvPicPr>
          <p:cNvPr id="195" name="Picture 194">
            <a:extLst>
              <a:ext uri="{FF2B5EF4-FFF2-40B4-BE49-F238E27FC236}">
                <a16:creationId xmlns:a16="http://schemas.microsoft.com/office/drawing/2014/main" id="{182BB529-CF81-4903-86A9-533E018087A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618544" y="3385056"/>
            <a:ext cx="955452" cy="500085"/>
          </a:xfrm>
          <a:prstGeom prst="rect">
            <a:avLst/>
          </a:prstGeom>
        </p:spPr>
      </p:pic>
      <p:sp>
        <p:nvSpPr>
          <p:cNvPr id="196" name="Rectangle 195">
            <a:extLst>
              <a:ext uri="{FF2B5EF4-FFF2-40B4-BE49-F238E27FC236}">
                <a16:creationId xmlns:a16="http://schemas.microsoft.com/office/drawing/2014/main" id="{43C1A8AF-4727-426C-A75A-C0FDB41E4B56}"/>
              </a:ext>
            </a:extLst>
          </p:cNvPr>
          <p:cNvSpPr/>
          <p:nvPr/>
        </p:nvSpPr>
        <p:spPr bwMode="auto">
          <a:xfrm>
            <a:off x="8586565" y="3385385"/>
            <a:ext cx="959319" cy="499756"/>
          </a:xfrm>
          <a:prstGeom prst="rect">
            <a:avLst/>
          </a:prstGeom>
          <a:noFill/>
          <a:ln w="19050" cap="flat" cmpd="sng" algn="ctr">
            <a:noFill/>
            <a:prstDash val="dash"/>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a:ln>
                  <a:noFill/>
                </a:ln>
                <a:solidFill>
                  <a:srgbClr val="282828"/>
                </a:solidFill>
                <a:effectLst/>
                <a:uLnTx/>
                <a:uFillTx/>
                <a:ea typeface="+mn-ea"/>
                <a:cs typeface="+mn-cs"/>
              </a:rPr>
              <a:t>DLP </a:t>
            </a:r>
            <a:br>
              <a:rPr kumimoji="0" lang="en-US" sz="800" b="0" i="0" u="none" strike="noStrike" kern="1200" cap="none" spc="0" normalizeH="0" baseline="0" noProof="0">
                <a:ln>
                  <a:noFill/>
                </a:ln>
                <a:solidFill>
                  <a:srgbClr val="282828"/>
                </a:solidFill>
                <a:effectLst/>
                <a:uLnTx/>
                <a:uFillTx/>
                <a:ea typeface="+mn-ea"/>
                <a:cs typeface="+mn-cs"/>
              </a:rPr>
            </a:br>
            <a:r>
              <a:rPr kumimoji="0" lang="en-US" sz="800" b="0" i="0" u="none" strike="noStrike" kern="1200" cap="none" spc="0" normalizeH="0" baseline="0" noProof="0">
                <a:ln>
                  <a:noFill/>
                </a:ln>
                <a:solidFill>
                  <a:srgbClr val="282828"/>
                </a:solidFill>
                <a:effectLst/>
                <a:uLnTx/>
                <a:uFillTx/>
                <a:ea typeface="+mn-ea"/>
                <a:cs typeface="+mn-cs"/>
              </a:rPr>
              <a:t>Policies</a:t>
            </a:r>
          </a:p>
        </p:txBody>
      </p:sp>
      <p:sp>
        <p:nvSpPr>
          <p:cNvPr id="197" name="Rectangle 196">
            <a:extLst>
              <a:ext uri="{FF2B5EF4-FFF2-40B4-BE49-F238E27FC236}">
                <a16:creationId xmlns:a16="http://schemas.microsoft.com/office/drawing/2014/main" id="{202F6E52-E15F-4524-9454-BA41A11107F2}"/>
              </a:ext>
            </a:extLst>
          </p:cNvPr>
          <p:cNvSpPr/>
          <p:nvPr/>
        </p:nvSpPr>
        <p:spPr bwMode="auto">
          <a:xfrm>
            <a:off x="9614676" y="2079766"/>
            <a:ext cx="959319" cy="499756"/>
          </a:xfrm>
          <a:prstGeom prst="rect">
            <a:avLst/>
          </a:prstGeom>
          <a:noFill/>
          <a:ln w="19050" cap="flat" cmpd="sng" algn="ctr">
            <a:noFill/>
            <a:prstDash val="dash"/>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a:ln>
                  <a:noFill/>
                </a:ln>
                <a:solidFill>
                  <a:srgbClr val="282828"/>
                </a:solidFill>
                <a:effectLst/>
                <a:uLnTx/>
                <a:uFillTx/>
                <a:ea typeface="+mn-ea"/>
                <a:cs typeface="+mn-cs"/>
              </a:rPr>
              <a:t>Automate Remediation </a:t>
            </a:r>
            <a:br>
              <a:rPr kumimoji="0" lang="en-US" sz="800" b="0" i="0" u="none" strike="noStrike" kern="1200" cap="none" spc="0" normalizeH="0" baseline="0" noProof="0">
                <a:ln>
                  <a:noFill/>
                </a:ln>
                <a:solidFill>
                  <a:srgbClr val="282828"/>
                </a:solidFill>
                <a:effectLst/>
                <a:uLnTx/>
                <a:uFillTx/>
                <a:ea typeface="+mn-ea"/>
                <a:cs typeface="+mn-cs"/>
              </a:rPr>
            </a:br>
            <a:r>
              <a:rPr kumimoji="0" lang="en-US" sz="800" b="0" i="0" u="none" strike="noStrike" kern="1200" cap="none" spc="0" normalizeH="0" baseline="0" noProof="0">
                <a:ln>
                  <a:noFill/>
                </a:ln>
                <a:solidFill>
                  <a:srgbClr val="282828"/>
                </a:solidFill>
                <a:effectLst/>
                <a:uLnTx/>
                <a:uFillTx/>
                <a:ea typeface="+mn-ea"/>
                <a:cs typeface="+mn-cs"/>
              </a:rPr>
              <a:t>Actions</a:t>
            </a:r>
          </a:p>
        </p:txBody>
      </p:sp>
      <p:sp>
        <p:nvSpPr>
          <p:cNvPr id="198" name="Rectangle 197">
            <a:extLst>
              <a:ext uri="{FF2B5EF4-FFF2-40B4-BE49-F238E27FC236}">
                <a16:creationId xmlns:a16="http://schemas.microsoft.com/office/drawing/2014/main" id="{117679AD-AA93-4FD4-9E13-02D963E3DC18}"/>
              </a:ext>
            </a:extLst>
          </p:cNvPr>
          <p:cNvSpPr/>
          <p:nvPr/>
        </p:nvSpPr>
        <p:spPr bwMode="auto">
          <a:xfrm>
            <a:off x="9614676" y="2732576"/>
            <a:ext cx="959319" cy="499756"/>
          </a:xfrm>
          <a:prstGeom prst="rect">
            <a:avLst/>
          </a:prstGeom>
          <a:noFill/>
          <a:ln w="19050" cap="flat" cmpd="sng" algn="ctr">
            <a:noFill/>
            <a:prstDash val="dash"/>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a:ln>
                  <a:noFill/>
                </a:ln>
                <a:solidFill>
                  <a:srgbClr val="282828"/>
                </a:solidFill>
                <a:effectLst/>
                <a:uLnTx/>
                <a:uFillTx/>
                <a:ea typeface="+mn-ea"/>
                <a:cs typeface="+mn-cs"/>
              </a:rPr>
              <a:t>Risk Detection </a:t>
            </a:r>
            <a:br>
              <a:rPr kumimoji="0" lang="en-US" sz="800" b="0" i="0" u="none" strike="noStrike" kern="1200" cap="none" spc="0" normalizeH="0" baseline="0" noProof="0">
                <a:ln>
                  <a:noFill/>
                </a:ln>
                <a:solidFill>
                  <a:srgbClr val="282828"/>
                </a:solidFill>
                <a:effectLst/>
                <a:uLnTx/>
                <a:uFillTx/>
                <a:ea typeface="+mn-ea"/>
                <a:cs typeface="+mn-cs"/>
              </a:rPr>
            </a:br>
            <a:r>
              <a:rPr kumimoji="0" lang="en-US" sz="800" b="0" i="0" u="none" strike="noStrike" kern="1200" cap="none" spc="0" normalizeH="0" baseline="0" noProof="0">
                <a:ln>
                  <a:noFill/>
                </a:ln>
                <a:solidFill>
                  <a:srgbClr val="282828"/>
                </a:solidFill>
                <a:effectLst/>
                <a:uLnTx/>
                <a:uFillTx/>
                <a:ea typeface="+mn-ea"/>
                <a:cs typeface="+mn-cs"/>
              </a:rPr>
              <a:t>&amp; Alerts</a:t>
            </a:r>
          </a:p>
        </p:txBody>
      </p:sp>
      <p:sp>
        <p:nvSpPr>
          <p:cNvPr id="199" name="Rectangle 198">
            <a:extLst>
              <a:ext uri="{FF2B5EF4-FFF2-40B4-BE49-F238E27FC236}">
                <a16:creationId xmlns:a16="http://schemas.microsoft.com/office/drawing/2014/main" id="{E1337328-F523-411F-BBCA-157557D5C06E}"/>
              </a:ext>
            </a:extLst>
          </p:cNvPr>
          <p:cNvSpPr/>
          <p:nvPr/>
        </p:nvSpPr>
        <p:spPr bwMode="auto">
          <a:xfrm>
            <a:off x="9614676" y="3385385"/>
            <a:ext cx="959319" cy="499756"/>
          </a:xfrm>
          <a:prstGeom prst="rect">
            <a:avLst/>
          </a:prstGeom>
          <a:noFill/>
          <a:ln w="19050" cap="flat" cmpd="sng" algn="ctr">
            <a:noFill/>
            <a:prstDash val="dash"/>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a:ln>
                  <a:noFill/>
                </a:ln>
                <a:solidFill>
                  <a:srgbClr val="282828"/>
                </a:solidFill>
                <a:effectLst/>
                <a:uLnTx/>
                <a:uFillTx/>
                <a:ea typeface="+mn-ea"/>
                <a:cs typeface="+mn-cs"/>
              </a:rPr>
              <a:t>Risk </a:t>
            </a:r>
            <a:br>
              <a:rPr kumimoji="0" lang="en-US" sz="800" b="0" i="0" u="none" strike="noStrike" kern="1200" cap="none" spc="0" normalizeH="0" baseline="0" noProof="0">
                <a:ln>
                  <a:noFill/>
                </a:ln>
                <a:solidFill>
                  <a:srgbClr val="282828"/>
                </a:solidFill>
                <a:effectLst/>
                <a:uLnTx/>
                <a:uFillTx/>
                <a:ea typeface="+mn-ea"/>
                <a:cs typeface="+mn-cs"/>
              </a:rPr>
            </a:br>
            <a:r>
              <a:rPr kumimoji="0" lang="en-US" sz="800" b="0" i="0" u="none" strike="noStrike" kern="1200" cap="none" spc="0" normalizeH="0" baseline="0" noProof="0">
                <a:ln>
                  <a:noFill/>
                </a:ln>
                <a:solidFill>
                  <a:srgbClr val="282828"/>
                </a:solidFill>
                <a:effectLst/>
                <a:uLnTx/>
                <a:uFillTx/>
                <a:ea typeface="+mn-ea"/>
                <a:cs typeface="+mn-cs"/>
              </a:rPr>
              <a:t>Indicators</a:t>
            </a:r>
          </a:p>
        </p:txBody>
      </p:sp>
      <p:sp>
        <p:nvSpPr>
          <p:cNvPr id="200" name="Rectangle 199">
            <a:extLst>
              <a:ext uri="{FF2B5EF4-FFF2-40B4-BE49-F238E27FC236}">
                <a16:creationId xmlns:a16="http://schemas.microsoft.com/office/drawing/2014/main" id="{B54595E3-0DD8-4757-9599-6FDDE4D31A76}"/>
              </a:ext>
            </a:extLst>
          </p:cNvPr>
          <p:cNvSpPr/>
          <p:nvPr/>
        </p:nvSpPr>
        <p:spPr bwMode="auto">
          <a:xfrm>
            <a:off x="10647347" y="4631387"/>
            <a:ext cx="959319" cy="499756"/>
          </a:xfrm>
          <a:prstGeom prst="rect">
            <a:avLst/>
          </a:prstGeom>
          <a:noFill/>
          <a:ln w="9525" cap="flat" cmpd="sng" algn="ctr">
            <a:noFill/>
            <a:prstDash val="solid"/>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algn="ctr" defTabSz="822813" fontAlgn="base">
              <a:lnSpc>
                <a:spcPct val="90000"/>
              </a:lnSpc>
              <a:spcBef>
                <a:spcPct val="0"/>
              </a:spcBef>
              <a:spcAft>
                <a:spcPct val="0"/>
              </a:spcAft>
              <a:defRPr/>
            </a:pPr>
            <a:r>
              <a:rPr lang="en-US" sz="800">
                <a:solidFill>
                  <a:schemeClr val="tx2"/>
                </a:solidFill>
                <a:latin typeface="+mj-lt"/>
              </a:rPr>
              <a:t>M365 </a:t>
            </a:r>
            <a:r>
              <a:rPr kumimoji="0" lang="en-US" sz="800" b="0" i="0" u="none" strike="noStrike" kern="1200" cap="none" spc="0" normalizeH="0" baseline="0" noProof="0">
                <a:ln>
                  <a:noFill/>
                </a:ln>
                <a:solidFill>
                  <a:schemeClr val="tx2"/>
                </a:solidFill>
                <a:effectLst/>
                <a:uLnTx/>
                <a:uFillTx/>
                <a:latin typeface="+mj-lt"/>
                <a:ea typeface="+mn-ea"/>
                <a:cs typeface="+mn-cs"/>
              </a:rPr>
              <a:t>E5 </a:t>
            </a:r>
            <a:br>
              <a:rPr kumimoji="0" lang="en-US" sz="800" b="0" i="0" u="none" strike="noStrike" kern="1200" cap="none" spc="0" normalizeH="0" baseline="0" noProof="0">
                <a:ln>
                  <a:noFill/>
                </a:ln>
                <a:solidFill>
                  <a:schemeClr val="tx2"/>
                </a:solidFill>
                <a:effectLst/>
                <a:uLnTx/>
                <a:uFillTx/>
                <a:latin typeface="+mj-lt"/>
                <a:ea typeface="+mn-ea"/>
                <a:cs typeface="+mn-cs"/>
              </a:rPr>
            </a:br>
            <a:r>
              <a:rPr kumimoji="0" lang="en-US" sz="800" b="0" i="0" u="none" strike="noStrike" kern="1200" cap="none" spc="0" normalizeH="0" baseline="0" noProof="0">
                <a:ln>
                  <a:noFill/>
                </a:ln>
                <a:solidFill>
                  <a:schemeClr val="tx2"/>
                </a:solidFill>
                <a:effectLst/>
                <a:uLnTx/>
                <a:uFillTx/>
                <a:latin typeface="+mj-lt"/>
                <a:ea typeface="+mn-ea"/>
                <a:cs typeface="+mn-cs"/>
              </a:rPr>
              <a:t>eDiscovery </a:t>
            </a:r>
            <a:br>
              <a:rPr kumimoji="0" lang="en-US" sz="800" b="0" i="0" u="none" strike="noStrike" kern="1200" cap="none" spc="0" normalizeH="0" baseline="0" noProof="0">
                <a:ln>
                  <a:noFill/>
                </a:ln>
                <a:solidFill>
                  <a:schemeClr val="tx2"/>
                </a:solidFill>
                <a:effectLst/>
                <a:uLnTx/>
                <a:uFillTx/>
                <a:latin typeface="+mj-lt"/>
                <a:ea typeface="+mn-ea"/>
                <a:cs typeface="+mn-cs"/>
              </a:rPr>
            </a:br>
            <a:r>
              <a:rPr kumimoji="0" lang="en-US" sz="800" b="0" i="0" u="none" strike="noStrike" kern="1200" cap="none" spc="0" normalizeH="0" baseline="0" noProof="0">
                <a:ln>
                  <a:noFill/>
                </a:ln>
                <a:solidFill>
                  <a:schemeClr val="tx2"/>
                </a:solidFill>
                <a:effectLst/>
                <a:uLnTx/>
                <a:uFillTx/>
                <a:latin typeface="+mj-lt"/>
                <a:ea typeface="+mn-ea"/>
                <a:cs typeface="+mn-cs"/>
              </a:rPr>
              <a:t>&amp; Audit</a:t>
            </a:r>
          </a:p>
        </p:txBody>
      </p:sp>
      <p:pic>
        <p:nvPicPr>
          <p:cNvPr id="201" name="Picture 200">
            <a:extLst>
              <a:ext uri="{FF2B5EF4-FFF2-40B4-BE49-F238E27FC236}">
                <a16:creationId xmlns:a16="http://schemas.microsoft.com/office/drawing/2014/main" id="{2BE358DC-A76F-4FD3-B929-EEE6C4C1EBB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651214" y="4037864"/>
            <a:ext cx="955452" cy="500085"/>
          </a:xfrm>
          <a:prstGeom prst="rect">
            <a:avLst/>
          </a:prstGeom>
        </p:spPr>
      </p:pic>
      <p:sp>
        <p:nvSpPr>
          <p:cNvPr id="202" name="Rectangle 201">
            <a:extLst>
              <a:ext uri="{FF2B5EF4-FFF2-40B4-BE49-F238E27FC236}">
                <a16:creationId xmlns:a16="http://schemas.microsoft.com/office/drawing/2014/main" id="{2F3388C5-A213-4951-88F7-65861E4ED1B3}"/>
              </a:ext>
            </a:extLst>
          </p:cNvPr>
          <p:cNvSpPr/>
          <p:nvPr/>
        </p:nvSpPr>
        <p:spPr bwMode="auto">
          <a:xfrm>
            <a:off x="10647347" y="4038194"/>
            <a:ext cx="959319" cy="499756"/>
          </a:xfrm>
          <a:prstGeom prst="rect">
            <a:avLst/>
          </a:prstGeom>
          <a:noFill/>
          <a:ln w="19050" cap="flat" cmpd="sng" algn="ctr">
            <a:noFill/>
            <a:prstDash val="dash"/>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a:ln>
                  <a:noFill/>
                </a:ln>
                <a:solidFill>
                  <a:srgbClr val="282828"/>
                </a:solidFill>
                <a:effectLst/>
                <a:uLnTx/>
                <a:uFillTx/>
                <a:ea typeface="+mn-ea"/>
                <a:cs typeface="+mn-cs"/>
              </a:rPr>
              <a:t>Set Up eDiscovery Cases</a:t>
            </a:r>
          </a:p>
        </p:txBody>
      </p:sp>
      <p:pic>
        <p:nvPicPr>
          <p:cNvPr id="203" name="Picture 202">
            <a:extLst>
              <a:ext uri="{FF2B5EF4-FFF2-40B4-BE49-F238E27FC236}">
                <a16:creationId xmlns:a16="http://schemas.microsoft.com/office/drawing/2014/main" id="{B8202187-0B16-4465-968A-57A032C071F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651214" y="2079766"/>
            <a:ext cx="955452" cy="500085"/>
          </a:xfrm>
          <a:prstGeom prst="rect">
            <a:avLst/>
          </a:prstGeom>
        </p:spPr>
      </p:pic>
      <p:pic>
        <p:nvPicPr>
          <p:cNvPr id="204" name="Picture 203">
            <a:extLst>
              <a:ext uri="{FF2B5EF4-FFF2-40B4-BE49-F238E27FC236}">
                <a16:creationId xmlns:a16="http://schemas.microsoft.com/office/drawing/2014/main" id="{3B42F1FF-3B0D-4382-81F5-7FAD256CAD4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651214" y="2732247"/>
            <a:ext cx="955452" cy="500085"/>
          </a:xfrm>
          <a:prstGeom prst="rect">
            <a:avLst/>
          </a:prstGeom>
        </p:spPr>
      </p:pic>
      <p:pic>
        <p:nvPicPr>
          <p:cNvPr id="205" name="Picture 204">
            <a:extLst>
              <a:ext uri="{FF2B5EF4-FFF2-40B4-BE49-F238E27FC236}">
                <a16:creationId xmlns:a16="http://schemas.microsoft.com/office/drawing/2014/main" id="{539FE884-2EF9-449C-B64C-85ACB97EE24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651214" y="3385056"/>
            <a:ext cx="955452" cy="500085"/>
          </a:xfrm>
          <a:prstGeom prst="rect">
            <a:avLst/>
          </a:prstGeom>
        </p:spPr>
      </p:pic>
      <p:sp>
        <p:nvSpPr>
          <p:cNvPr id="206" name="Rectangle 205">
            <a:extLst>
              <a:ext uri="{FF2B5EF4-FFF2-40B4-BE49-F238E27FC236}">
                <a16:creationId xmlns:a16="http://schemas.microsoft.com/office/drawing/2014/main" id="{198BD6AC-B23B-4B3A-89E3-69A5A8387AF1}"/>
              </a:ext>
            </a:extLst>
          </p:cNvPr>
          <p:cNvSpPr/>
          <p:nvPr/>
        </p:nvSpPr>
        <p:spPr bwMode="auto">
          <a:xfrm>
            <a:off x="10647347" y="2079766"/>
            <a:ext cx="959319" cy="499756"/>
          </a:xfrm>
          <a:prstGeom prst="rect">
            <a:avLst/>
          </a:prstGeom>
          <a:noFill/>
          <a:ln w="19050" cap="flat" cmpd="sng" algn="ctr">
            <a:noFill/>
            <a:prstDash val="dash"/>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a:ln>
                  <a:noFill/>
                </a:ln>
                <a:solidFill>
                  <a:srgbClr val="282828"/>
                </a:solidFill>
                <a:effectLst/>
                <a:uLnTx/>
                <a:uFillTx/>
                <a:ea typeface="+mn-ea"/>
                <a:cs typeface="+mn-cs"/>
              </a:rPr>
              <a:t>Audit </a:t>
            </a:r>
            <a:br>
              <a:rPr kumimoji="0" lang="en-US" sz="800" b="0" i="0" u="none" strike="noStrike" kern="1200" cap="none" spc="0" normalizeH="0" baseline="0" noProof="0">
                <a:ln>
                  <a:noFill/>
                </a:ln>
                <a:solidFill>
                  <a:srgbClr val="282828"/>
                </a:solidFill>
                <a:effectLst/>
                <a:uLnTx/>
                <a:uFillTx/>
                <a:ea typeface="+mn-ea"/>
                <a:cs typeface="+mn-cs"/>
              </a:rPr>
            </a:br>
            <a:r>
              <a:rPr kumimoji="0" lang="en-US" sz="800" b="0" i="0" u="none" strike="noStrike" kern="1200" cap="none" spc="0" normalizeH="0" baseline="0" noProof="0">
                <a:ln>
                  <a:noFill/>
                </a:ln>
                <a:solidFill>
                  <a:srgbClr val="282828"/>
                </a:solidFill>
                <a:effectLst/>
                <a:uLnTx/>
                <a:uFillTx/>
                <a:ea typeface="+mn-ea"/>
                <a:cs typeface="+mn-cs"/>
              </a:rPr>
              <a:t>Logging</a:t>
            </a:r>
          </a:p>
        </p:txBody>
      </p:sp>
      <p:sp>
        <p:nvSpPr>
          <p:cNvPr id="207" name="Rectangle 206">
            <a:extLst>
              <a:ext uri="{FF2B5EF4-FFF2-40B4-BE49-F238E27FC236}">
                <a16:creationId xmlns:a16="http://schemas.microsoft.com/office/drawing/2014/main" id="{8A2DD48B-064E-452C-8D63-0E136DF1DFE6}"/>
              </a:ext>
            </a:extLst>
          </p:cNvPr>
          <p:cNvSpPr/>
          <p:nvPr/>
        </p:nvSpPr>
        <p:spPr bwMode="auto">
          <a:xfrm>
            <a:off x="10647347" y="2732576"/>
            <a:ext cx="959319" cy="499756"/>
          </a:xfrm>
          <a:prstGeom prst="rect">
            <a:avLst/>
          </a:prstGeom>
          <a:noFill/>
          <a:ln w="19050" cap="flat" cmpd="sng" algn="ctr">
            <a:noFill/>
            <a:prstDash val="dash"/>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a:ln>
                  <a:noFill/>
                </a:ln>
                <a:solidFill>
                  <a:srgbClr val="282828"/>
                </a:solidFill>
                <a:effectLst/>
                <a:uLnTx/>
                <a:uFillTx/>
                <a:ea typeface="+mn-ea"/>
                <a:cs typeface="+mn-cs"/>
              </a:rPr>
              <a:t>Search </a:t>
            </a:r>
            <a:br>
              <a:rPr kumimoji="0" lang="en-US" sz="800" b="0" i="0" u="none" strike="noStrike" kern="1200" cap="none" spc="0" normalizeH="0" baseline="0" noProof="0">
                <a:ln>
                  <a:noFill/>
                </a:ln>
                <a:solidFill>
                  <a:srgbClr val="282828"/>
                </a:solidFill>
                <a:effectLst/>
                <a:uLnTx/>
                <a:uFillTx/>
                <a:ea typeface="+mn-ea"/>
                <a:cs typeface="+mn-cs"/>
              </a:rPr>
            </a:br>
            <a:r>
              <a:rPr kumimoji="0" lang="en-US" sz="800" b="0" i="0" u="none" strike="noStrike" kern="1200" cap="none" spc="0" normalizeH="0" baseline="0" noProof="0">
                <a:ln>
                  <a:noFill/>
                </a:ln>
                <a:solidFill>
                  <a:srgbClr val="282828"/>
                </a:solidFill>
                <a:effectLst/>
                <a:uLnTx/>
                <a:uFillTx/>
                <a:ea typeface="+mn-ea"/>
                <a:cs typeface="+mn-cs"/>
              </a:rPr>
              <a:t>Queries</a:t>
            </a:r>
          </a:p>
        </p:txBody>
      </p:sp>
      <p:sp>
        <p:nvSpPr>
          <p:cNvPr id="208" name="Rectangle 207">
            <a:extLst>
              <a:ext uri="{FF2B5EF4-FFF2-40B4-BE49-F238E27FC236}">
                <a16:creationId xmlns:a16="http://schemas.microsoft.com/office/drawing/2014/main" id="{F2FAC8D1-2B97-4DE6-B59A-FD8D7FC61F1F}"/>
              </a:ext>
            </a:extLst>
          </p:cNvPr>
          <p:cNvSpPr/>
          <p:nvPr/>
        </p:nvSpPr>
        <p:spPr bwMode="auto">
          <a:xfrm>
            <a:off x="10647347" y="3385385"/>
            <a:ext cx="959319" cy="499756"/>
          </a:xfrm>
          <a:prstGeom prst="rect">
            <a:avLst/>
          </a:prstGeom>
          <a:noFill/>
          <a:ln w="19050" cap="flat" cmpd="sng" algn="ctr">
            <a:noFill/>
            <a:prstDash val="dash"/>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a:ln>
                  <a:noFill/>
                </a:ln>
                <a:solidFill>
                  <a:srgbClr val="282828"/>
                </a:solidFill>
                <a:effectLst/>
                <a:uLnTx/>
                <a:uFillTx/>
                <a:ea typeface="+mn-ea"/>
                <a:cs typeface="+mn-cs"/>
              </a:rPr>
              <a:t>Legal </a:t>
            </a:r>
            <a:br>
              <a:rPr kumimoji="0" lang="en-US" sz="800" b="0" i="0" u="none" strike="noStrike" kern="1200" cap="none" spc="0" normalizeH="0" baseline="0" noProof="0">
                <a:ln>
                  <a:noFill/>
                </a:ln>
                <a:solidFill>
                  <a:srgbClr val="282828"/>
                </a:solidFill>
                <a:effectLst/>
                <a:uLnTx/>
                <a:uFillTx/>
                <a:ea typeface="+mn-ea"/>
                <a:cs typeface="+mn-cs"/>
              </a:rPr>
            </a:br>
            <a:r>
              <a:rPr kumimoji="0" lang="en-US" sz="800" b="0" i="0" u="none" strike="noStrike" kern="1200" cap="none" spc="0" normalizeH="0" baseline="0" noProof="0">
                <a:ln>
                  <a:noFill/>
                </a:ln>
                <a:solidFill>
                  <a:srgbClr val="282828"/>
                </a:solidFill>
                <a:effectLst/>
                <a:uLnTx/>
                <a:uFillTx/>
                <a:ea typeface="+mn-ea"/>
                <a:cs typeface="+mn-cs"/>
              </a:rPr>
              <a:t>Holds</a:t>
            </a:r>
          </a:p>
        </p:txBody>
      </p:sp>
      <p:sp>
        <p:nvSpPr>
          <p:cNvPr id="209" name="Rectangle 208">
            <a:extLst>
              <a:ext uri="{FF2B5EF4-FFF2-40B4-BE49-F238E27FC236}">
                <a16:creationId xmlns:a16="http://schemas.microsoft.com/office/drawing/2014/main" id="{E4978B71-5B9B-401A-A6F0-D07459B9A1D3}"/>
              </a:ext>
            </a:extLst>
          </p:cNvPr>
          <p:cNvSpPr/>
          <p:nvPr/>
        </p:nvSpPr>
        <p:spPr bwMode="auto">
          <a:xfrm>
            <a:off x="8586565" y="2079766"/>
            <a:ext cx="959319" cy="499756"/>
          </a:xfrm>
          <a:prstGeom prst="rect">
            <a:avLst/>
          </a:prstGeom>
          <a:noFill/>
          <a:ln w="19050" cap="flat" cmpd="sng" algn="ctr">
            <a:noFill/>
            <a:prstDash val="dash"/>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a:ln>
                  <a:noFill/>
                </a:ln>
                <a:solidFill>
                  <a:srgbClr val="282828"/>
                </a:solidFill>
                <a:effectLst/>
                <a:uLnTx/>
                <a:uFillTx/>
                <a:ea typeface="+mn-ea"/>
                <a:cs typeface="+mn-cs"/>
              </a:rPr>
              <a:t>Monitor </a:t>
            </a:r>
            <a:br>
              <a:rPr kumimoji="0" lang="en-US" sz="800" b="0" i="0" u="none" strike="noStrike" kern="1200" cap="none" spc="0" normalizeH="0" baseline="0" noProof="0">
                <a:ln>
                  <a:noFill/>
                </a:ln>
                <a:solidFill>
                  <a:srgbClr val="282828"/>
                </a:solidFill>
                <a:effectLst/>
                <a:uLnTx/>
                <a:uFillTx/>
                <a:ea typeface="+mn-ea"/>
                <a:cs typeface="+mn-cs"/>
              </a:rPr>
            </a:br>
            <a:r>
              <a:rPr kumimoji="0" lang="en-US" sz="800" b="0" i="0" u="none" strike="noStrike" kern="1200" cap="none" spc="0" normalizeH="0" baseline="0" noProof="0">
                <a:ln>
                  <a:noFill/>
                </a:ln>
                <a:solidFill>
                  <a:srgbClr val="282828"/>
                </a:solidFill>
                <a:effectLst/>
                <a:uLnTx/>
                <a:uFillTx/>
                <a:ea typeface="+mn-ea"/>
                <a:cs typeface="+mn-cs"/>
              </a:rPr>
              <a:t>&amp; Report</a:t>
            </a:r>
          </a:p>
        </p:txBody>
      </p:sp>
      <p:sp>
        <p:nvSpPr>
          <p:cNvPr id="210" name="Rectangle 209">
            <a:extLst>
              <a:ext uri="{FF2B5EF4-FFF2-40B4-BE49-F238E27FC236}">
                <a16:creationId xmlns:a16="http://schemas.microsoft.com/office/drawing/2014/main" id="{FAC92DFF-82F7-4263-80E4-8FA76F8D0FC2}"/>
              </a:ext>
            </a:extLst>
          </p:cNvPr>
          <p:cNvSpPr/>
          <p:nvPr/>
        </p:nvSpPr>
        <p:spPr bwMode="auto">
          <a:xfrm>
            <a:off x="8586565" y="2732576"/>
            <a:ext cx="959319" cy="499756"/>
          </a:xfrm>
          <a:prstGeom prst="rect">
            <a:avLst/>
          </a:prstGeom>
          <a:noFill/>
          <a:ln w="19050" cap="flat" cmpd="sng" algn="ctr">
            <a:noFill/>
            <a:prstDash val="dash"/>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a:ln>
                  <a:noFill/>
                </a:ln>
                <a:solidFill>
                  <a:srgbClr val="282828"/>
                </a:solidFill>
                <a:effectLst/>
                <a:uLnTx/>
                <a:uFillTx/>
                <a:ea typeface="+mn-ea"/>
                <a:cs typeface="+mn-cs"/>
              </a:rPr>
              <a:t>Automatic </a:t>
            </a:r>
            <a:br>
              <a:rPr kumimoji="0" lang="en-US" sz="800" b="0" i="0" u="none" strike="noStrike" kern="1200" cap="none" spc="0" normalizeH="0" baseline="0" noProof="0">
                <a:ln>
                  <a:noFill/>
                </a:ln>
                <a:solidFill>
                  <a:srgbClr val="282828"/>
                </a:solidFill>
                <a:effectLst/>
                <a:uLnTx/>
                <a:uFillTx/>
                <a:ea typeface="+mn-ea"/>
                <a:cs typeface="+mn-cs"/>
              </a:rPr>
            </a:br>
            <a:r>
              <a:rPr kumimoji="0" lang="en-US" sz="800" b="0" i="0" u="none" strike="noStrike" kern="1200" cap="none" spc="0" normalizeH="0" baseline="0" noProof="0">
                <a:ln>
                  <a:noFill/>
                </a:ln>
                <a:solidFill>
                  <a:srgbClr val="282828"/>
                </a:solidFill>
                <a:effectLst/>
                <a:uLnTx/>
                <a:uFillTx/>
                <a:ea typeface="+mn-ea"/>
                <a:cs typeface="+mn-cs"/>
              </a:rPr>
              <a:t>Labelling</a:t>
            </a:r>
          </a:p>
        </p:txBody>
      </p:sp>
      <p:sp>
        <p:nvSpPr>
          <p:cNvPr id="211" name="Rectangle 210">
            <a:extLst>
              <a:ext uri="{FF2B5EF4-FFF2-40B4-BE49-F238E27FC236}">
                <a16:creationId xmlns:a16="http://schemas.microsoft.com/office/drawing/2014/main" id="{599F383E-D992-4416-816E-D2DA9EA680D2}"/>
              </a:ext>
            </a:extLst>
          </p:cNvPr>
          <p:cNvSpPr/>
          <p:nvPr/>
        </p:nvSpPr>
        <p:spPr bwMode="auto">
          <a:xfrm>
            <a:off x="6521343" y="1824986"/>
            <a:ext cx="5085324" cy="138499"/>
          </a:xfrm>
          <a:prstGeom prst="rect">
            <a:avLst/>
          </a:prstGeom>
          <a:noFill/>
          <a:ln w="19050" cap="flat" cmpd="sng" algn="ctr">
            <a:noFill/>
            <a:prstDash val="dash"/>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sp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r" defTabSz="822813" rtl="0" eaLnBrk="1" fontAlgn="base" latinLnBrk="0" hangingPunct="1">
              <a:lnSpc>
                <a:spcPct val="90000"/>
              </a:lnSpc>
              <a:spcBef>
                <a:spcPct val="0"/>
              </a:spcBef>
              <a:spcAft>
                <a:spcPct val="0"/>
              </a:spcAft>
              <a:buClrTx/>
              <a:buSzTx/>
              <a:buFontTx/>
              <a:buNone/>
              <a:tabLst/>
              <a:defRPr/>
            </a:pPr>
            <a:r>
              <a:rPr kumimoji="0" lang="en-US" sz="1000" b="0" i="0" u="none" strike="noStrike" kern="1200" cap="none" spc="0" normalizeH="0" baseline="0" noProof="0">
                <a:ln>
                  <a:noFill/>
                </a:ln>
                <a:solidFill>
                  <a:schemeClr val="tx2"/>
                </a:solidFill>
                <a:effectLst/>
                <a:uLnTx/>
                <a:uFillTx/>
                <a:latin typeface="+mj-lt"/>
                <a:ea typeface="+mn-ea"/>
                <a:cs typeface="+mn-cs"/>
              </a:rPr>
              <a:t>Advanced Security and Compliance for less than half the cost</a:t>
            </a:r>
          </a:p>
        </p:txBody>
      </p:sp>
    </p:spTree>
    <p:extLst>
      <p:ext uri="{BB962C8B-B14F-4D97-AF65-F5344CB8AC3E}">
        <p14:creationId xmlns:p14="http://schemas.microsoft.com/office/powerpoint/2010/main" val="2379720330"/>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ACBE9473-D10E-4131-BD60-599FCEA2FF5B}"/>
              </a:ext>
            </a:extLst>
          </p:cNvPr>
          <p:cNvSpPr>
            <a:spLocks noGrp="1"/>
          </p:cNvSpPr>
          <p:nvPr>
            <p:ph type="pic" sz="quarter" idx="16"/>
          </p:nvPr>
        </p:nvSpPr>
        <p:spPr/>
        <p:txBody>
          <a:bodyPr/>
          <a:lstStyle/>
          <a:p>
            <a:endParaRPr lang="en-US"/>
          </a:p>
        </p:txBody>
      </p:sp>
      <p:sp>
        <p:nvSpPr>
          <p:cNvPr id="23" name="Text Placeholder 22">
            <a:extLst>
              <a:ext uri="{FF2B5EF4-FFF2-40B4-BE49-F238E27FC236}">
                <a16:creationId xmlns:a16="http://schemas.microsoft.com/office/drawing/2014/main" id="{A264E4F1-BE57-4C15-BF0A-281B01C93949}"/>
              </a:ext>
            </a:extLst>
          </p:cNvPr>
          <p:cNvSpPr>
            <a:spLocks noGrp="1"/>
          </p:cNvSpPr>
          <p:nvPr>
            <p:ph type="body" sz="quarter" idx="17"/>
          </p:nvPr>
        </p:nvSpPr>
        <p:spPr>
          <a:xfrm>
            <a:off x="582164" y="1434370"/>
            <a:ext cx="5511168" cy="1107996"/>
          </a:xfrm>
        </p:spPr>
        <p:txBody>
          <a:bodyPr/>
          <a:lstStyle/>
          <a:p>
            <a:r>
              <a:rPr lang="en-US"/>
              <a:t>[Partner Name] is here to support </a:t>
            </a:r>
            <a:br>
              <a:rPr lang="en-US"/>
            </a:br>
            <a:r>
              <a:rPr lang="en-US"/>
              <a:t>your security journey from foundations to maturity</a:t>
            </a:r>
          </a:p>
        </p:txBody>
      </p:sp>
      <p:sp>
        <p:nvSpPr>
          <p:cNvPr id="10" name="Text Placeholder 9">
            <a:extLst>
              <a:ext uri="{FF2B5EF4-FFF2-40B4-BE49-F238E27FC236}">
                <a16:creationId xmlns:a16="http://schemas.microsoft.com/office/drawing/2014/main" id="{DE62F10B-CF3A-4D1F-A0A0-7660CCFED654}"/>
              </a:ext>
            </a:extLst>
          </p:cNvPr>
          <p:cNvSpPr>
            <a:spLocks noGrp="1"/>
          </p:cNvSpPr>
          <p:nvPr>
            <p:ph type="body" sz="quarter" idx="18"/>
          </p:nvPr>
        </p:nvSpPr>
        <p:spPr/>
        <p:txBody>
          <a:bodyPr/>
          <a:lstStyle/>
          <a:p>
            <a:r>
              <a:rPr lang="en-US"/>
              <a:t>Collaborating as your strategic partner, </a:t>
            </a:r>
            <a:r>
              <a:rPr lang="en-US">
                <a:latin typeface="+mj-lt"/>
              </a:rPr>
              <a:t>[Partner Name] </a:t>
            </a:r>
            <a:r>
              <a:rPr lang="en-US"/>
              <a:t>offers expertise, advice and co-managed security solutions from setting up strong security foundations to deploying end-to-end proactive protection that is aligned with your business and industry.</a:t>
            </a:r>
          </a:p>
        </p:txBody>
      </p:sp>
      <p:sp>
        <p:nvSpPr>
          <p:cNvPr id="24" name="Text Placeholder 23">
            <a:extLst>
              <a:ext uri="{FF2B5EF4-FFF2-40B4-BE49-F238E27FC236}">
                <a16:creationId xmlns:a16="http://schemas.microsoft.com/office/drawing/2014/main" id="{51A8E290-2443-4EC3-97F0-17DF5138FF89}"/>
              </a:ext>
            </a:extLst>
          </p:cNvPr>
          <p:cNvSpPr>
            <a:spLocks noGrp="1"/>
          </p:cNvSpPr>
          <p:nvPr>
            <p:ph type="body" sz="quarter" idx="19"/>
          </p:nvPr>
        </p:nvSpPr>
        <p:spPr/>
        <p:txBody>
          <a:bodyPr/>
          <a:lstStyle/>
          <a:p>
            <a:endParaRPr lang="en-US"/>
          </a:p>
        </p:txBody>
      </p:sp>
      <p:sp>
        <p:nvSpPr>
          <p:cNvPr id="18" name="Text Placeholder 17">
            <a:extLst>
              <a:ext uri="{FF2B5EF4-FFF2-40B4-BE49-F238E27FC236}">
                <a16:creationId xmlns:a16="http://schemas.microsoft.com/office/drawing/2014/main" id="{DFADB8D1-3F2E-4237-B7F0-A255432CD5E0}"/>
              </a:ext>
            </a:extLst>
          </p:cNvPr>
          <p:cNvSpPr>
            <a:spLocks noGrp="1"/>
          </p:cNvSpPr>
          <p:nvPr>
            <p:ph type="body" sz="quarter" idx="20"/>
          </p:nvPr>
        </p:nvSpPr>
        <p:spPr/>
        <p:txBody>
          <a:bodyPr/>
          <a:lstStyle/>
          <a:p>
            <a:r>
              <a:rPr lang="en-US"/>
              <a:t>Your essential cyber security partner</a:t>
            </a:r>
          </a:p>
        </p:txBody>
      </p:sp>
      <p:sp>
        <p:nvSpPr>
          <p:cNvPr id="19" name="Text Placeholder 18">
            <a:extLst>
              <a:ext uri="{FF2B5EF4-FFF2-40B4-BE49-F238E27FC236}">
                <a16:creationId xmlns:a16="http://schemas.microsoft.com/office/drawing/2014/main" id="{A851620E-DB51-4969-B2E8-AEA36204F617}"/>
              </a:ext>
            </a:extLst>
          </p:cNvPr>
          <p:cNvSpPr>
            <a:spLocks noGrp="1"/>
          </p:cNvSpPr>
          <p:nvPr>
            <p:ph type="body" sz="quarter" idx="21"/>
          </p:nvPr>
        </p:nvSpPr>
        <p:spPr>
          <a:xfrm>
            <a:off x="3573332" y="3103115"/>
            <a:ext cx="2520000" cy="492443"/>
          </a:xfrm>
        </p:spPr>
        <p:txBody>
          <a:bodyPr/>
          <a:lstStyle/>
          <a:p>
            <a:r>
              <a:rPr lang="en-US"/>
              <a:t>Proven </a:t>
            </a:r>
            <a:br>
              <a:rPr lang="en-US"/>
            </a:br>
            <a:r>
              <a:rPr lang="en-US"/>
              <a:t>security specialists</a:t>
            </a:r>
          </a:p>
        </p:txBody>
      </p:sp>
      <p:sp>
        <p:nvSpPr>
          <p:cNvPr id="25" name="Picture Placeholder 24">
            <a:extLst>
              <a:ext uri="{FF2B5EF4-FFF2-40B4-BE49-F238E27FC236}">
                <a16:creationId xmlns:a16="http://schemas.microsoft.com/office/drawing/2014/main" id="{0EEC7B67-5706-464D-9D0F-D2EFE0E320B8}"/>
              </a:ext>
            </a:extLst>
          </p:cNvPr>
          <p:cNvSpPr>
            <a:spLocks noGrp="1"/>
          </p:cNvSpPr>
          <p:nvPr>
            <p:ph type="pic" sz="quarter" idx="22"/>
          </p:nvPr>
        </p:nvSpPr>
        <p:spPr/>
        <p:txBody>
          <a:bodyPr/>
          <a:lstStyle/>
          <a:p>
            <a:endParaRPr lang="en-US"/>
          </a:p>
        </p:txBody>
      </p:sp>
      <p:pic>
        <p:nvPicPr>
          <p:cNvPr id="38" name="Picture 37">
            <a:extLst>
              <a:ext uri="{FF2B5EF4-FFF2-40B4-BE49-F238E27FC236}">
                <a16:creationId xmlns:a16="http://schemas.microsoft.com/office/drawing/2014/main" id="{93E0F36E-94DA-469C-AF15-9F4BD146BE0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30440" y="3103115"/>
            <a:ext cx="2119927" cy="962613"/>
          </a:xfrm>
          <a:prstGeom prst="rect">
            <a:avLst/>
          </a:prstGeom>
        </p:spPr>
      </p:pic>
      <p:pic>
        <p:nvPicPr>
          <p:cNvPr id="39" name="Picture 38">
            <a:extLst>
              <a:ext uri="{FF2B5EF4-FFF2-40B4-BE49-F238E27FC236}">
                <a16:creationId xmlns:a16="http://schemas.microsoft.com/office/drawing/2014/main" id="{FCA27A0C-21D5-470C-9DF7-9BC7711688E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597916" y="3103115"/>
            <a:ext cx="2119927" cy="962613"/>
          </a:xfrm>
          <a:prstGeom prst="rect">
            <a:avLst/>
          </a:prstGeom>
        </p:spPr>
      </p:pic>
      <p:pic>
        <p:nvPicPr>
          <p:cNvPr id="42" name="Picture 41">
            <a:extLst>
              <a:ext uri="{FF2B5EF4-FFF2-40B4-BE49-F238E27FC236}">
                <a16:creationId xmlns:a16="http://schemas.microsoft.com/office/drawing/2014/main" id="{5D88AB5D-BB66-46C4-964D-A0AA89623EC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30440" y="4141242"/>
            <a:ext cx="2119927" cy="962613"/>
          </a:xfrm>
          <a:prstGeom prst="rect">
            <a:avLst/>
          </a:prstGeom>
        </p:spPr>
      </p:pic>
      <p:pic>
        <p:nvPicPr>
          <p:cNvPr id="43" name="Picture 42">
            <a:extLst>
              <a:ext uri="{FF2B5EF4-FFF2-40B4-BE49-F238E27FC236}">
                <a16:creationId xmlns:a16="http://schemas.microsoft.com/office/drawing/2014/main" id="{4894A217-2EDE-4F5B-9C39-71D01FA654E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597916" y="4141242"/>
            <a:ext cx="2119927" cy="962613"/>
          </a:xfrm>
          <a:prstGeom prst="rect">
            <a:avLst/>
          </a:prstGeom>
        </p:spPr>
      </p:pic>
      <p:pic>
        <p:nvPicPr>
          <p:cNvPr id="44" name="Picture 43">
            <a:extLst>
              <a:ext uri="{FF2B5EF4-FFF2-40B4-BE49-F238E27FC236}">
                <a16:creationId xmlns:a16="http://schemas.microsoft.com/office/drawing/2014/main" id="{D91EB8DC-EC6F-4610-97C7-76B897CF8C6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30440" y="5179369"/>
            <a:ext cx="2119927" cy="962613"/>
          </a:xfrm>
          <a:prstGeom prst="rect">
            <a:avLst/>
          </a:prstGeom>
        </p:spPr>
      </p:pic>
      <p:pic>
        <p:nvPicPr>
          <p:cNvPr id="45" name="Picture 44">
            <a:extLst>
              <a:ext uri="{FF2B5EF4-FFF2-40B4-BE49-F238E27FC236}">
                <a16:creationId xmlns:a16="http://schemas.microsoft.com/office/drawing/2014/main" id="{34188169-CB77-41FD-ACC5-49A1F5C529B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597916" y="5179369"/>
            <a:ext cx="2119927" cy="962613"/>
          </a:xfrm>
          <a:prstGeom prst="rect">
            <a:avLst/>
          </a:prstGeom>
        </p:spPr>
      </p:pic>
      <p:sp>
        <p:nvSpPr>
          <p:cNvPr id="12" name="TextBox 4">
            <a:extLst>
              <a:ext uri="{FF2B5EF4-FFF2-40B4-BE49-F238E27FC236}">
                <a16:creationId xmlns:a16="http://schemas.microsoft.com/office/drawing/2014/main" id="{1D377A3A-876A-45AA-B8F3-7C15C46D1C9C}"/>
              </a:ext>
            </a:extLst>
          </p:cNvPr>
          <p:cNvSpPr txBox="1"/>
          <p:nvPr/>
        </p:nvSpPr>
        <p:spPr>
          <a:xfrm>
            <a:off x="7330440" y="3103115"/>
            <a:ext cx="2119927" cy="962613"/>
          </a:xfrm>
          <a:prstGeom prst="rect">
            <a:avLst/>
          </a:prstGeom>
          <a:noFill/>
          <a:ln>
            <a:noFill/>
          </a:ln>
        </p:spPr>
        <p:txBody>
          <a:bodyPr wrap="square" lIns="108000" tIns="108000" rIns="108000" bIns="108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1200">
              <a:cs typeface="Segoe UI"/>
            </a:endParaRPr>
          </a:p>
          <a:p>
            <a:pPr algn="ctr"/>
            <a:r>
              <a:rPr lang="en-US" sz="1200">
                <a:cs typeface="Segoe UI"/>
              </a:rPr>
              <a:t>Security Risk Assessments, Regulation and </a:t>
            </a:r>
            <a:br>
              <a:rPr lang="en-US" sz="1200">
                <a:cs typeface="Segoe UI"/>
              </a:rPr>
            </a:br>
            <a:r>
              <a:rPr lang="en-US" sz="1200">
                <a:cs typeface="Segoe UI"/>
              </a:rPr>
              <a:t>Compliance Assessments</a:t>
            </a:r>
            <a:endParaRPr lang="en-US" sz="1200"/>
          </a:p>
          <a:p>
            <a:pPr algn="ctr"/>
            <a:endParaRPr lang="en-US" sz="1200">
              <a:cs typeface="Segoe UI"/>
            </a:endParaRPr>
          </a:p>
        </p:txBody>
      </p:sp>
      <p:sp>
        <p:nvSpPr>
          <p:cNvPr id="13" name="TextBox 5">
            <a:extLst>
              <a:ext uri="{FF2B5EF4-FFF2-40B4-BE49-F238E27FC236}">
                <a16:creationId xmlns:a16="http://schemas.microsoft.com/office/drawing/2014/main" id="{A39F03DF-7592-40F2-9356-803B8543F622}"/>
              </a:ext>
            </a:extLst>
          </p:cNvPr>
          <p:cNvSpPr txBox="1"/>
          <p:nvPr/>
        </p:nvSpPr>
        <p:spPr>
          <a:xfrm>
            <a:off x="9597916" y="3103115"/>
            <a:ext cx="2119927" cy="962613"/>
          </a:xfrm>
          <a:prstGeom prst="rect">
            <a:avLst/>
          </a:prstGeom>
          <a:noFill/>
          <a:ln>
            <a:noFill/>
          </a:ln>
        </p:spPr>
        <p:txBody>
          <a:bodyPr wrap="square" lIns="108000" tIns="108000" rIns="108000" bIns="108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1200">
              <a:cs typeface="Segoe UI"/>
            </a:endParaRPr>
          </a:p>
          <a:p>
            <a:pPr algn="ctr"/>
            <a:r>
              <a:rPr lang="en-US" sz="1200">
                <a:cs typeface="Segoe UI"/>
              </a:rPr>
              <a:t>Post Assessment Workshops to Deep Dive into Gaps, </a:t>
            </a:r>
            <a:br>
              <a:rPr lang="en-US" sz="1200">
                <a:cs typeface="Segoe UI"/>
              </a:rPr>
            </a:br>
            <a:r>
              <a:rPr lang="en-US" sz="1200">
                <a:cs typeface="Segoe UI"/>
              </a:rPr>
              <a:t>Risks &amp; Solutions</a:t>
            </a:r>
            <a:endParaRPr lang="en-US" sz="1200"/>
          </a:p>
          <a:p>
            <a:pPr algn="ctr"/>
            <a:endParaRPr lang="en-US" sz="1200">
              <a:cs typeface="Segoe UI"/>
            </a:endParaRPr>
          </a:p>
        </p:txBody>
      </p:sp>
      <p:sp>
        <p:nvSpPr>
          <p:cNvPr id="14" name="TextBox 6">
            <a:extLst>
              <a:ext uri="{FF2B5EF4-FFF2-40B4-BE49-F238E27FC236}">
                <a16:creationId xmlns:a16="http://schemas.microsoft.com/office/drawing/2014/main" id="{FC0C69A9-7BE8-4B3D-9163-8450D88CE4CA}"/>
              </a:ext>
            </a:extLst>
          </p:cNvPr>
          <p:cNvSpPr txBox="1"/>
          <p:nvPr/>
        </p:nvSpPr>
        <p:spPr>
          <a:xfrm>
            <a:off x="7330440" y="4141242"/>
            <a:ext cx="2119927" cy="962175"/>
          </a:xfrm>
          <a:prstGeom prst="rect">
            <a:avLst/>
          </a:prstGeom>
          <a:noFill/>
          <a:ln>
            <a:noFill/>
          </a:ln>
        </p:spPr>
        <p:txBody>
          <a:bodyPr wrap="square" lIns="108000" tIns="108000" rIns="108000" bIns="108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AU" sz="1200">
              <a:cs typeface="Segoe UI"/>
            </a:endParaRPr>
          </a:p>
          <a:p>
            <a:pPr algn="ctr"/>
            <a:r>
              <a:rPr lang="en-AU" sz="1200">
                <a:effectLst/>
                <a:cs typeface="Segoe UI"/>
              </a:rPr>
              <a:t>Security Strategy</a:t>
            </a:r>
            <a:br>
              <a:rPr lang="en-AU" sz="1200">
                <a:cs typeface="Segoe UI"/>
              </a:rPr>
            </a:br>
            <a:r>
              <a:rPr lang="en-AU" sz="1200">
                <a:cs typeface="Segoe UI"/>
              </a:rPr>
              <a:t> &amp; </a:t>
            </a:r>
            <a:r>
              <a:rPr lang="en-AU" sz="1200">
                <a:effectLst/>
                <a:cs typeface="Segoe UI"/>
              </a:rPr>
              <a:t>Roadmap</a:t>
            </a:r>
          </a:p>
          <a:p>
            <a:pPr algn="ctr"/>
            <a:endParaRPr lang="en-AU" sz="1200">
              <a:cs typeface="Segoe UI"/>
            </a:endParaRPr>
          </a:p>
        </p:txBody>
      </p:sp>
      <p:sp>
        <p:nvSpPr>
          <p:cNvPr id="15" name="TextBox 7">
            <a:extLst>
              <a:ext uri="{FF2B5EF4-FFF2-40B4-BE49-F238E27FC236}">
                <a16:creationId xmlns:a16="http://schemas.microsoft.com/office/drawing/2014/main" id="{C3E8FBAB-CE91-4C53-AA13-6C5B1CFFF40C}"/>
              </a:ext>
            </a:extLst>
          </p:cNvPr>
          <p:cNvSpPr txBox="1"/>
          <p:nvPr/>
        </p:nvSpPr>
        <p:spPr>
          <a:xfrm>
            <a:off x="9594581" y="4141242"/>
            <a:ext cx="2123262" cy="962175"/>
          </a:xfrm>
          <a:prstGeom prst="rect">
            <a:avLst/>
          </a:prstGeom>
          <a:noFill/>
          <a:ln>
            <a:noFill/>
          </a:ln>
        </p:spPr>
        <p:txBody>
          <a:bodyPr wrap="square" lIns="108000" tIns="108000" rIns="108000" bIns="108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a:ea typeface="+mn-lt"/>
                <a:cs typeface="Segoe UI"/>
              </a:rPr>
              <a:t>Tailo</a:t>
            </a:r>
            <a:r>
              <a:rPr lang="en-US" sz="1200">
                <a:cs typeface="Segoe UI"/>
              </a:rPr>
              <a:t>red Security Policies &amp; Deployment to Address Gaps &amp; Minimise Risks</a:t>
            </a:r>
          </a:p>
        </p:txBody>
      </p:sp>
      <p:sp>
        <p:nvSpPr>
          <p:cNvPr id="16" name="TextBox 9">
            <a:extLst>
              <a:ext uri="{FF2B5EF4-FFF2-40B4-BE49-F238E27FC236}">
                <a16:creationId xmlns:a16="http://schemas.microsoft.com/office/drawing/2014/main" id="{DD9E7825-AC33-40B0-8567-A9095763D339}"/>
              </a:ext>
            </a:extLst>
          </p:cNvPr>
          <p:cNvSpPr txBox="1"/>
          <p:nvPr/>
        </p:nvSpPr>
        <p:spPr>
          <a:xfrm>
            <a:off x="9597916" y="5179369"/>
            <a:ext cx="2119927" cy="962175"/>
          </a:xfrm>
          <a:prstGeom prst="rect">
            <a:avLst/>
          </a:prstGeom>
          <a:noFill/>
          <a:ln>
            <a:noFill/>
          </a:ln>
        </p:spPr>
        <p:txBody>
          <a:bodyPr wrap="square" lIns="108000" tIns="108000" rIns="108000" bIns="108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AU" sz="1200">
              <a:cs typeface="Segoe UI"/>
            </a:endParaRPr>
          </a:p>
          <a:p>
            <a:pPr algn="ctr"/>
            <a:r>
              <a:rPr lang="en-AU" sz="1200">
                <a:cs typeface="Segoe UI"/>
              </a:rPr>
              <a:t>Security Policy Optimisation &amp; Compliance Reporting</a:t>
            </a:r>
            <a:endParaRPr lang="en-AU" sz="1200"/>
          </a:p>
          <a:p>
            <a:pPr algn="ctr"/>
            <a:endParaRPr lang="en-AU" sz="1200">
              <a:cs typeface="Segoe UI"/>
            </a:endParaRPr>
          </a:p>
        </p:txBody>
      </p:sp>
      <p:sp>
        <p:nvSpPr>
          <p:cNvPr id="17" name="TextBox 10">
            <a:extLst>
              <a:ext uri="{FF2B5EF4-FFF2-40B4-BE49-F238E27FC236}">
                <a16:creationId xmlns:a16="http://schemas.microsoft.com/office/drawing/2014/main" id="{9A7DECA2-37A2-4FB7-A4E2-C85327F530D9}"/>
              </a:ext>
            </a:extLst>
          </p:cNvPr>
          <p:cNvSpPr txBox="1"/>
          <p:nvPr/>
        </p:nvSpPr>
        <p:spPr>
          <a:xfrm>
            <a:off x="7330440" y="5179369"/>
            <a:ext cx="2119927" cy="962175"/>
          </a:xfrm>
          <a:prstGeom prst="rect">
            <a:avLst/>
          </a:prstGeom>
          <a:noFill/>
          <a:ln>
            <a:noFill/>
          </a:ln>
        </p:spPr>
        <p:txBody>
          <a:bodyPr wrap="square" lIns="108000" tIns="108000" rIns="108000" bIns="108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AU" sz="1200">
              <a:cs typeface="Segoe UI"/>
            </a:endParaRPr>
          </a:p>
          <a:p>
            <a:pPr algn="ctr"/>
            <a:r>
              <a:rPr lang="en-AU" sz="1200">
                <a:effectLst/>
                <a:cs typeface="Segoe UI"/>
              </a:rPr>
              <a:t>Threat Monitoring </a:t>
            </a:r>
            <a:br>
              <a:rPr lang="en-AU" sz="1200">
                <a:cs typeface="Segoe UI"/>
              </a:rPr>
            </a:br>
            <a:r>
              <a:rPr lang="en-AU" sz="1200">
                <a:cs typeface="Segoe UI"/>
              </a:rPr>
              <a:t>&amp; Response</a:t>
            </a:r>
          </a:p>
          <a:p>
            <a:pPr algn="ctr"/>
            <a:endParaRPr lang="en-AU" sz="1200">
              <a:cs typeface="Segoe UI"/>
            </a:endParaRPr>
          </a:p>
        </p:txBody>
      </p:sp>
      <p:sp>
        <p:nvSpPr>
          <p:cNvPr id="2" name="Text Placeholder 9">
            <a:extLst>
              <a:ext uri="{FF2B5EF4-FFF2-40B4-BE49-F238E27FC236}">
                <a16:creationId xmlns:a16="http://schemas.microsoft.com/office/drawing/2014/main" id="{1FE69AA5-55CC-472A-3B6D-C326620B4E37}"/>
              </a:ext>
            </a:extLst>
          </p:cNvPr>
          <p:cNvSpPr txBox="1">
            <a:spLocks/>
          </p:cNvSpPr>
          <p:nvPr/>
        </p:nvSpPr>
        <p:spPr>
          <a:xfrm>
            <a:off x="12255500" y="0"/>
            <a:ext cx="3768302" cy="2000887"/>
          </a:xfrm>
          <a:prstGeom prst="rect">
            <a:avLst/>
          </a:prstGeom>
          <a:solidFill>
            <a:srgbClr val="C03BC4"/>
          </a:solidFill>
        </p:spPr>
        <p:txBody>
          <a:bodyPr vert="horz" wrap="square" lIns="180000" tIns="180000" rIns="180000" bIns="18000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Segoe Sans Display" pitchFamily="2"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solidFill>
                  <a:schemeClr val="bg1"/>
                </a:solidFill>
                <a:latin typeface="+mj-lt"/>
              </a:rPr>
              <a:t>Instructions to </a:t>
            </a:r>
            <a:r>
              <a:rPr lang="en-US" err="1">
                <a:solidFill>
                  <a:schemeClr val="bg1"/>
                </a:solidFill>
                <a:latin typeface="+mj-lt"/>
              </a:rPr>
              <a:t>customise</a:t>
            </a:r>
            <a:r>
              <a:rPr lang="en-US">
                <a:solidFill>
                  <a:schemeClr val="bg1"/>
                </a:solidFill>
                <a:latin typeface="+mj-lt"/>
              </a:rPr>
              <a:t> this page for your business:</a:t>
            </a:r>
          </a:p>
          <a:p>
            <a:r>
              <a:rPr lang="en-US">
                <a:solidFill>
                  <a:schemeClr val="bg1"/>
                </a:solidFill>
              </a:rPr>
              <a:t>Add your company name into the heading</a:t>
            </a:r>
          </a:p>
          <a:p>
            <a:r>
              <a:rPr lang="en-US">
                <a:solidFill>
                  <a:schemeClr val="bg1"/>
                </a:solidFill>
              </a:rPr>
              <a:t>Add your security description under ‘Proven security specialists’</a:t>
            </a:r>
          </a:p>
          <a:p>
            <a:r>
              <a:rPr lang="en-US">
                <a:solidFill>
                  <a:schemeClr val="bg1"/>
                </a:solidFill>
              </a:rPr>
              <a:t>Click icon to add a picture that reflects or business or delete if not required</a:t>
            </a:r>
          </a:p>
        </p:txBody>
      </p:sp>
    </p:spTree>
    <p:extLst>
      <p:ext uri="{BB962C8B-B14F-4D97-AF65-F5344CB8AC3E}">
        <p14:creationId xmlns:p14="http://schemas.microsoft.com/office/powerpoint/2010/main" val="3836258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F1D5DCB8-DF44-43C6-B206-74ADC15F5429}"/>
              </a:ext>
            </a:extLst>
          </p:cNvPr>
          <p:cNvSpPr>
            <a:spLocks noGrp="1"/>
          </p:cNvSpPr>
          <p:nvPr>
            <p:ph type="pic" sz="quarter" idx="16"/>
          </p:nvPr>
        </p:nvSpPr>
        <p:spPr/>
        <p:txBody>
          <a:bodyPr/>
          <a:lstStyle/>
          <a:p>
            <a:endParaRPr lang="en-US"/>
          </a:p>
        </p:txBody>
      </p:sp>
      <p:sp>
        <p:nvSpPr>
          <p:cNvPr id="10" name="Picture Placeholder 9">
            <a:extLst>
              <a:ext uri="{FF2B5EF4-FFF2-40B4-BE49-F238E27FC236}">
                <a16:creationId xmlns:a16="http://schemas.microsoft.com/office/drawing/2014/main" id="{0A8BD53B-CF0A-4276-8F48-1DFF41480E5C}"/>
              </a:ext>
            </a:extLst>
          </p:cNvPr>
          <p:cNvSpPr>
            <a:spLocks noGrp="1"/>
          </p:cNvSpPr>
          <p:nvPr>
            <p:ph type="pic" sz="quarter" idx="15"/>
          </p:nvPr>
        </p:nvSpPr>
        <p:spPr/>
        <p:txBody>
          <a:bodyPr/>
          <a:lstStyle/>
          <a:p>
            <a:endParaRPr lang="en-US"/>
          </a:p>
        </p:txBody>
      </p:sp>
      <p:sp>
        <p:nvSpPr>
          <p:cNvPr id="12" name="Text Placeholder 11">
            <a:extLst>
              <a:ext uri="{FF2B5EF4-FFF2-40B4-BE49-F238E27FC236}">
                <a16:creationId xmlns:a16="http://schemas.microsoft.com/office/drawing/2014/main" id="{B69CAA4D-12D3-4C93-B79F-48FCC8267136}"/>
              </a:ext>
            </a:extLst>
          </p:cNvPr>
          <p:cNvSpPr>
            <a:spLocks noGrp="1"/>
          </p:cNvSpPr>
          <p:nvPr>
            <p:ph type="body" sz="quarter" idx="18"/>
          </p:nvPr>
        </p:nvSpPr>
        <p:spPr/>
        <p:txBody>
          <a:bodyPr/>
          <a:lstStyle/>
          <a:p>
            <a:endParaRPr lang="en-US"/>
          </a:p>
        </p:txBody>
      </p:sp>
      <p:sp>
        <p:nvSpPr>
          <p:cNvPr id="13" name="Text Placeholder 12">
            <a:extLst>
              <a:ext uri="{FF2B5EF4-FFF2-40B4-BE49-F238E27FC236}">
                <a16:creationId xmlns:a16="http://schemas.microsoft.com/office/drawing/2014/main" id="{FC2DDBA7-1C1C-4D8B-856B-E2CE59CAAD34}"/>
              </a:ext>
            </a:extLst>
          </p:cNvPr>
          <p:cNvSpPr>
            <a:spLocks noGrp="1"/>
          </p:cNvSpPr>
          <p:nvPr>
            <p:ph type="body" sz="quarter" idx="19"/>
          </p:nvPr>
        </p:nvSpPr>
        <p:spPr/>
        <p:txBody>
          <a:bodyPr/>
          <a:lstStyle/>
          <a:p>
            <a:endParaRPr lang="en-US"/>
          </a:p>
        </p:txBody>
      </p:sp>
      <p:sp>
        <p:nvSpPr>
          <p:cNvPr id="14" name="Text Placeholder 13">
            <a:extLst>
              <a:ext uri="{FF2B5EF4-FFF2-40B4-BE49-F238E27FC236}">
                <a16:creationId xmlns:a16="http://schemas.microsoft.com/office/drawing/2014/main" id="{238CCF7E-D887-4633-A248-BF4D8BAB6104}"/>
              </a:ext>
            </a:extLst>
          </p:cNvPr>
          <p:cNvSpPr>
            <a:spLocks noGrp="1"/>
          </p:cNvSpPr>
          <p:nvPr>
            <p:ph type="body" sz="quarter" idx="20"/>
          </p:nvPr>
        </p:nvSpPr>
        <p:spPr/>
        <p:txBody>
          <a:bodyPr/>
          <a:lstStyle/>
          <a:p>
            <a:endParaRPr lang="en-US"/>
          </a:p>
        </p:txBody>
      </p:sp>
      <p:sp>
        <p:nvSpPr>
          <p:cNvPr id="15" name="Text Placeholder 14">
            <a:extLst>
              <a:ext uri="{FF2B5EF4-FFF2-40B4-BE49-F238E27FC236}">
                <a16:creationId xmlns:a16="http://schemas.microsoft.com/office/drawing/2014/main" id="{7BB866F9-68C5-4499-B05E-87ED3B5B6EBF}"/>
              </a:ext>
            </a:extLst>
          </p:cNvPr>
          <p:cNvSpPr>
            <a:spLocks noGrp="1"/>
          </p:cNvSpPr>
          <p:nvPr>
            <p:ph type="body" sz="quarter" idx="21"/>
          </p:nvPr>
        </p:nvSpPr>
        <p:spPr/>
        <p:txBody>
          <a:bodyPr/>
          <a:lstStyle/>
          <a:p>
            <a:endParaRPr lang="en-US"/>
          </a:p>
        </p:txBody>
      </p:sp>
      <p:sp>
        <p:nvSpPr>
          <p:cNvPr id="16" name="Text Placeholder 15">
            <a:extLst>
              <a:ext uri="{FF2B5EF4-FFF2-40B4-BE49-F238E27FC236}">
                <a16:creationId xmlns:a16="http://schemas.microsoft.com/office/drawing/2014/main" id="{D26C7586-9B78-4531-B8DB-3693688D806B}"/>
              </a:ext>
            </a:extLst>
          </p:cNvPr>
          <p:cNvSpPr>
            <a:spLocks noGrp="1"/>
          </p:cNvSpPr>
          <p:nvPr>
            <p:ph type="body" sz="quarter" idx="22"/>
          </p:nvPr>
        </p:nvSpPr>
        <p:spPr/>
        <p:txBody>
          <a:bodyPr/>
          <a:lstStyle/>
          <a:p>
            <a:endParaRPr lang="en-US"/>
          </a:p>
        </p:txBody>
      </p:sp>
      <p:sp>
        <p:nvSpPr>
          <p:cNvPr id="17" name="Text Placeholder 16">
            <a:extLst>
              <a:ext uri="{FF2B5EF4-FFF2-40B4-BE49-F238E27FC236}">
                <a16:creationId xmlns:a16="http://schemas.microsoft.com/office/drawing/2014/main" id="{CF4CF94B-4D71-4C3B-AB01-F339E507129B}"/>
              </a:ext>
            </a:extLst>
          </p:cNvPr>
          <p:cNvSpPr>
            <a:spLocks noGrp="1"/>
          </p:cNvSpPr>
          <p:nvPr>
            <p:ph type="body" sz="quarter" idx="23"/>
          </p:nvPr>
        </p:nvSpPr>
        <p:spPr/>
        <p:txBody>
          <a:bodyPr/>
          <a:lstStyle/>
          <a:p>
            <a:endParaRPr lang="en-US"/>
          </a:p>
        </p:txBody>
      </p:sp>
      <p:sp>
        <p:nvSpPr>
          <p:cNvPr id="8" name="Title 7">
            <a:extLst>
              <a:ext uri="{FF2B5EF4-FFF2-40B4-BE49-F238E27FC236}">
                <a16:creationId xmlns:a16="http://schemas.microsoft.com/office/drawing/2014/main" id="{8AE86600-232F-41ED-A9B4-3F24DADF08EC}"/>
              </a:ext>
            </a:extLst>
          </p:cNvPr>
          <p:cNvSpPr>
            <a:spLocks noGrp="1"/>
          </p:cNvSpPr>
          <p:nvPr>
            <p:ph type="title"/>
          </p:nvPr>
        </p:nvSpPr>
        <p:spPr/>
        <p:txBody>
          <a:bodyPr/>
          <a:lstStyle/>
          <a:p>
            <a:endParaRPr lang="en-US">
              <a:solidFill>
                <a:srgbClr val="091F2C"/>
              </a:solidFill>
            </a:endParaRPr>
          </a:p>
        </p:txBody>
      </p:sp>
      <p:sp>
        <p:nvSpPr>
          <p:cNvPr id="9" name="Text Placeholder 8">
            <a:extLst>
              <a:ext uri="{FF2B5EF4-FFF2-40B4-BE49-F238E27FC236}">
                <a16:creationId xmlns:a16="http://schemas.microsoft.com/office/drawing/2014/main" id="{DC69E6D7-C651-471F-87A4-0F2D02766687}"/>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3094389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4F3F5"/>
        </a:solidFill>
        <a:effectLst/>
      </p:bgPr>
    </p:bg>
    <p:spTree>
      <p:nvGrpSpPr>
        <p:cNvPr id="1" name=""/>
        <p:cNvGrpSpPr/>
        <p:nvPr/>
      </p:nvGrpSpPr>
      <p:grpSpPr>
        <a:xfrm>
          <a:off x="0" y="0"/>
          <a:ext cx="0" cy="0"/>
          <a:chOff x="0" y="0"/>
          <a:chExt cx="0" cy="0"/>
        </a:xfrm>
      </p:grpSpPr>
      <p:pic>
        <p:nvPicPr>
          <p:cNvPr id="62" name="Picture 61">
            <a:extLst>
              <a:ext uri="{FF2B5EF4-FFF2-40B4-BE49-F238E27FC236}">
                <a16:creationId xmlns:a16="http://schemas.microsoft.com/office/drawing/2014/main" id="{6B1F03BB-B9D0-4D24-9654-8094B6E175D9}"/>
              </a:ext>
            </a:extLst>
          </p:cNvPr>
          <p:cNvPicPr>
            <a:picLocks noChangeAspect="1"/>
          </p:cNvPicPr>
          <p:nvPr/>
        </p:nvPicPr>
        <p:blipFill>
          <a:blip r:embed="rId2"/>
          <a:stretch>
            <a:fillRect/>
          </a:stretch>
        </p:blipFill>
        <p:spPr>
          <a:xfrm>
            <a:off x="5143502" y="623087"/>
            <a:ext cx="6460234" cy="5611828"/>
          </a:xfrm>
          <a:prstGeom prst="rect">
            <a:avLst/>
          </a:prstGeom>
        </p:spPr>
      </p:pic>
      <p:sp>
        <p:nvSpPr>
          <p:cNvPr id="5" name="Title 4">
            <a:extLst>
              <a:ext uri="{FF2B5EF4-FFF2-40B4-BE49-F238E27FC236}">
                <a16:creationId xmlns:a16="http://schemas.microsoft.com/office/drawing/2014/main" id="{EEB00872-9D63-4589-A22F-650BF75CD0AF}"/>
              </a:ext>
            </a:extLst>
          </p:cNvPr>
          <p:cNvSpPr>
            <a:spLocks noGrp="1"/>
          </p:cNvSpPr>
          <p:nvPr>
            <p:ph type="title"/>
          </p:nvPr>
        </p:nvSpPr>
        <p:spPr>
          <a:xfrm>
            <a:off x="588264" y="2321005"/>
            <a:ext cx="4127692" cy="1969770"/>
          </a:xfrm>
        </p:spPr>
        <p:txBody>
          <a:bodyPr/>
          <a:lstStyle/>
          <a:p>
            <a:r>
              <a:rPr lang="en-GB" sz="3200"/>
              <a:t>Strengthen security &amp; compliance: Address evolving threats and compliance challenges</a:t>
            </a:r>
            <a:endParaRPr lang="en-US" sz="3200">
              <a:cs typeface="Segoe Sans Display"/>
            </a:endParaRPr>
          </a:p>
        </p:txBody>
      </p:sp>
      <p:sp>
        <p:nvSpPr>
          <p:cNvPr id="10" name="TextBox 91">
            <a:extLst>
              <a:ext uri="{FF2B5EF4-FFF2-40B4-BE49-F238E27FC236}">
                <a16:creationId xmlns:a16="http://schemas.microsoft.com/office/drawing/2014/main" id="{755BBF27-05A0-4047-A3E3-ED24BAF42651}"/>
              </a:ext>
            </a:extLst>
          </p:cNvPr>
          <p:cNvSpPr txBox="1"/>
          <p:nvPr/>
        </p:nvSpPr>
        <p:spPr>
          <a:xfrm>
            <a:off x="6792947" y="1008610"/>
            <a:ext cx="4523144" cy="794448"/>
          </a:xfrm>
          <a:prstGeom prst="rect">
            <a:avLst/>
          </a:prstGeom>
          <a:noFill/>
        </p:spPr>
        <p:txBody>
          <a:bodyPr wrap="square" lIns="0" tIns="0" rIns="0" bIns="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defTabSz="928932" fontAlgn="base">
              <a:lnSpc>
                <a:spcPct val="110000"/>
              </a:lnSpc>
              <a:defRPr/>
            </a:pPr>
            <a:r>
              <a:rPr lang="en-US" sz="1200">
                <a:solidFill>
                  <a:srgbClr val="000000"/>
                </a:solidFill>
                <a:cs typeface="Segoe UI Semibold"/>
              </a:rPr>
              <a:t>It is expected that 55% of ANZ organisations now host critical data in the cloud</a:t>
            </a:r>
            <a:r>
              <a:rPr lang="en-US" sz="1200" baseline="30000">
                <a:solidFill>
                  <a:srgbClr val="000000"/>
                </a:solidFill>
                <a:cs typeface="Segoe UI Semibold"/>
              </a:rPr>
              <a:t>1</a:t>
            </a:r>
            <a:r>
              <a:rPr lang="en-US" sz="1200">
                <a:solidFill>
                  <a:srgbClr val="000000"/>
                </a:solidFill>
                <a:cs typeface="Segoe UI Semibold"/>
              </a:rPr>
              <a:t>. Without strong identity protection and data loss prevention, businesses risk sophisticated cyber attacks targeting cloud environments.</a:t>
            </a:r>
            <a:endParaRPr kumimoji="0" lang="en-US" sz="1200" b="0" i="0" u="none" strike="noStrike" kern="1200" cap="none" spc="0" normalizeH="0" baseline="0" noProof="0">
              <a:ln>
                <a:noFill/>
              </a:ln>
              <a:solidFill>
                <a:srgbClr val="000000"/>
              </a:solidFill>
              <a:effectLst/>
              <a:uLnTx/>
              <a:uFillTx/>
              <a:cs typeface="Segoe UI Semibold"/>
            </a:endParaRPr>
          </a:p>
        </p:txBody>
      </p:sp>
      <p:sp>
        <p:nvSpPr>
          <p:cNvPr id="11" name="TextBox 93">
            <a:extLst>
              <a:ext uri="{FF2B5EF4-FFF2-40B4-BE49-F238E27FC236}">
                <a16:creationId xmlns:a16="http://schemas.microsoft.com/office/drawing/2014/main" id="{90E70C2D-9E6C-4F8B-B2A2-0E90348A87EC}"/>
              </a:ext>
            </a:extLst>
          </p:cNvPr>
          <p:cNvSpPr txBox="1"/>
          <p:nvPr/>
        </p:nvSpPr>
        <p:spPr>
          <a:xfrm>
            <a:off x="6792947" y="2458954"/>
            <a:ext cx="4523144" cy="591316"/>
          </a:xfrm>
          <a:prstGeom prst="rect">
            <a:avLst/>
          </a:prstGeom>
          <a:noFill/>
        </p:spPr>
        <p:txBody>
          <a:bodyPr wrap="square" lIns="0" tIns="0" rIns="0" bIns="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defTabSz="928932" fontAlgn="base">
              <a:lnSpc>
                <a:spcPct val="110000"/>
              </a:lnSpc>
              <a:defRPr/>
            </a:pPr>
            <a:r>
              <a:rPr lang="en-US" sz="1200">
                <a:solidFill>
                  <a:srgbClr val="000000"/>
                </a:solidFill>
                <a:cs typeface="Segoe UI Semibold"/>
              </a:rPr>
              <a:t>45% of data breaches in ANZ are caused by insiders</a:t>
            </a:r>
            <a:r>
              <a:rPr lang="en-US" sz="1200" baseline="30000">
                <a:solidFill>
                  <a:srgbClr val="000000"/>
                </a:solidFill>
                <a:cs typeface="Segoe UI Semibold"/>
              </a:rPr>
              <a:t>2</a:t>
            </a:r>
            <a:r>
              <a:rPr lang="en-US" sz="1200">
                <a:solidFill>
                  <a:srgbClr val="000000"/>
                </a:solidFill>
                <a:cs typeface="Segoe UI Semibold"/>
              </a:rPr>
              <a:t>. Advanced user and entity behaviour analytics can detect unusual activity, reducing the risk of data theft and compliance violations.</a:t>
            </a:r>
            <a:endParaRPr kumimoji="0" lang="en-US" sz="1200" b="0" i="0" u="none" strike="noStrike" kern="1200" cap="none" spc="0" normalizeH="0" baseline="30000" noProof="0">
              <a:ln>
                <a:noFill/>
              </a:ln>
              <a:solidFill>
                <a:srgbClr val="000000"/>
              </a:solidFill>
              <a:effectLst/>
              <a:uLnTx/>
              <a:uFillTx/>
              <a:cs typeface="Segoe UI Semibold"/>
            </a:endParaRPr>
          </a:p>
        </p:txBody>
      </p:sp>
      <p:sp>
        <p:nvSpPr>
          <p:cNvPr id="12" name="TextBox 93">
            <a:extLst>
              <a:ext uri="{FF2B5EF4-FFF2-40B4-BE49-F238E27FC236}">
                <a16:creationId xmlns:a16="http://schemas.microsoft.com/office/drawing/2014/main" id="{7CD847CA-B8F5-43A8-9CD1-FF6E992292C5}"/>
              </a:ext>
            </a:extLst>
          </p:cNvPr>
          <p:cNvSpPr txBox="1"/>
          <p:nvPr/>
        </p:nvSpPr>
        <p:spPr>
          <a:xfrm>
            <a:off x="6792947" y="3701956"/>
            <a:ext cx="4523144" cy="794448"/>
          </a:xfrm>
          <a:prstGeom prst="rect">
            <a:avLst/>
          </a:prstGeom>
          <a:noFill/>
        </p:spPr>
        <p:txBody>
          <a:bodyPr wrap="square" lIns="0" tIns="0" rIns="0" bIns="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28932" fontAlgn="base">
              <a:lnSpc>
                <a:spcPct val="110000"/>
              </a:lnSpc>
              <a:defRPr/>
            </a:pPr>
            <a:r>
              <a:rPr lang="en-US" sz="1200">
                <a:solidFill>
                  <a:srgbClr val="000000"/>
                </a:solidFill>
                <a:cs typeface="Segoe UI Semibold"/>
              </a:rPr>
              <a:t>With Australia's Notifiable Data Breaches (NDB) scheme in place, businesses face fines up to $10 million</a:t>
            </a:r>
            <a:r>
              <a:rPr lang="en-US" sz="1200" baseline="30000">
                <a:solidFill>
                  <a:srgbClr val="000000"/>
                </a:solidFill>
                <a:cs typeface="Segoe UI Semibold"/>
              </a:rPr>
              <a:t>3</a:t>
            </a:r>
            <a:r>
              <a:rPr lang="en-US" sz="1200">
                <a:solidFill>
                  <a:srgbClr val="000000"/>
                </a:solidFill>
                <a:cs typeface="Segoe UI Semibold"/>
              </a:rPr>
              <a:t>. Enhanced security frameworks help ensure compliance and reduce the risk of penalties and reputational damage.</a:t>
            </a:r>
            <a:endParaRPr kumimoji="0" lang="en-US" sz="1200" b="0" i="0" u="none" strike="noStrike" kern="1200" cap="none" spc="0" normalizeH="0" baseline="30000" noProof="0">
              <a:ln>
                <a:noFill/>
              </a:ln>
              <a:solidFill>
                <a:srgbClr val="000000"/>
              </a:solidFill>
              <a:effectLst/>
              <a:uLnTx/>
              <a:uFillTx/>
              <a:cs typeface="Segoe UI Semibold" panose="020B0502040204020203" pitchFamily="34" charset="0"/>
            </a:endParaRPr>
          </a:p>
        </p:txBody>
      </p:sp>
      <p:pic>
        <p:nvPicPr>
          <p:cNvPr id="48" name="Picture 47">
            <a:extLst>
              <a:ext uri="{FF2B5EF4-FFF2-40B4-BE49-F238E27FC236}">
                <a16:creationId xmlns:a16="http://schemas.microsoft.com/office/drawing/2014/main" id="{F89BAC61-C32F-403D-981A-AE2015645BE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465403" y="3653390"/>
            <a:ext cx="900000" cy="900000"/>
          </a:xfrm>
          <a:prstGeom prst="rect">
            <a:avLst/>
          </a:prstGeom>
        </p:spPr>
      </p:pic>
      <p:grpSp>
        <p:nvGrpSpPr>
          <p:cNvPr id="52" name="Group 51">
            <a:extLst>
              <a:ext uri="{FF2B5EF4-FFF2-40B4-BE49-F238E27FC236}">
                <a16:creationId xmlns:a16="http://schemas.microsoft.com/office/drawing/2014/main" id="{DFD7F85C-EC24-4275-AA87-DA3455EA6964}"/>
              </a:ext>
            </a:extLst>
          </p:cNvPr>
          <p:cNvGrpSpPr/>
          <p:nvPr/>
        </p:nvGrpSpPr>
        <p:grpSpPr>
          <a:xfrm>
            <a:off x="5741772" y="3874058"/>
            <a:ext cx="392982" cy="458664"/>
            <a:chOff x="5718912" y="4020028"/>
            <a:chExt cx="392982" cy="458664"/>
          </a:xfrm>
        </p:grpSpPr>
        <p:grpSp>
          <p:nvGrpSpPr>
            <p:cNvPr id="16" name="Group 15">
              <a:extLst>
                <a:ext uri="{FF2B5EF4-FFF2-40B4-BE49-F238E27FC236}">
                  <a16:creationId xmlns:a16="http://schemas.microsoft.com/office/drawing/2014/main" id="{8278E69F-849A-4AE7-B8FF-4E42B5C9C38B}"/>
                </a:ext>
              </a:extLst>
            </p:cNvPr>
            <p:cNvGrpSpPr/>
            <p:nvPr/>
          </p:nvGrpSpPr>
          <p:grpSpPr>
            <a:xfrm>
              <a:off x="5718912" y="4020028"/>
              <a:ext cx="392982" cy="458664"/>
              <a:chOff x="4270333" y="1587381"/>
              <a:chExt cx="3157127" cy="3684822"/>
            </a:xfrm>
          </p:grpSpPr>
          <p:sp>
            <p:nvSpPr>
              <p:cNvPr id="18" name="Freeform 56">
                <a:extLst>
                  <a:ext uri="{FF2B5EF4-FFF2-40B4-BE49-F238E27FC236}">
                    <a16:creationId xmlns:a16="http://schemas.microsoft.com/office/drawing/2014/main" id="{7C119622-8A48-4DF1-9198-0DE27AC04AA7}"/>
                  </a:ext>
                </a:extLst>
              </p:cNvPr>
              <p:cNvSpPr/>
              <p:nvPr/>
            </p:nvSpPr>
            <p:spPr>
              <a:xfrm>
                <a:off x="4270333" y="1587381"/>
                <a:ext cx="2138107" cy="3070220"/>
              </a:xfrm>
              <a:custGeom>
                <a:avLst/>
                <a:gdLst>
                  <a:gd name="connsiteX0" fmla="*/ 1062005 w 2138107"/>
                  <a:gd name="connsiteY0" fmla="*/ -112 h 3070220"/>
                  <a:gd name="connsiteX1" fmla="*/ 1062005 w 2138107"/>
                  <a:gd name="connsiteY1" fmla="*/ 3070109 h 3070220"/>
                  <a:gd name="connsiteX2" fmla="*/ 2137992 w 2138107"/>
                  <a:gd name="connsiteY2" fmla="*/ 2002778 h 3070220"/>
                  <a:gd name="connsiteX3" fmla="*/ 1551101 w 2138107"/>
                  <a:gd name="connsiteY3" fmla="*/ 1551636 h 3070220"/>
                  <a:gd name="connsiteX4" fmla="*/ 572951 w 2138107"/>
                  <a:gd name="connsiteY4" fmla="*/ 1529638 h 3070220"/>
                  <a:gd name="connsiteX5" fmla="*/ -116 w 2138107"/>
                  <a:gd name="connsiteY5" fmla="*/ 1078410 h 3070220"/>
                  <a:gd name="connsiteX6" fmla="*/ 572822 w 2138107"/>
                  <a:gd name="connsiteY6" fmla="*/ 616248 h 3070220"/>
                  <a:gd name="connsiteX7" fmla="*/ 2095963 w 2138107"/>
                  <a:gd name="connsiteY7" fmla="*/ 616248 h 3070220"/>
                  <a:gd name="connsiteX8" fmla="*/ -116 w 2138107"/>
                  <a:gd name="connsiteY8" fmla="*/ 2453835 h 3070220"/>
                  <a:gd name="connsiteX9" fmla="*/ 1550973 w 2138107"/>
                  <a:gd name="connsiteY9" fmla="*/ 2453835 h 307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8107" h="3070220">
                    <a:moveTo>
                      <a:pt x="1062005" y="-112"/>
                    </a:moveTo>
                    <a:lnTo>
                      <a:pt x="1062005" y="3070109"/>
                    </a:lnTo>
                    <a:moveTo>
                      <a:pt x="2137992" y="2002778"/>
                    </a:moveTo>
                    <a:cubicBezTo>
                      <a:pt x="2137992" y="1749785"/>
                      <a:pt x="1872472" y="1551636"/>
                      <a:pt x="1551101" y="1551636"/>
                    </a:cubicBezTo>
                    <a:lnTo>
                      <a:pt x="572951" y="1529638"/>
                    </a:lnTo>
                    <a:cubicBezTo>
                      <a:pt x="265532" y="1529553"/>
                      <a:pt x="-116" y="1320597"/>
                      <a:pt x="-116" y="1078410"/>
                    </a:cubicBezTo>
                    <a:cubicBezTo>
                      <a:pt x="-116" y="825417"/>
                      <a:pt x="265403" y="616248"/>
                      <a:pt x="572822" y="616248"/>
                    </a:cubicBezTo>
                    <a:lnTo>
                      <a:pt x="2095963" y="616248"/>
                    </a:lnTo>
                    <a:moveTo>
                      <a:pt x="-116" y="2453835"/>
                    </a:moveTo>
                    <a:lnTo>
                      <a:pt x="1550973" y="2453835"/>
                    </a:lnTo>
                  </a:path>
                </a:pathLst>
              </a:custGeom>
              <a:noFill/>
              <a:ln w="12700" cap="rnd">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9" name="Freeform 57">
                <a:extLst>
                  <a:ext uri="{FF2B5EF4-FFF2-40B4-BE49-F238E27FC236}">
                    <a16:creationId xmlns:a16="http://schemas.microsoft.com/office/drawing/2014/main" id="{EF6CC382-4FB3-415C-8A6E-9B3FA31A1715}"/>
                  </a:ext>
                </a:extLst>
              </p:cNvPr>
              <p:cNvSpPr/>
              <p:nvPr/>
            </p:nvSpPr>
            <p:spPr>
              <a:xfrm>
                <a:off x="5737239" y="3583927"/>
                <a:ext cx="1690221" cy="1688276"/>
              </a:xfrm>
              <a:custGeom>
                <a:avLst/>
                <a:gdLst>
                  <a:gd name="connsiteX0" fmla="*/ 1690223 w 1690223"/>
                  <a:gd name="connsiteY0" fmla="*/ 844139 h 1688278"/>
                  <a:gd name="connsiteX1" fmla="*/ 845112 w 1690223"/>
                  <a:gd name="connsiteY1" fmla="*/ 1688278 h 1688278"/>
                  <a:gd name="connsiteX2" fmla="*/ 0 w 1690223"/>
                  <a:gd name="connsiteY2" fmla="*/ 844139 h 1688278"/>
                  <a:gd name="connsiteX3" fmla="*/ 845112 w 1690223"/>
                  <a:gd name="connsiteY3" fmla="*/ 0 h 1688278"/>
                  <a:gd name="connsiteX4" fmla="*/ 1690223 w 1690223"/>
                  <a:gd name="connsiteY4" fmla="*/ 844139 h 1688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0223" h="1688278">
                    <a:moveTo>
                      <a:pt x="1690223" y="844139"/>
                    </a:moveTo>
                    <a:cubicBezTo>
                      <a:pt x="1690223" y="1310344"/>
                      <a:pt x="1311854" y="1688278"/>
                      <a:pt x="845112" y="1688278"/>
                    </a:cubicBezTo>
                    <a:cubicBezTo>
                      <a:pt x="378370" y="1688278"/>
                      <a:pt x="0" y="1310344"/>
                      <a:pt x="0" y="844139"/>
                    </a:cubicBezTo>
                    <a:cubicBezTo>
                      <a:pt x="0" y="377934"/>
                      <a:pt x="378370" y="0"/>
                      <a:pt x="845112" y="0"/>
                    </a:cubicBezTo>
                    <a:cubicBezTo>
                      <a:pt x="1311854" y="0"/>
                      <a:pt x="1690223" y="377934"/>
                      <a:pt x="1690223" y="844139"/>
                    </a:cubicBezTo>
                    <a:close/>
                  </a:path>
                </a:pathLst>
              </a:custGeom>
              <a:noFill/>
              <a:ln w="12700" cap="rnd">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17" name="Graphic 27">
              <a:extLst>
                <a:ext uri="{FF2B5EF4-FFF2-40B4-BE49-F238E27FC236}">
                  <a16:creationId xmlns:a16="http://schemas.microsoft.com/office/drawing/2014/main" id="{93DBD6FB-2769-454E-B63A-02E47E16486D}"/>
                </a:ext>
              </a:extLst>
            </p:cNvPr>
            <p:cNvSpPr/>
            <p:nvPr/>
          </p:nvSpPr>
          <p:spPr>
            <a:xfrm>
              <a:off x="5950438" y="4310193"/>
              <a:ext cx="112523" cy="111128"/>
            </a:xfrm>
            <a:custGeom>
              <a:avLst/>
              <a:gdLst>
                <a:gd name="connsiteX0" fmla="*/ 0 w 115252"/>
                <a:gd name="connsiteY0" fmla="*/ 113824 h 113823"/>
                <a:gd name="connsiteX1" fmla="*/ 57626 w 115252"/>
                <a:gd name="connsiteY1" fmla="*/ 0 h 113823"/>
                <a:gd name="connsiteX2" fmla="*/ 115253 w 115252"/>
                <a:gd name="connsiteY2" fmla="*/ 113824 h 113823"/>
                <a:gd name="connsiteX3" fmla="*/ 0 w 115252"/>
                <a:gd name="connsiteY3" fmla="*/ 113824 h 113823"/>
                <a:gd name="connsiteX4" fmla="*/ 57626 w 115252"/>
                <a:gd name="connsiteY4" fmla="*/ 43148 h 113823"/>
                <a:gd name="connsiteX5" fmla="*/ 57626 w 115252"/>
                <a:gd name="connsiteY5" fmla="*/ 69056 h 113823"/>
                <a:gd name="connsiteX6" fmla="*/ 57626 w 115252"/>
                <a:gd name="connsiteY6" fmla="*/ 90488 h 113823"/>
                <a:gd name="connsiteX7" fmla="*/ 57626 w 115252"/>
                <a:gd name="connsiteY7" fmla="*/ 94774 h 11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252" h="113823">
                  <a:moveTo>
                    <a:pt x="0" y="113824"/>
                  </a:moveTo>
                  <a:lnTo>
                    <a:pt x="57626" y="0"/>
                  </a:lnTo>
                  <a:lnTo>
                    <a:pt x="115253" y="113824"/>
                  </a:lnTo>
                  <a:lnTo>
                    <a:pt x="0" y="113824"/>
                  </a:lnTo>
                  <a:moveTo>
                    <a:pt x="57626" y="43148"/>
                  </a:moveTo>
                  <a:lnTo>
                    <a:pt x="57626" y="69056"/>
                  </a:lnTo>
                  <a:moveTo>
                    <a:pt x="57626" y="90488"/>
                  </a:moveTo>
                  <a:lnTo>
                    <a:pt x="57626" y="94774"/>
                  </a:lnTo>
                </a:path>
              </a:pathLst>
            </a:custGeom>
            <a:noFill/>
            <a:ln w="12700" cap="rnd">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pic>
        <p:nvPicPr>
          <p:cNvPr id="44" name="Picture 43">
            <a:extLst>
              <a:ext uri="{FF2B5EF4-FFF2-40B4-BE49-F238E27FC236}">
                <a16:creationId xmlns:a16="http://schemas.microsoft.com/office/drawing/2014/main" id="{235FC18B-EC52-4DF3-88CB-B7DB07EBBB7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65403" y="955834"/>
            <a:ext cx="900000" cy="900000"/>
          </a:xfrm>
          <a:prstGeom prst="rect">
            <a:avLst/>
          </a:prstGeom>
        </p:spPr>
      </p:pic>
      <p:grpSp>
        <p:nvGrpSpPr>
          <p:cNvPr id="50" name="Group 49">
            <a:extLst>
              <a:ext uri="{FF2B5EF4-FFF2-40B4-BE49-F238E27FC236}">
                <a16:creationId xmlns:a16="http://schemas.microsoft.com/office/drawing/2014/main" id="{0D6BF223-3328-4CC4-84D5-BF6EEFE17500}"/>
              </a:ext>
            </a:extLst>
          </p:cNvPr>
          <p:cNvGrpSpPr/>
          <p:nvPr/>
        </p:nvGrpSpPr>
        <p:grpSpPr>
          <a:xfrm>
            <a:off x="5699166" y="1171477"/>
            <a:ext cx="432474" cy="468714"/>
            <a:chOff x="5699166" y="1223964"/>
            <a:chExt cx="432474" cy="468714"/>
          </a:xfrm>
        </p:grpSpPr>
        <p:sp>
          <p:nvSpPr>
            <p:cNvPr id="23" name="Freeform 50">
              <a:extLst>
                <a:ext uri="{FF2B5EF4-FFF2-40B4-BE49-F238E27FC236}">
                  <a16:creationId xmlns:a16="http://schemas.microsoft.com/office/drawing/2014/main" id="{00B61800-ACF3-4CB4-A717-63D71962CF97}"/>
                </a:ext>
              </a:extLst>
            </p:cNvPr>
            <p:cNvSpPr/>
            <p:nvPr/>
          </p:nvSpPr>
          <p:spPr>
            <a:xfrm>
              <a:off x="5699166" y="1223964"/>
              <a:ext cx="391278" cy="390846"/>
            </a:xfrm>
            <a:custGeom>
              <a:avLst/>
              <a:gdLst>
                <a:gd name="connsiteX0" fmla="*/ 2540027 w 3073586"/>
                <a:gd name="connsiteY0" fmla="*/ 1996732 h 3070220"/>
                <a:gd name="connsiteX1" fmla="*/ 2635974 w 3073586"/>
                <a:gd name="connsiteY1" fmla="*/ 1540487 h 3070220"/>
                <a:gd name="connsiteX2" fmla="*/ 2570335 w 3073586"/>
                <a:gd name="connsiteY2" fmla="*/ 1147190 h 3070220"/>
                <a:gd name="connsiteX3" fmla="*/ 2635974 w 3073586"/>
                <a:gd name="connsiteY3" fmla="*/ 1540487 h 3070220"/>
                <a:gd name="connsiteX4" fmla="*/ 2540027 w 3073586"/>
                <a:gd name="connsiteY4" fmla="*/ 1996732 h 3070220"/>
                <a:gd name="connsiteX5" fmla="*/ 2562307 w 3073586"/>
                <a:gd name="connsiteY5" fmla="*/ 1996432 h 3070220"/>
                <a:gd name="connsiteX6" fmla="*/ 2966919 w 3073586"/>
                <a:gd name="connsiteY6" fmla="*/ 2099344 h 3070220"/>
                <a:gd name="connsiteX7" fmla="*/ 3073470 w 3073586"/>
                <a:gd name="connsiteY7" fmla="*/ 1540530 h 3070220"/>
                <a:gd name="connsiteX8" fmla="*/ 1531182 w 3073586"/>
                <a:gd name="connsiteY8" fmla="*/ -112 h 3070220"/>
                <a:gd name="connsiteX9" fmla="*/ -116 w 3073586"/>
                <a:gd name="connsiteY9" fmla="*/ 1540315 h 3070220"/>
                <a:gd name="connsiteX10" fmla="*/ 1531182 w 3073586"/>
                <a:gd name="connsiteY10" fmla="*/ 3070109 h 3070220"/>
                <a:gd name="connsiteX11" fmla="*/ 1744756 w 3073586"/>
                <a:gd name="connsiteY11" fmla="*/ 3055529 h 3070220"/>
                <a:gd name="connsiteX12" fmla="*/ 1717110 w 3073586"/>
                <a:gd name="connsiteY12" fmla="*/ 2840700 h 3070220"/>
                <a:gd name="connsiteX13" fmla="*/ 2540027 w 3073586"/>
                <a:gd name="connsiteY13" fmla="*/ 1996732 h 3070220"/>
                <a:gd name="connsiteX14" fmla="*/ 2318811 w 3073586"/>
                <a:gd name="connsiteY14" fmla="*/ 753893 h 3070220"/>
                <a:gd name="connsiteX15" fmla="*/ 1717239 w 3073586"/>
                <a:gd name="connsiteY15" fmla="*/ 1354902 h 3070220"/>
                <a:gd name="connsiteX16" fmla="*/ 732692 w 3073586"/>
                <a:gd name="connsiteY16" fmla="*/ 2294320 h 3070220"/>
                <a:gd name="connsiteX17" fmla="*/ 437379 w 3073586"/>
                <a:gd name="connsiteY17" fmla="*/ 1540487 h 3070220"/>
                <a:gd name="connsiteX18" fmla="*/ 1531182 w 3073586"/>
                <a:gd name="connsiteY18" fmla="*/ 437266 h 3070220"/>
                <a:gd name="connsiteX19" fmla="*/ 1903038 w 3073586"/>
                <a:gd name="connsiteY19" fmla="*/ 491895 h 3070220"/>
                <a:gd name="connsiteX20" fmla="*/ 1531182 w 3073586"/>
                <a:gd name="connsiteY20" fmla="*/ 437266 h 3070220"/>
                <a:gd name="connsiteX21" fmla="*/ 437551 w 3073586"/>
                <a:gd name="connsiteY21" fmla="*/ 1540487 h 3070220"/>
                <a:gd name="connsiteX22" fmla="*/ 732692 w 3073586"/>
                <a:gd name="connsiteY22" fmla="*/ 2294320 h 3070220"/>
                <a:gd name="connsiteX23" fmla="*/ 1695344 w 3073586"/>
                <a:gd name="connsiteY23" fmla="*/ 1693655 h 3070220"/>
                <a:gd name="connsiteX24" fmla="*/ 1378181 w 3073586"/>
                <a:gd name="connsiteY24" fmla="*/ 1693655 h 3070220"/>
                <a:gd name="connsiteX25" fmla="*/ 1378181 w 3073586"/>
                <a:gd name="connsiteY25" fmla="*/ 1376856 h 3070220"/>
                <a:gd name="connsiteX26" fmla="*/ 1695344 w 3073586"/>
                <a:gd name="connsiteY26" fmla="*/ 1376856 h 3070220"/>
                <a:gd name="connsiteX27" fmla="*/ 1695344 w 3073586"/>
                <a:gd name="connsiteY27" fmla="*/ 1693655 h 307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073586" h="3070220">
                  <a:moveTo>
                    <a:pt x="2540027" y="1996732"/>
                  </a:moveTo>
                  <a:cubicBezTo>
                    <a:pt x="2603983" y="1853148"/>
                    <a:pt x="2636687" y="1697639"/>
                    <a:pt x="2635974" y="1540487"/>
                  </a:cubicBezTo>
                  <a:cubicBezTo>
                    <a:pt x="2635974" y="1398468"/>
                    <a:pt x="2614093" y="1267370"/>
                    <a:pt x="2570335" y="1147190"/>
                  </a:cubicBezTo>
                  <a:cubicBezTo>
                    <a:pt x="2614068" y="1267254"/>
                    <a:pt x="2635945" y="1398352"/>
                    <a:pt x="2635974" y="1540487"/>
                  </a:cubicBezTo>
                  <a:cubicBezTo>
                    <a:pt x="2636687" y="1697639"/>
                    <a:pt x="2603983" y="1853148"/>
                    <a:pt x="2540027" y="1996732"/>
                  </a:cubicBezTo>
                  <a:cubicBezTo>
                    <a:pt x="2547411" y="1996732"/>
                    <a:pt x="2554881" y="1996432"/>
                    <a:pt x="2562307" y="1996432"/>
                  </a:cubicBezTo>
                  <a:cubicBezTo>
                    <a:pt x="2703692" y="1996235"/>
                    <a:pt x="2842848" y="2031632"/>
                    <a:pt x="2966919" y="2099344"/>
                  </a:cubicBezTo>
                  <a:cubicBezTo>
                    <a:pt x="3037478" y="1921473"/>
                    <a:pt x="3073637" y="1731853"/>
                    <a:pt x="3073470" y="1540530"/>
                  </a:cubicBezTo>
                  <a:cubicBezTo>
                    <a:pt x="3073513" y="688329"/>
                    <a:pt x="2384450" y="-112"/>
                    <a:pt x="1531182" y="-112"/>
                  </a:cubicBezTo>
                  <a:cubicBezTo>
                    <a:pt x="688946" y="-112"/>
                    <a:pt x="-116" y="688158"/>
                    <a:pt x="-116" y="1540315"/>
                  </a:cubicBezTo>
                  <a:cubicBezTo>
                    <a:pt x="13" y="2381753"/>
                    <a:pt x="689075" y="3070109"/>
                    <a:pt x="1531182" y="3070109"/>
                  </a:cubicBezTo>
                  <a:cubicBezTo>
                    <a:pt x="1602625" y="3070126"/>
                    <a:pt x="1673983" y="3065254"/>
                    <a:pt x="1744756" y="3055529"/>
                  </a:cubicBezTo>
                  <a:cubicBezTo>
                    <a:pt x="1726353" y="2985399"/>
                    <a:pt x="1717063" y="2913197"/>
                    <a:pt x="1717110" y="2840700"/>
                  </a:cubicBezTo>
                  <a:cubicBezTo>
                    <a:pt x="1717239" y="2381839"/>
                    <a:pt x="2083600" y="2008567"/>
                    <a:pt x="2540027" y="1996732"/>
                  </a:cubicBezTo>
                  <a:close/>
                  <a:moveTo>
                    <a:pt x="2318811" y="753893"/>
                  </a:moveTo>
                  <a:lnTo>
                    <a:pt x="1717239" y="1354902"/>
                  </a:lnTo>
                  <a:close/>
                  <a:moveTo>
                    <a:pt x="732692" y="2294320"/>
                  </a:moveTo>
                  <a:cubicBezTo>
                    <a:pt x="546721" y="2097672"/>
                    <a:pt x="437379" y="1835503"/>
                    <a:pt x="437379" y="1540487"/>
                  </a:cubicBezTo>
                  <a:cubicBezTo>
                    <a:pt x="437551" y="928715"/>
                    <a:pt x="929738" y="437266"/>
                    <a:pt x="1531182" y="437266"/>
                  </a:cubicBezTo>
                  <a:cubicBezTo>
                    <a:pt x="1662418" y="437266"/>
                    <a:pt x="1782749" y="459135"/>
                    <a:pt x="1903038" y="491895"/>
                  </a:cubicBezTo>
                  <a:cubicBezTo>
                    <a:pt x="1782835" y="459135"/>
                    <a:pt x="1662632" y="437266"/>
                    <a:pt x="1531182" y="437266"/>
                  </a:cubicBezTo>
                  <a:cubicBezTo>
                    <a:pt x="929738" y="437266"/>
                    <a:pt x="437551" y="928715"/>
                    <a:pt x="437551" y="1540487"/>
                  </a:cubicBezTo>
                  <a:cubicBezTo>
                    <a:pt x="437551" y="1835503"/>
                    <a:pt x="546892" y="2097672"/>
                    <a:pt x="732692" y="2294320"/>
                  </a:cubicBezTo>
                  <a:close/>
                  <a:moveTo>
                    <a:pt x="1695344" y="1693655"/>
                  </a:moveTo>
                  <a:cubicBezTo>
                    <a:pt x="1607854" y="1791979"/>
                    <a:pt x="1465671" y="1791979"/>
                    <a:pt x="1378181" y="1693655"/>
                  </a:cubicBezTo>
                  <a:cubicBezTo>
                    <a:pt x="1279743" y="1606265"/>
                    <a:pt x="1279743" y="1464246"/>
                    <a:pt x="1378181" y="1376856"/>
                  </a:cubicBezTo>
                  <a:cubicBezTo>
                    <a:pt x="1465671" y="1289424"/>
                    <a:pt x="1607854" y="1278532"/>
                    <a:pt x="1695344" y="1376856"/>
                  </a:cubicBezTo>
                  <a:cubicBezTo>
                    <a:pt x="1793782" y="1464032"/>
                    <a:pt x="1793782" y="1606051"/>
                    <a:pt x="1695344" y="1693655"/>
                  </a:cubicBezTo>
                  <a:close/>
                </a:path>
              </a:pathLst>
            </a:custGeom>
            <a:noFill/>
            <a:ln w="12700" cap="rnd">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nvGrpSpPr>
            <p:cNvPr id="24" name="Group 23">
              <a:extLst>
                <a:ext uri="{FF2B5EF4-FFF2-40B4-BE49-F238E27FC236}">
                  <a16:creationId xmlns:a16="http://schemas.microsoft.com/office/drawing/2014/main" id="{5A495752-7A7D-48C4-AC2C-A7872931F93D}"/>
                </a:ext>
              </a:extLst>
            </p:cNvPr>
            <p:cNvGrpSpPr/>
            <p:nvPr/>
          </p:nvGrpSpPr>
          <p:grpSpPr>
            <a:xfrm>
              <a:off x="5919982" y="1490847"/>
              <a:ext cx="211658" cy="201831"/>
              <a:chOff x="5078893" y="2616426"/>
              <a:chExt cx="250471" cy="238844"/>
            </a:xfrm>
          </p:grpSpPr>
          <p:sp>
            <p:nvSpPr>
              <p:cNvPr id="25" name="Freeform 51">
                <a:extLst>
                  <a:ext uri="{FF2B5EF4-FFF2-40B4-BE49-F238E27FC236}">
                    <a16:creationId xmlns:a16="http://schemas.microsoft.com/office/drawing/2014/main" id="{EFC8A8D8-CB6D-47E0-B6DA-A1280BC522A3}"/>
                  </a:ext>
                </a:extLst>
              </p:cNvPr>
              <p:cNvSpPr/>
              <p:nvPr/>
            </p:nvSpPr>
            <p:spPr>
              <a:xfrm>
                <a:off x="5078893" y="2616426"/>
                <a:ext cx="250471" cy="238844"/>
              </a:xfrm>
              <a:custGeom>
                <a:avLst/>
                <a:gdLst>
                  <a:gd name="connsiteX0" fmla="*/ -116 w 1662619"/>
                  <a:gd name="connsiteY0" fmla="*/ 956030 h 1585451"/>
                  <a:gd name="connsiteX1" fmla="*/ 817349 w 1662619"/>
                  <a:gd name="connsiteY1" fmla="*/ 1585340 h 1585451"/>
                  <a:gd name="connsiteX2" fmla="*/ 1662503 w 1662619"/>
                  <a:gd name="connsiteY2" fmla="*/ 741200 h 1585451"/>
                  <a:gd name="connsiteX3" fmla="*/ 1221960 w 1662619"/>
                  <a:gd name="connsiteY3" fmla="*/ -112 h 1585451"/>
                </a:gdLst>
                <a:ahLst/>
                <a:cxnLst>
                  <a:cxn ang="0">
                    <a:pos x="connsiteX0" y="connsiteY0"/>
                  </a:cxn>
                  <a:cxn ang="0">
                    <a:pos x="connsiteX1" y="connsiteY1"/>
                  </a:cxn>
                  <a:cxn ang="0">
                    <a:pos x="connsiteX2" y="connsiteY2"/>
                  </a:cxn>
                  <a:cxn ang="0">
                    <a:pos x="connsiteX3" y="connsiteY3"/>
                  </a:cxn>
                </a:cxnLst>
                <a:rect l="l" t="t" r="r" b="b"/>
                <a:pathLst>
                  <a:path w="1662619" h="1585451">
                    <a:moveTo>
                      <a:pt x="-116" y="956030"/>
                    </a:moveTo>
                    <a:cubicBezTo>
                      <a:pt x="95016" y="1318153"/>
                      <a:pt x="424887" y="1585340"/>
                      <a:pt x="817349" y="1585340"/>
                    </a:cubicBezTo>
                    <a:cubicBezTo>
                      <a:pt x="1284122" y="1585340"/>
                      <a:pt x="1662503" y="1207394"/>
                      <a:pt x="1662503" y="741200"/>
                    </a:cubicBezTo>
                    <a:cubicBezTo>
                      <a:pt x="1662606" y="432167"/>
                      <a:pt x="1493610" y="147795"/>
                      <a:pt x="1221960" y="-112"/>
                    </a:cubicBezTo>
                  </a:path>
                </a:pathLst>
              </a:custGeom>
              <a:noFill/>
              <a:ln w="12700" cap="rnd">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6" name="Graphic 27">
                <a:extLst>
                  <a:ext uri="{FF2B5EF4-FFF2-40B4-BE49-F238E27FC236}">
                    <a16:creationId xmlns:a16="http://schemas.microsoft.com/office/drawing/2014/main" id="{711BCBC2-0035-42DF-A8FE-CECBFEFB4B00}"/>
                  </a:ext>
                </a:extLst>
              </p:cNvPr>
              <p:cNvSpPr/>
              <p:nvPr/>
            </p:nvSpPr>
            <p:spPr>
              <a:xfrm>
                <a:off x="5135494" y="2655277"/>
                <a:ext cx="137269" cy="135567"/>
              </a:xfrm>
              <a:custGeom>
                <a:avLst/>
                <a:gdLst>
                  <a:gd name="connsiteX0" fmla="*/ 0 w 115252"/>
                  <a:gd name="connsiteY0" fmla="*/ 113824 h 113823"/>
                  <a:gd name="connsiteX1" fmla="*/ 57626 w 115252"/>
                  <a:gd name="connsiteY1" fmla="*/ 0 h 113823"/>
                  <a:gd name="connsiteX2" fmla="*/ 115253 w 115252"/>
                  <a:gd name="connsiteY2" fmla="*/ 113824 h 113823"/>
                  <a:gd name="connsiteX3" fmla="*/ 0 w 115252"/>
                  <a:gd name="connsiteY3" fmla="*/ 113824 h 113823"/>
                  <a:gd name="connsiteX4" fmla="*/ 57626 w 115252"/>
                  <a:gd name="connsiteY4" fmla="*/ 43148 h 113823"/>
                  <a:gd name="connsiteX5" fmla="*/ 57626 w 115252"/>
                  <a:gd name="connsiteY5" fmla="*/ 69056 h 113823"/>
                  <a:gd name="connsiteX6" fmla="*/ 57626 w 115252"/>
                  <a:gd name="connsiteY6" fmla="*/ 90488 h 113823"/>
                  <a:gd name="connsiteX7" fmla="*/ 57626 w 115252"/>
                  <a:gd name="connsiteY7" fmla="*/ 94774 h 11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252" h="113823">
                    <a:moveTo>
                      <a:pt x="0" y="113824"/>
                    </a:moveTo>
                    <a:lnTo>
                      <a:pt x="57626" y="0"/>
                    </a:lnTo>
                    <a:lnTo>
                      <a:pt x="115253" y="113824"/>
                    </a:lnTo>
                    <a:lnTo>
                      <a:pt x="0" y="113824"/>
                    </a:lnTo>
                    <a:moveTo>
                      <a:pt x="57626" y="43148"/>
                    </a:moveTo>
                    <a:lnTo>
                      <a:pt x="57626" y="69056"/>
                    </a:lnTo>
                    <a:moveTo>
                      <a:pt x="57626" y="90488"/>
                    </a:moveTo>
                    <a:lnTo>
                      <a:pt x="57626" y="94774"/>
                    </a:lnTo>
                  </a:path>
                </a:pathLst>
              </a:custGeom>
              <a:noFill/>
              <a:ln w="12700" cap="rnd">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grpSp>
      <p:pic>
        <p:nvPicPr>
          <p:cNvPr id="42" name="Picture 41">
            <a:extLst>
              <a:ext uri="{FF2B5EF4-FFF2-40B4-BE49-F238E27FC236}">
                <a16:creationId xmlns:a16="http://schemas.microsoft.com/office/drawing/2014/main" id="{31FAD37A-FBF4-48AD-87E9-3D0E3589326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65403" y="2304612"/>
            <a:ext cx="900000" cy="900000"/>
          </a:xfrm>
          <a:prstGeom prst="rect">
            <a:avLst/>
          </a:prstGeom>
        </p:spPr>
      </p:pic>
      <p:grpSp>
        <p:nvGrpSpPr>
          <p:cNvPr id="51" name="Group 50">
            <a:extLst>
              <a:ext uri="{FF2B5EF4-FFF2-40B4-BE49-F238E27FC236}">
                <a16:creationId xmlns:a16="http://schemas.microsoft.com/office/drawing/2014/main" id="{3BD9B3FB-6959-415A-B6A9-3BCB3926A51F}"/>
              </a:ext>
            </a:extLst>
          </p:cNvPr>
          <p:cNvGrpSpPr/>
          <p:nvPr/>
        </p:nvGrpSpPr>
        <p:grpSpPr>
          <a:xfrm>
            <a:off x="5710414" y="2551607"/>
            <a:ext cx="409978" cy="436490"/>
            <a:chOff x="5710414" y="2692627"/>
            <a:chExt cx="409978" cy="436490"/>
          </a:xfrm>
        </p:grpSpPr>
        <p:sp>
          <p:nvSpPr>
            <p:cNvPr id="30" name="Shield_EA18" title="Icon of a shield">
              <a:extLst>
                <a:ext uri="{FF2B5EF4-FFF2-40B4-BE49-F238E27FC236}">
                  <a16:creationId xmlns:a16="http://schemas.microsoft.com/office/drawing/2014/main" id="{A4DF116C-D1A7-48D1-B89A-F4AD00D288C1}"/>
                </a:ext>
              </a:extLst>
            </p:cNvPr>
            <p:cNvSpPr>
              <a:spLocks noChangeAspect="1"/>
            </p:cNvSpPr>
            <p:nvPr/>
          </p:nvSpPr>
          <p:spPr bwMode="auto">
            <a:xfrm>
              <a:off x="5710414" y="2692627"/>
              <a:ext cx="409978" cy="436490"/>
            </a:xfrm>
            <a:custGeom>
              <a:avLst/>
              <a:gdLst>
                <a:gd name="T0" fmla="*/ 3500 w 3500"/>
                <a:gd name="T1" fmla="*/ 1375 h 3725"/>
                <a:gd name="T2" fmla="*/ 1750 w 3500"/>
                <a:gd name="T3" fmla="*/ 3725 h 3725"/>
                <a:gd name="T4" fmla="*/ 0 w 3500"/>
                <a:gd name="T5" fmla="*/ 1375 h 3725"/>
                <a:gd name="T6" fmla="*/ 0 w 3500"/>
                <a:gd name="T7" fmla="*/ 500 h 3725"/>
                <a:gd name="T8" fmla="*/ 1125 w 3500"/>
                <a:gd name="T9" fmla="*/ 187 h 3725"/>
                <a:gd name="T10" fmla="*/ 1750 w 3500"/>
                <a:gd name="T11" fmla="*/ 0 h 3725"/>
                <a:gd name="T12" fmla="*/ 2375 w 3500"/>
                <a:gd name="T13" fmla="*/ 187 h 3725"/>
                <a:gd name="T14" fmla="*/ 3500 w 3500"/>
                <a:gd name="T15" fmla="*/ 500 h 3725"/>
                <a:gd name="T16" fmla="*/ 3500 w 3500"/>
                <a:gd name="T17" fmla="*/ 1375 h 3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00" h="3725">
                  <a:moveTo>
                    <a:pt x="3500" y="1375"/>
                  </a:moveTo>
                  <a:cubicBezTo>
                    <a:pt x="3500" y="2302"/>
                    <a:pt x="2831" y="3117"/>
                    <a:pt x="1750" y="3725"/>
                  </a:cubicBezTo>
                  <a:cubicBezTo>
                    <a:pt x="669" y="3117"/>
                    <a:pt x="0" y="2302"/>
                    <a:pt x="0" y="1375"/>
                  </a:cubicBezTo>
                  <a:cubicBezTo>
                    <a:pt x="0" y="500"/>
                    <a:pt x="0" y="500"/>
                    <a:pt x="0" y="500"/>
                  </a:cubicBezTo>
                  <a:cubicBezTo>
                    <a:pt x="440" y="500"/>
                    <a:pt x="837" y="380"/>
                    <a:pt x="1125" y="187"/>
                  </a:cubicBezTo>
                  <a:cubicBezTo>
                    <a:pt x="1285" y="71"/>
                    <a:pt x="1506" y="0"/>
                    <a:pt x="1750" y="0"/>
                  </a:cubicBezTo>
                  <a:cubicBezTo>
                    <a:pt x="1994" y="0"/>
                    <a:pt x="2215" y="71"/>
                    <a:pt x="2375" y="187"/>
                  </a:cubicBezTo>
                  <a:cubicBezTo>
                    <a:pt x="2663" y="380"/>
                    <a:pt x="3060" y="500"/>
                    <a:pt x="3500" y="500"/>
                  </a:cubicBezTo>
                  <a:lnTo>
                    <a:pt x="3500" y="1375"/>
                  </a:lnTo>
                  <a:close/>
                </a:path>
              </a:pathLst>
            </a:custGeom>
            <a:noFill/>
            <a:ln w="1270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1" name="Lock" title="Icon of a padlock">
              <a:extLst>
                <a:ext uri="{FF2B5EF4-FFF2-40B4-BE49-F238E27FC236}">
                  <a16:creationId xmlns:a16="http://schemas.microsoft.com/office/drawing/2014/main" id="{33900C6A-E6C9-4D7C-ABC8-4FDBA011FBA2}"/>
                </a:ext>
              </a:extLst>
            </p:cNvPr>
            <p:cNvSpPr>
              <a:spLocks noChangeAspect="1" noEditPoints="1"/>
            </p:cNvSpPr>
            <p:nvPr/>
          </p:nvSpPr>
          <p:spPr bwMode="auto">
            <a:xfrm>
              <a:off x="5848750" y="2807751"/>
              <a:ext cx="133305" cy="186313"/>
            </a:xfrm>
            <a:custGeom>
              <a:avLst/>
              <a:gdLst>
                <a:gd name="T0" fmla="*/ 239 w 239"/>
                <a:gd name="T1" fmla="*/ 335 h 335"/>
                <a:gd name="T2" fmla="*/ 0 w 239"/>
                <a:gd name="T3" fmla="*/ 335 h 335"/>
                <a:gd name="T4" fmla="*/ 0 w 239"/>
                <a:gd name="T5" fmla="*/ 157 h 335"/>
                <a:gd name="T6" fmla="*/ 239 w 239"/>
                <a:gd name="T7" fmla="*/ 157 h 335"/>
                <a:gd name="T8" fmla="*/ 239 w 239"/>
                <a:gd name="T9" fmla="*/ 335 h 335"/>
                <a:gd name="T10" fmla="*/ 196 w 239"/>
                <a:gd name="T11" fmla="*/ 157 h 335"/>
                <a:gd name="T12" fmla="*/ 196 w 239"/>
                <a:gd name="T13" fmla="*/ 75 h 335"/>
                <a:gd name="T14" fmla="*/ 121 w 239"/>
                <a:gd name="T15" fmla="*/ 0 h 335"/>
                <a:gd name="T16" fmla="*/ 46 w 239"/>
                <a:gd name="T17" fmla="*/ 75 h 335"/>
                <a:gd name="T18" fmla="*/ 46 w 239"/>
                <a:gd name="T19" fmla="*/ 15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9" h="335">
                  <a:moveTo>
                    <a:pt x="239" y="335"/>
                  </a:moveTo>
                  <a:cubicBezTo>
                    <a:pt x="0" y="335"/>
                    <a:pt x="0" y="335"/>
                    <a:pt x="0" y="335"/>
                  </a:cubicBezTo>
                  <a:cubicBezTo>
                    <a:pt x="0" y="157"/>
                    <a:pt x="0" y="157"/>
                    <a:pt x="0" y="157"/>
                  </a:cubicBezTo>
                  <a:cubicBezTo>
                    <a:pt x="239" y="157"/>
                    <a:pt x="239" y="157"/>
                    <a:pt x="239" y="157"/>
                  </a:cubicBezTo>
                  <a:lnTo>
                    <a:pt x="239" y="335"/>
                  </a:lnTo>
                  <a:close/>
                  <a:moveTo>
                    <a:pt x="196" y="157"/>
                  </a:moveTo>
                  <a:cubicBezTo>
                    <a:pt x="196" y="75"/>
                    <a:pt x="196" y="75"/>
                    <a:pt x="196" y="75"/>
                  </a:cubicBezTo>
                  <a:cubicBezTo>
                    <a:pt x="196" y="34"/>
                    <a:pt x="163" y="0"/>
                    <a:pt x="121" y="0"/>
                  </a:cubicBezTo>
                  <a:cubicBezTo>
                    <a:pt x="79" y="0"/>
                    <a:pt x="46" y="34"/>
                    <a:pt x="46" y="75"/>
                  </a:cubicBezTo>
                  <a:cubicBezTo>
                    <a:pt x="46" y="157"/>
                    <a:pt x="46" y="157"/>
                    <a:pt x="46" y="157"/>
                  </a:cubicBezTo>
                </a:path>
              </a:pathLst>
            </a:custGeom>
            <a:noFill/>
            <a:ln w="1270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32" name="TextBox 31">
            <a:extLst>
              <a:ext uri="{FF2B5EF4-FFF2-40B4-BE49-F238E27FC236}">
                <a16:creationId xmlns:a16="http://schemas.microsoft.com/office/drawing/2014/main" id="{5053823D-EE60-46C3-9374-59F3DE31B364}"/>
              </a:ext>
            </a:extLst>
          </p:cNvPr>
          <p:cNvSpPr txBox="1"/>
          <p:nvPr/>
        </p:nvSpPr>
        <p:spPr>
          <a:xfrm>
            <a:off x="6792947" y="5082835"/>
            <a:ext cx="4523144" cy="738664"/>
          </a:xfrm>
          <a:prstGeom prst="rect">
            <a:avLst/>
          </a:prstGeom>
          <a:noFill/>
        </p:spPr>
        <p:txBody>
          <a:bodyPr wrap="square" lIns="0" tIns="0" rIns="0" bIns="0" rtlCol="0" anchor="t">
            <a:spAutoFit/>
          </a:bodyPr>
          <a:lstStyle/>
          <a:p>
            <a:pPr>
              <a:defRPr/>
            </a:pPr>
            <a:r>
              <a:rPr lang="en-US" sz="1200">
                <a:solidFill>
                  <a:srgbClr val="000000"/>
                </a:solidFill>
                <a:cs typeface="Segoe UI Semibold"/>
              </a:rPr>
              <a:t>Security incidents in ANZ go undetected for days or weeks</a:t>
            </a:r>
            <a:r>
              <a:rPr lang="en-US" sz="1200" baseline="30000">
                <a:solidFill>
                  <a:srgbClr val="000000"/>
                </a:solidFill>
                <a:cs typeface="Segoe UI Semibold"/>
              </a:rPr>
              <a:t>4</a:t>
            </a:r>
            <a:r>
              <a:rPr lang="en-US" sz="1200">
                <a:solidFill>
                  <a:srgbClr val="000000"/>
                </a:solidFill>
                <a:cs typeface="Segoe UI Semibold"/>
              </a:rPr>
              <a:t>. Integrating AI and machine learning into security infrastructures can automate detection and reduce response times, minimising potential damage.</a:t>
            </a:r>
            <a:endParaRPr kumimoji="0" lang="en-US" sz="1200" b="0" i="0" u="none" strike="noStrike" kern="1200" cap="none" spc="0" normalizeH="0" baseline="30000" noProof="0">
              <a:ln>
                <a:noFill/>
              </a:ln>
              <a:solidFill>
                <a:srgbClr val="000000"/>
              </a:solidFill>
              <a:effectLst/>
              <a:uLnTx/>
              <a:uFillTx/>
              <a:ea typeface="+mn-ea"/>
              <a:cs typeface="Segoe UI Semibold"/>
            </a:endParaRPr>
          </a:p>
        </p:txBody>
      </p:sp>
      <p:pic>
        <p:nvPicPr>
          <p:cNvPr id="46" name="Picture 45">
            <a:extLst>
              <a:ext uri="{FF2B5EF4-FFF2-40B4-BE49-F238E27FC236}">
                <a16:creationId xmlns:a16="http://schemas.microsoft.com/office/drawing/2014/main" id="{0411CE32-AA87-4A75-9F74-0CF4390CCF6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465403" y="5002167"/>
            <a:ext cx="900000" cy="900000"/>
          </a:xfrm>
          <a:prstGeom prst="rect">
            <a:avLst/>
          </a:prstGeom>
        </p:spPr>
      </p:pic>
      <p:grpSp>
        <p:nvGrpSpPr>
          <p:cNvPr id="53" name="Group 52">
            <a:extLst>
              <a:ext uri="{FF2B5EF4-FFF2-40B4-BE49-F238E27FC236}">
                <a16:creationId xmlns:a16="http://schemas.microsoft.com/office/drawing/2014/main" id="{2656483C-433D-4B13-ADB5-B4BDF128B697}"/>
              </a:ext>
            </a:extLst>
          </p:cNvPr>
          <p:cNvGrpSpPr/>
          <p:nvPr/>
        </p:nvGrpSpPr>
        <p:grpSpPr>
          <a:xfrm>
            <a:off x="5727472" y="5212540"/>
            <a:ext cx="404168" cy="479254"/>
            <a:chOff x="5713319" y="5287841"/>
            <a:chExt cx="404168" cy="479254"/>
          </a:xfrm>
        </p:grpSpPr>
        <p:sp>
          <p:nvSpPr>
            <p:cNvPr id="37" name="Freeform: Shape 36">
              <a:extLst>
                <a:ext uri="{FF2B5EF4-FFF2-40B4-BE49-F238E27FC236}">
                  <a16:creationId xmlns:a16="http://schemas.microsoft.com/office/drawing/2014/main" id="{76FCAAC0-7E83-4D72-B57F-EEE9FD2F4932}"/>
                </a:ext>
              </a:extLst>
            </p:cNvPr>
            <p:cNvSpPr/>
            <p:nvPr/>
          </p:nvSpPr>
          <p:spPr>
            <a:xfrm>
              <a:off x="5747390" y="5371730"/>
              <a:ext cx="78846" cy="118896"/>
            </a:xfrm>
            <a:custGeom>
              <a:avLst/>
              <a:gdLst>
                <a:gd name="connsiteX0" fmla="*/ 58043 w 78846"/>
                <a:gd name="connsiteY0" fmla="*/ 90419 h 118896"/>
                <a:gd name="connsiteX1" fmla="*/ 50369 w 78846"/>
                <a:gd name="connsiteY1" fmla="*/ 109978 h 118896"/>
                <a:gd name="connsiteX2" fmla="*/ 69929 w 78846"/>
                <a:gd name="connsiteY2" fmla="*/ 117652 h 118896"/>
                <a:gd name="connsiteX3" fmla="*/ 77602 w 78846"/>
                <a:gd name="connsiteY3" fmla="*/ 98093 h 118896"/>
                <a:gd name="connsiteX4" fmla="*/ 69929 w 78846"/>
                <a:gd name="connsiteY4" fmla="*/ 90419 h 118896"/>
                <a:gd name="connsiteX5" fmla="*/ 69929 w 78846"/>
                <a:gd name="connsiteY5" fmla="*/ 50585 h 118896"/>
                <a:gd name="connsiteX6" fmla="*/ 46158 w 78846"/>
                <a:gd name="connsiteY6" fmla="*/ 50585 h 118896"/>
                <a:gd name="connsiteX7" fmla="*/ 46158 w 78846"/>
                <a:gd name="connsiteY7" fmla="*/ 28477 h 118896"/>
                <a:gd name="connsiteX8" fmla="*/ 53831 w 78846"/>
                <a:gd name="connsiteY8" fmla="*/ 8918 h 118896"/>
                <a:gd name="connsiteX9" fmla="*/ 34272 w 78846"/>
                <a:gd name="connsiteY9" fmla="*/ 1244 h 118896"/>
                <a:gd name="connsiteX10" fmla="*/ 26598 w 78846"/>
                <a:gd name="connsiteY10" fmla="*/ 20804 h 118896"/>
                <a:gd name="connsiteX11" fmla="*/ 34272 w 78846"/>
                <a:gd name="connsiteY11" fmla="*/ 28477 h 118896"/>
                <a:gd name="connsiteX12" fmla="*/ 34272 w 78846"/>
                <a:gd name="connsiteY12" fmla="*/ 50579 h 118896"/>
                <a:gd name="connsiteX13" fmla="*/ 3477 w 78846"/>
                <a:gd name="connsiteY13" fmla="*/ 50537 h 118896"/>
                <a:gd name="connsiteX14" fmla="*/ 594 w 78846"/>
                <a:gd name="connsiteY14" fmla="*/ 60242 h 118896"/>
                <a:gd name="connsiteX15" fmla="*/ 0 w 78846"/>
                <a:gd name="connsiteY15" fmla="*/ 62423 h 118896"/>
                <a:gd name="connsiteX16" fmla="*/ 58043 w 78846"/>
                <a:gd name="connsiteY16" fmla="*/ 62476 h 118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846" h="118896">
                  <a:moveTo>
                    <a:pt x="58043" y="90419"/>
                  </a:moveTo>
                  <a:cubicBezTo>
                    <a:pt x="50523" y="93701"/>
                    <a:pt x="47087" y="102458"/>
                    <a:pt x="50369" y="109978"/>
                  </a:cubicBezTo>
                  <a:cubicBezTo>
                    <a:pt x="53651" y="117498"/>
                    <a:pt x="62409" y="120934"/>
                    <a:pt x="69929" y="117652"/>
                  </a:cubicBezTo>
                  <a:cubicBezTo>
                    <a:pt x="77449" y="114370"/>
                    <a:pt x="80885" y="105613"/>
                    <a:pt x="77602" y="98093"/>
                  </a:cubicBezTo>
                  <a:cubicBezTo>
                    <a:pt x="76104" y="94658"/>
                    <a:pt x="73363" y="91918"/>
                    <a:pt x="69929" y="90419"/>
                  </a:cubicBezTo>
                  <a:lnTo>
                    <a:pt x="69929" y="50585"/>
                  </a:lnTo>
                  <a:lnTo>
                    <a:pt x="46158" y="50585"/>
                  </a:lnTo>
                  <a:lnTo>
                    <a:pt x="46158" y="28477"/>
                  </a:lnTo>
                  <a:cubicBezTo>
                    <a:pt x="53677" y="25195"/>
                    <a:pt x="57114" y="16439"/>
                    <a:pt x="53831" y="8918"/>
                  </a:cubicBezTo>
                  <a:cubicBezTo>
                    <a:pt x="50549" y="1398"/>
                    <a:pt x="41792" y="-2038"/>
                    <a:pt x="34272" y="1244"/>
                  </a:cubicBezTo>
                  <a:cubicBezTo>
                    <a:pt x="26752" y="4526"/>
                    <a:pt x="23316" y="13284"/>
                    <a:pt x="26598" y="20804"/>
                  </a:cubicBezTo>
                  <a:cubicBezTo>
                    <a:pt x="28097" y="24238"/>
                    <a:pt x="30838" y="26979"/>
                    <a:pt x="34272" y="28477"/>
                  </a:cubicBezTo>
                  <a:lnTo>
                    <a:pt x="34272" y="50579"/>
                  </a:lnTo>
                  <a:lnTo>
                    <a:pt x="3477" y="50537"/>
                  </a:lnTo>
                  <a:cubicBezTo>
                    <a:pt x="2336" y="53716"/>
                    <a:pt x="1486" y="56896"/>
                    <a:pt x="594" y="60242"/>
                  </a:cubicBezTo>
                  <a:cubicBezTo>
                    <a:pt x="404" y="60967"/>
                    <a:pt x="202" y="61698"/>
                    <a:pt x="0" y="62423"/>
                  </a:cubicBezTo>
                  <a:lnTo>
                    <a:pt x="58043" y="62476"/>
                  </a:lnTo>
                  <a:close/>
                </a:path>
              </a:pathLst>
            </a:custGeom>
            <a:solidFill>
              <a:schemeClr val="tx1"/>
            </a:solidFill>
            <a:ln w="5854"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A5F05A64-AA45-44CA-B6DE-62302D9874D1}"/>
                </a:ext>
              </a:extLst>
            </p:cNvPr>
            <p:cNvSpPr/>
            <p:nvPr/>
          </p:nvSpPr>
          <p:spPr>
            <a:xfrm>
              <a:off x="5713319" y="5287841"/>
              <a:ext cx="404168" cy="479254"/>
            </a:xfrm>
            <a:custGeom>
              <a:avLst/>
              <a:gdLst>
                <a:gd name="connsiteX0" fmla="*/ 398167 w 404168"/>
                <a:gd name="connsiteY0" fmla="*/ 259307 h 479254"/>
                <a:gd name="connsiteX1" fmla="*/ 357162 w 404168"/>
                <a:gd name="connsiteY1" fmla="*/ 187994 h 479254"/>
                <a:gd name="connsiteX2" fmla="*/ 357162 w 404168"/>
                <a:gd name="connsiteY2" fmla="*/ 185022 h 479254"/>
                <a:gd name="connsiteX3" fmla="*/ 184912 w 404168"/>
                <a:gd name="connsiteY3" fmla="*/ 122 h 479254"/>
                <a:gd name="connsiteX4" fmla="*/ 184822 w 404168"/>
                <a:gd name="connsiteY4" fmla="*/ 119 h 479254"/>
                <a:gd name="connsiteX5" fmla="*/ 178219 w 404168"/>
                <a:gd name="connsiteY5" fmla="*/ 0 h 479254"/>
                <a:gd name="connsiteX6" fmla="*/ 2 w 404168"/>
                <a:gd name="connsiteY6" fmla="*/ 171924 h 479254"/>
                <a:gd name="connsiteX7" fmla="*/ 2 w 404168"/>
                <a:gd name="connsiteY7" fmla="*/ 184999 h 479254"/>
                <a:gd name="connsiteX8" fmla="*/ 70126 w 404168"/>
                <a:gd name="connsiteY8" fmla="*/ 328861 h 479254"/>
                <a:gd name="connsiteX9" fmla="*/ 70126 w 404168"/>
                <a:gd name="connsiteY9" fmla="*/ 479255 h 479254"/>
                <a:gd name="connsiteX10" fmla="*/ 257918 w 404168"/>
                <a:gd name="connsiteY10" fmla="*/ 479255 h 479254"/>
                <a:gd name="connsiteX11" fmla="*/ 257918 w 404168"/>
                <a:gd name="connsiteY11" fmla="*/ 407942 h 479254"/>
                <a:gd name="connsiteX12" fmla="*/ 287037 w 404168"/>
                <a:gd name="connsiteY12" fmla="*/ 407942 h 479254"/>
                <a:gd name="connsiteX13" fmla="*/ 357162 w 404168"/>
                <a:gd name="connsiteY13" fmla="*/ 337817 h 479254"/>
                <a:gd name="connsiteX14" fmla="*/ 357162 w 404168"/>
                <a:gd name="connsiteY14" fmla="*/ 300972 h 479254"/>
                <a:gd name="connsiteX15" fmla="*/ 383310 w 404168"/>
                <a:gd name="connsiteY15" fmla="*/ 300972 h 479254"/>
                <a:gd name="connsiteX16" fmla="*/ 398167 w 404168"/>
                <a:gd name="connsiteY16" fmla="*/ 259307 h 479254"/>
                <a:gd name="connsiteX17" fmla="*/ 391202 w 404168"/>
                <a:gd name="connsiteY17" fmla="*/ 282484 h 479254"/>
                <a:gd name="connsiteX18" fmla="*/ 382502 w 404168"/>
                <a:gd name="connsiteY18" fmla="*/ 289021 h 479254"/>
                <a:gd name="connsiteX19" fmla="*/ 345277 w 404168"/>
                <a:gd name="connsiteY19" fmla="*/ 289021 h 479254"/>
                <a:gd name="connsiteX20" fmla="*/ 345277 w 404168"/>
                <a:gd name="connsiteY20" fmla="*/ 337752 h 479254"/>
                <a:gd name="connsiteX21" fmla="*/ 287037 w 404168"/>
                <a:gd name="connsiteY21" fmla="*/ 395991 h 479254"/>
                <a:gd name="connsiteX22" fmla="*/ 246032 w 404168"/>
                <a:gd name="connsiteY22" fmla="*/ 395991 h 479254"/>
                <a:gd name="connsiteX23" fmla="*/ 246032 w 404168"/>
                <a:gd name="connsiteY23" fmla="*/ 467304 h 479254"/>
                <a:gd name="connsiteX24" fmla="*/ 82012 w 404168"/>
                <a:gd name="connsiteY24" fmla="*/ 467304 h 479254"/>
                <a:gd name="connsiteX25" fmla="*/ 82012 w 404168"/>
                <a:gd name="connsiteY25" fmla="*/ 323025 h 479254"/>
                <a:gd name="connsiteX26" fmla="*/ 77400 w 404168"/>
                <a:gd name="connsiteY26" fmla="*/ 319460 h 479254"/>
                <a:gd name="connsiteX27" fmla="*/ 11887 w 404168"/>
                <a:gd name="connsiteY27" fmla="*/ 185004 h 479254"/>
                <a:gd name="connsiteX28" fmla="*/ 11887 w 404168"/>
                <a:gd name="connsiteY28" fmla="*/ 172144 h 479254"/>
                <a:gd name="connsiteX29" fmla="*/ 178231 w 404168"/>
                <a:gd name="connsiteY29" fmla="*/ 11897 h 479254"/>
                <a:gd name="connsiteX30" fmla="*/ 184406 w 404168"/>
                <a:gd name="connsiteY30" fmla="*/ 12010 h 479254"/>
                <a:gd name="connsiteX31" fmla="*/ 345306 w 404168"/>
                <a:gd name="connsiteY31" fmla="*/ 184577 h 479254"/>
                <a:gd name="connsiteX32" fmla="*/ 345306 w 404168"/>
                <a:gd name="connsiteY32" fmla="*/ 191149 h 479254"/>
                <a:gd name="connsiteX33" fmla="*/ 346887 w 404168"/>
                <a:gd name="connsiteY33" fmla="*/ 193901 h 479254"/>
                <a:gd name="connsiteX34" fmla="*/ 387892 w 404168"/>
                <a:gd name="connsiteY34" fmla="*/ 265214 h 479254"/>
                <a:gd name="connsiteX35" fmla="*/ 388053 w 404168"/>
                <a:gd name="connsiteY35" fmla="*/ 265487 h 479254"/>
                <a:gd name="connsiteX36" fmla="*/ 388225 w 404168"/>
                <a:gd name="connsiteY36" fmla="*/ 265755 h 479254"/>
                <a:gd name="connsiteX37" fmla="*/ 391226 w 404168"/>
                <a:gd name="connsiteY37" fmla="*/ 282478 h 479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04168" h="479254">
                  <a:moveTo>
                    <a:pt x="398167" y="259307"/>
                  </a:moveTo>
                  <a:lnTo>
                    <a:pt x="357162" y="187994"/>
                  </a:lnTo>
                  <a:lnTo>
                    <a:pt x="357162" y="185022"/>
                  </a:lnTo>
                  <a:cubicBezTo>
                    <a:pt x="360655" y="86398"/>
                    <a:pt x="283536" y="3615"/>
                    <a:pt x="184912" y="122"/>
                  </a:cubicBezTo>
                  <a:cubicBezTo>
                    <a:pt x="184882" y="121"/>
                    <a:pt x="184851" y="120"/>
                    <a:pt x="184822" y="119"/>
                  </a:cubicBezTo>
                  <a:cubicBezTo>
                    <a:pt x="182611" y="44"/>
                    <a:pt x="180410" y="4"/>
                    <a:pt x="178219" y="0"/>
                  </a:cubicBezTo>
                  <a:cubicBezTo>
                    <a:pt x="82189" y="-85"/>
                    <a:pt x="3368" y="75953"/>
                    <a:pt x="2" y="171924"/>
                  </a:cubicBezTo>
                  <a:lnTo>
                    <a:pt x="2" y="184999"/>
                  </a:lnTo>
                  <a:cubicBezTo>
                    <a:pt x="-230" y="241240"/>
                    <a:pt x="25681" y="294397"/>
                    <a:pt x="70126" y="328861"/>
                  </a:cubicBezTo>
                  <a:lnTo>
                    <a:pt x="70126" y="479255"/>
                  </a:lnTo>
                  <a:lnTo>
                    <a:pt x="257918" y="479255"/>
                  </a:lnTo>
                  <a:lnTo>
                    <a:pt x="257918" y="407942"/>
                  </a:lnTo>
                  <a:lnTo>
                    <a:pt x="287037" y="407942"/>
                  </a:lnTo>
                  <a:cubicBezTo>
                    <a:pt x="325734" y="407863"/>
                    <a:pt x="357084" y="376513"/>
                    <a:pt x="357162" y="337817"/>
                  </a:cubicBezTo>
                  <a:lnTo>
                    <a:pt x="357162" y="300972"/>
                  </a:lnTo>
                  <a:lnTo>
                    <a:pt x="383310" y="300972"/>
                  </a:lnTo>
                  <a:cubicBezTo>
                    <a:pt x="398761" y="299135"/>
                    <a:pt x="412430" y="281301"/>
                    <a:pt x="398167" y="259307"/>
                  </a:cubicBezTo>
                  <a:close/>
                  <a:moveTo>
                    <a:pt x="391202" y="282484"/>
                  </a:moveTo>
                  <a:cubicBezTo>
                    <a:pt x="389519" y="285932"/>
                    <a:pt x="386283" y="288364"/>
                    <a:pt x="382502" y="289021"/>
                  </a:cubicBezTo>
                  <a:lnTo>
                    <a:pt x="345277" y="289021"/>
                  </a:lnTo>
                  <a:lnTo>
                    <a:pt x="345277" y="337752"/>
                  </a:lnTo>
                  <a:cubicBezTo>
                    <a:pt x="345231" y="369897"/>
                    <a:pt x="319183" y="395945"/>
                    <a:pt x="287037" y="395991"/>
                  </a:cubicBezTo>
                  <a:lnTo>
                    <a:pt x="246032" y="395991"/>
                  </a:lnTo>
                  <a:lnTo>
                    <a:pt x="246032" y="467304"/>
                  </a:lnTo>
                  <a:lnTo>
                    <a:pt x="82012" y="467304"/>
                  </a:lnTo>
                  <a:lnTo>
                    <a:pt x="82012" y="323025"/>
                  </a:lnTo>
                  <a:lnTo>
                    <a:pt x="77400" y="319460"/>
                  </a:lnTo>
                  <a:cubicBezTo>
                    <a:pt x="35792" y="287308"/>
                    <a:pt x="11566" y="237586"/>
                    <a:pt x="11887" y="185004"/>
                  </a:cubicBezTo>
                  <a:lnTo>
                    <a:pt x="11887" y="172144"/>
                  </a:lnTo>
                  <a:cubicBezTo>
                    <a:pt x="14931" y="82558"/>
                    <a:pt x="88594" y="11595"/>
                    <a:pt x="178231" y="11897"/>
                  </a:cubicBezTo>
                  <a:cubicBezTo>
                    <a:pt x="180280" y="11897"/>
                    <a:pt x="182338" y="11935"/>
                    <a:pt x="184406" y="12010"/>
                  </a:cubicBezTo>
                  <a:cubicBezTo>
                    <a:pt x="276443" y="15336"/>
                    <a:pt x="348420" y="92533"/>
                    <a:pt x="345306" y="184577"/>
                  </a:cubicBezTo>
                  <a:lnTo>
                    <a:pt x="345306" y="191149"/>
                  </a:lnTo>
                  <a:lnTo>
                    <a:pt x="346887" y="193901"/>
                  </a:lnTo>
                  <a:lnTo>
                    <a:pt x="387892" y="265214"/>
                  </a:lnTo>
                  <a:lnTo>
                    <a:pt x="388053" y="265487"/>
                  </a:lnTo>
                  <a:lnTo>
                    <a:pt x="388225" y="265755"/>
                  </a:lnTo>
                  <a:cubicBezTo>
                    <a:pt x="392087" y="270418"/>
                    <a:pt x="393225" y="276763"/>
                    <a:pt x="391226" y="282478"/>
                  </a:cubicBezTo>
                  <a:close/>
                </a:path>
              </a:pathLst>
            </a:custGeom>
            <a:solidFill>
              <a:schemeClr val="tx1"/>
            </a:solidFill>
            <a:ln w="5854"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ED358431-5B12-4CBC-AE19-E6517A797E3C}"/>
                </a:ext>
              </a:extLst>
            </p:cNvPr>
            <p:cNvSpPr/>
            <p:nvPr/>
          </p:nvSpPr>
          <p:spPr>
            <a:xfrm>
              <a:off x="5942117" y="5325084"/>
              <a:ext cx="50496" cy="76386"/>
            </a:xfrm>
            <a:custGeom>
              <a:avLst/>
              <a:gdLst>
                <a:gd name="connsiteX0" fmla="*/ 35657 w 50496"/>
                <a:gd name="connsiteY0" fmla="*/ 46669 h 76386"/>
                <a:gd name="connsiteX1" fmla="*/ 30587 w 50496"/>
                <a:gd name="connsiteY1" fmla="*/ 47619 h 76386"/>
                <a:gd name="connsiteX2" fmla="*/ 11886 w 50496"/>
                <a:gd name="connsiteY2" fmla="*/ 30789 h 76386"/>
                <a:gd name="connsiteX3" fmla="*/ 11886 w 50496"/>
                <a:gd name="connsiteY3" fmla="*/ 4475 h 76386"/>
                <a:gd name="connsiteX4" fmla="*/ 0 w 50496"/>
                <a:gd name="connsiteY4" fmla="*/ 0 h 76386"/>
                <a:gd name="connsiteX5" fmla="*/ 0 w 50496"/>
                <a:gd name="connsiteY5" fmla="*/ 35847 h 76386"/>
                <a:gd name="connsiteX6" fmla="*/ 21988 w 50496"/>
                <a:gd name="connsiteY6" fmla="*/ 55654 h 76386"/>
                <a:gd name="connsiteX7" fmla="*/ 29764 w 50496"/>
                <a:gd name="connsiteY7" fmla="*/ 75173 h 76386"/>
                <a:gd name="connsiteX8" fmla="*/ 49283 w 50496"/>
                <a:gd name="connsiteY8" fmla="*/ 67397 h 76386"/>
                <a:gd name="connsiteX9" fmla="*/ 41507 w 50496"/>
                <a:gd name="connsiteY9" fmla="*/ 47878 h 76386"/>
                <a:gd name="connsiteX10" fmla="*/ 35657 w 50496"/>
                <a:gd name="connsiteY10" fmla="*/ 46669 h 76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496" h="76386">
                  <a:moveTo>
                    <a:pt x="35657" y="46669"/>
                  </a:moveTo>
                  <a:cubicBezTo>
                    <a:pt x="33924" y="46683"/>
                    <a:pt x="32207" y="47006"/>
                    <a:pt x="30587" y="47619"/>
                  </a:cubicBezTo>
                  <a:lnTo>
                    <a:pt x="11886" y="30789"/>
                  </a:lnTo>
                  <a:lnTo>
                    <a:pt x="11886" y="4475"/>
                  </a:lnTo>
                  <a:cubicBezTo>
                    <a:pt x="7963" y="2912"/>
                    <a:pt x="3970" y="1343"/>
                    <a:pt x="0" y="0"/>
                  </a:cubicBezTo>
                  <a:lnTo>
                    <a:pt x="0" y="35847"/>
                  </a:lnTo>
                  <a:lnTo>
                    <a:pt x="21988" y="55654"/>
                  </a:lnTo>
                  <a:cubicBezTo>
                    <a:pt x="18745" y="63191"/>
                    <a:pt x="22227" y="71930"/>
                    <a:pt x="29764" y="75173"/>
                  </a:cubicBezTo>
                  <a:cubicBezTo>
                    <a:pt x="37302" y="78415"/>
                    <a:pt x="46040" y="74934"/>
                    <a:pt x="49283" y="67397"/>
                  </a:cubicBezTo>
                  <a:cubicBezTo>
                    <a:pt x="52526" y="59860"/>
                    <a:pt x="49045" y="51121"/>
                    <a:pt x="41507" y="47878"/>
                  </a:cubicBezTo>
                  <a:cubicBezTo>
                    <a:pt x="39659" y="47083"/>
                    <a:pt x="37669" y="46672"/>
                    <a:pt x="35657" y="46669"/>
                  </a:cubicBezTo>
                  <a:close/>
                </a:path>
              </a:pathLst>
            </a:custGeom>
            <a:solidFill>
              <a:schemeClr val="tx1"/>
            </a:solidFill>
            <a:ln w="5854"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8C50499E-E0D8-45F7-A20C-154C3712A6BB}"/>
                </a:ext>
              </a:extLst>
            </p:cNvPr>
            <p:cNvSpPr/>
            <p:nvPr/>
          </p:nvSpPr>
          <p:spPr>
            <a:xfrm>
              <a:off x="5753227" y="5324182"/>
              <a:ext cx="174028" cy="261528"/>
            </a:xfrm>
            <a:custGeom>
              <a:avLst/>
              <a:gdLst>
                <a:gd name="connsiteX0" fmla="*/ 159176 w 174028"/>
                <a:gd name="connsiteY0" fmla="*/ 166427 h 261528"/>
                <a:gd name="connsiteX1" fmla="*/ 153530 w 174028"/>
                <a:gd name="connsiteY1" fmla="*/ 167556 h 261528"/>
                <a:gd name="connsiteX2" fmla="*/ 111634 w 174028"/>
                <a:gd name="connsiteY2" fmla="*/ 125517 h 261528"/>
                <a:gd name="connsiteX3" fmla="*/ 111634 w 174028"/>
                <a:gd name="connsiteY3" fmla="*/ 56521 h 261528"/>
                <a:gd name="connsiteX4" fmla="*/ 147290 w 174028"/>
                <a:gd name="connsiteY4" fmla="*/ 56521 h 261528"/>
                <a:gd name="connsiteX5" fmla="*/ 147290 w 174028"/>
                <a:gd name="connsiteY5" fmla="*/ 84452 h 261528"/>
                <a:gd name="connsiteX6" fmla="*/ 139616 w 174028"/>
                <a:gd name="connsiteY6" fmla="*/ 104012 h 261528"/>
                <a:gd name="connsiteX7" fmla="*/ 159176 w 174028"/>
                <a:gd name="connsiteY7" fmla="*/ 111686 h 261528"/>
                <a:gd name="connsiteX8" fmla="*/ 166850 w 174028"/>
                <a:gd name="connsiteY8" fmla="*/ 92126 h 261528"/>
                <a:gd name="connsiteX9" fmla="*/ 159176 w 174028"/>
                <a:gd name="connsiteY9" fmla="*/ 84452 h 261528"/>
                <a:gd name="connsiteX10" fmla="*/ 159176 w 174028"/>
                <a:gd name="connsiteY10" fmla="*/ 44630 h 261528"/>
                <a:gd name="connsiteX11" fmla="*/ 111634 w 174028"/>
                <a:gd name="connsiteY11" fmla="*/ 44630 h 261528"/>
                <a:gd name="connsiteX12" fmla="*/ 111634 w 174028"/>
                <a:gd name="connsiteY12" fmla="*/ 28477 h 261528"/>
                <a:gd name="connsiteX13" fmla="*/ 119307 w 174028"/>
                <a:gd name="connsiteY13" fmla="*/ 8918 h 261528"/>
                <a:gd name="connsiteX14" fmla="*/ 99748 w 174028"/>
                <a:gd name="connsiteY14" fmla="*/ 1244 h 261528"/>
                <a:gd name="connsiteX15" fmla="*/ 92074 w 174028"/>
                <a:gd name="connsiteY15" fmla="*/ 20804 h 261528"/>
                <a:gd name="connsiteX16" fmla="*/ 99748 w 174028"/>
                <a:gd name="connsiteY16" fmla="*/ 28477 h 261528"/>
                <a:gd name="connsiteX17" fmla="*/ 99748 w 174028"/>
                <a:gd name="connsiteY17" fmla="*/ 130218 h 261528"/>
                <a:gd name="connsiteX18" fmla="*/ 119359 w 174028"/>
                <a:gd name="connsiteY18" fmla="*/ 150477 h 261528"/>
                <a:gd name="connsiteX19" fmla="*/ 87862 w 174028"/>
                <a:gd name="connsiteY19" fmla="*/ 181973 h 261528"/>
                <a:gd name="connsiteX20" fmla="*/ 87862 w 174028"/>
                <a:gd name="connsiteY20" fmla="*/ 211057 h 261528"/>
                <a:gd name="connsiteX21" fmla="*/ 52022 w 174028"/>
                <a:gd name="connsiteY21" fmla="*/ 211057 h 261528"/>
                <a:gd name="connsiteX22" fmla="*/ 29106 w 174028"/>
                <a:gd name="connsiteY22" fmla="*/ 184142 h 261528"/>
                <a:gd name="connsiteX23" fmla="*/ 21757 w 174028"/>
                <a:gd name="connsiteY23" fmla="*/ 163832 h 261528"/>
                <a:gd name="connsiteX24" fmla="*/ 1447 w 174028"/>
                <a:gd name="connsiteY24" fmla="*/ 171180 h 261528"/>
                <a:gd name="connsiteX25" fmla="*/ 8796 w 174028"/>
                <a:gd name="connsiteY25" fmla="*/ 191491 h 261528"/>
                <a:gd name="connsiteX26" fmla="*/ 20008 w 174028"/>
                <a:gd name="connsiteY26" fmla="*/ 192183 h 261528"/>
                <a:gd name="connsiteX27" fmla="*/ 46453 w 174028"/>
                <a:gd name="connsiteY27" fmla="*/ 222949 h 261528"/>
                <a:gd name="connsiteX28" fmla="*/ 87862 w 174028"/>
                <a:gd name="connsiteY28" fmla="*/ 222949 h 261528"/>
                <a:gd name="connsiteX29" fmla="*/ 87862 w 174028"/>
                <a:gd name="connsiteY29" fmla="*/ 233051 h 261528"/>
                <a:gd name="connsiteX30" fmla="*/ 80189 w 174028"/>
                <a:gd name="connsiteY30" fmla="*/ 252611 h 261528"/>
                <a:gd name="connsiteX31" fmla="*/ 99748 w 174028"/>
                <a:gd name="connsiteY31" fmla="*/ 260285 h 261528"/>
                <a:gd name="connsiteX32" fmla="*/ 107422 w 174028"/>
                <a:gd name="connsiteY32" fmla="*/ 240725 h 261528"/>
                <a:gd name="connsiteX33" fmla="*/ 99748 w 174028"/>
                <a:gd name="connsiteY33" fmla="*/ 233051 h 261528"/>
                <a:gd name="connsiteX34" fmla="*/ 99748 w 174028"/>
                <a:gd name="connsiteY34" fmla="*/ 186662 h 261528"/>
                <a:gd name="connsiteX35" fmla="*/ 127679 w 174028"/>
                <a:gd name="connsiteY35" fmla="*/ 158731 h 261528"/>
                <a:gd name="connsiteX36" fmla="*/ 145204 w 174028"/>
                <a:gd name="connsiteY36" fmla="*/ 176381 h 261528"/>
                <a:gd name="connsiteX37" fmla="*/ 154336 w 174028"/>
                <a:gd name="connsiteY37" fmla="*/ 195248 h 261528"/>
                <a:gd name="connsiteX38" fmla="*/ 173203 w 174028"/>
                <a:gd name="connsiteY38" fmla="*/ 186115 h 261528"/>
                <a:gd name="connsiteX39" fmla="*/ 164071 w 174028"/>
                <a:gd name="connsiteY39" fmla="*/ 167249 h 261528"/>
                <a:gd name="connsiteX40" fmla="*/ 159176 w 174028"/>
                <a:gd name="connsiteY40" fmla="*/ 166427 h 261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74028" h="261528">
                  <a:moveTo>
                    <a:pt x="159176" y="166427"/>
                  </a:moveTo>
                  <a:cubicBezTo>
                    <a:pt x="157238" y="166429"/>
                    <a:pt x="155319" y="166813"/>
                    <a:pt x="153530" y="167556"/>
                  </a:cubicBezTo>
                  <a:lnTo>
                    <a:pt x="111634" y="125517"/>
                  </a:lnTo>
                  <a:lnTo>
                    <a:pt x="111634" y="56521"/>
                  </a:lnTo>
                  <a:lnTo>
                    <a:pt x="147290" y="56521"/>
                  </a:lnTo>
                  <a:lnTo>
                    <a:pt x="147290" y="84452"/>
                  </a:lnTo>
                  <a:cubicBezTo>
                    <a:pt x="139770" y="87735"/>
                    <a:pt x="136334" y="96491"/>
                    <a:pt x="139616" y="104012"/>
                  </a:cubicBezTo>
                  <a:cubicBezTo>
                    <a:pt x="142898" y="111532"/>
                    <a:pt x="151656" y="114968"/>
                    <a:pt x="159176" y="111686"/>
                  </a:cubicBezTo>
                  <a:cubicBezTo>
                    <a:pt x="166696" y="108404"/>
                    <a:pt x="170132" y="99646"/>
                    <a:pt x="166850" y="92126"/>
                  </a:cubicBezTo>
                  <a:cubicBezTo>
                    <a:pt x="165351" y="88692"/>
                    <a:pt x="162610" y="85951"/>
                    <a:pt x="159176" y="84452"/>
                  </a:cubicBezTo>
                  <a:lnTo>
                    <a:pt x="159176" y="44630"/>
                  </a:lnTo>
                  <a:lnTo>
                    <a:pt x="111634" y="44630"/>
                  </a:lnTo>
                  <a:lnTo>
                    <a:pt x="111634" y="28477"/>
                  </a:lnTo>
                  <a:cubicBezTo>
                    <a:pt x="119154" y="25195"/>
                    <a:pt x="122590" y="16439"/>
                    <a:pt x="119307" y="8918"/>
                  </a:cubicBezTo>
                  <a:cubicBezTo>
                    <a:pt x="116025" y="1398"/>
                    <a:pt x="107268" y="-2038"/>
                    <a:pt x="99748" y="1244"/>
                  </a:cubicBezTo>
                  <a:cubicBezTo>
                    <a:pt x="92228" y="4526"/>
                    <a:pt x="88792" y="13284"/>
                    <a:pt x="92074" y="20804"/>
                  </a:cubicBezTo>
                  <a:cubicBezTo>
                    <a:pt x="93573" y="24238"/>
                    <a:pt x="96314" y="26979"/>
                    <a:pt x="99748" y="28477"/>
                  </a:cubicBezTo>
                  <a:lnTo>
                    <a:pt x="99748" y="130218"/>
                  </a:lnTo>
                  <a:lnTo>
                    <a:pt x="119359" y="150477"/>
                  </a:lnTo>
                  <a:lnTo>
                    <a:pt x="87862" y="181973"/>
                  </a:lnTo>
                  <a:lnTo>
                    <a:pt x="87862" y="211057"/>
                  </a:lnTo>
                  <a:lnTo>
                    <a:pt x="52022" y="211057"/>
                  </a:lnTo>
                  <a:lnTo>
                    <a:pt x="29106" y="184142"/>
                  </a:lnTo>
                  <a:cubicBezTo>
                    <a:pt x="32686" y="176505"/>
                    <a:pt x="29396" y="167411"/>
                    <a:pt x="21757" y="163832"/>
                  </a:cubicBezTo>
                  <a:cubicBezTo>
                    <a:pt x="14120" y="160252"/>
                    <a:pt x="5026" y="163542"/>
                    <a:pt x="1447" y="171180"/>
                  </a:cubicBezTo>
                  <a:cubicBezTo>
                    <a:pt x="-2133" y="178818"/>
                    <a:pt x="1158" y="187911"/>
                    <a:pt x="8796" y="191491"/>
                  </a:cubicBezTo>
                  <a:cubicBezTo>
                    <a:pt x="12310" y="193137"/>
                    <a:pt x="16318" y="193385"/>
                    <a:pt x="20008" y="192183"/>
                  </a:cubicBezTo>
                  <a:lnTo>
                    <a:pt x="46453" y="222949"/>
                  </a:lnTo>
                  <a:lnTo>
                    <a:pt x="87862" y="222949"/>
                  </a:lnTo>
                  <a:lnTo>
                    <a:pt x="87862" y="233051"/>
                  </a:lnTo>
                  <a:cubicBezTo>
                    <a:pt x="80342" y="236334"/>
                    <a:pt x="76906" y="245090"/>
                    <a:pt x="80189" y="252611"/>
                  </a:cubicBezTo>
                  <a:cubicBezTo>
                    <a:pt x="83471" y="260131"/>
                    <a:pt x="92228" y="263567"/>
                    <a:pt x="99748" y="260285"/>
                  </a:cubicBezTo>
                  <a:cubicBezTo>
                    <a:pt x="107268" y="257003"/>
                    <a:pt x="110704" y="248245"/>
                    <a:pt x="107422" y="240725"/>
                  </a:cubicBezTo>
                  <a:cubicBezTo>
                    <a:pt x="105923" y="237291"/>
                    <a:pt x="103182" y="234550"/>
                    <a:pt x="99748" y="233051"/>
                  </a:cubicBezTo>
                  <a:lnTo>
                    <a:pt x="99748" y="186662"/>
                  </a:lnTo>
                  <a:lnTo>
                    <a:pt x="127679" y="158731"/>
                  </a:lnTo>
                  <a:lnTo>
                    <a:pt x="145204" y="176381"/>
                  </a:lnTo>
                  <a:cubicBezTo>
                    <a:pt x="142516" y="184113"/>
                    <a:pt x="146605" y="192560"/>
                    <a:pt x="154336" y="195248"/>
                  </a:cubicBezTo>
                  <a:cubicBezTo>
                    <a:pt x="162068" y="197936"/>
                    <a:pt x="170515" y="193847"/>
                    <a:pt x="173203" y="186115"/>
                  </a:cubicBezTo>
                  <a:cubicBezTo>
                    <a:pt x="175891" y="178384"/>
                    <a:pt x="171802" y="169937"/>
                    <a:pt x="164071" y="167249"/>
                  </a:cubicBezTo>
                  <a:cubicBezTo>
                    <a:pt x="162497" y="166702"/>
                    <a:pt x="160842" y="166424"/>
                    <a:pt x="159176" y="166427"/>
                  </a:cubicBezTo>
                  <a:close/>
                </a:path>
              </a:pathLst>
            </a:custGeom>
            <a:solidFill>
              <a:schemeClr val="tx1"/>
            </a:solidFill>
            <a:ln w="5854" cap="flat">
              <a:noFill/>
              <a:prstDash val="solid"/>
              <a:miter/>
            </a:ln>
          </p:spPr>
          <p:txBody>
            <a:bodyPr rtlCol="0" anchor="ctr"/>
            <a:lstStyle/>
            <a:p>
              <a:endParaRPr lang="en-US"/>
            </a:p>
          </p:txBody>
        </p:sp>
      </p:grpSp>
      <p:sp>
        <p:nvSpPr>
          <p:cNvPr id="58" name="TextBox 57">
            <a:extLst>
              <a:ext uri="{FF2B5EF4-FFF2-40B4-BE49-F238E27FC236}">
                <a16:creationId xmlns:a16="http://schemas.microsoft.com/office/drawing/2014/main" id="{CF3E1D9E-D270-4EC5-90C0-15B963DE0CEB}"/>
              </a:ext>
            </a:extLst>
          </p:cNvPr>
          <p:cNvSpPr txBox="1"/>
          <p:nvPr/>
        </p:nvSpPr>
        <p:spPr>
          <a:xfrm>
            <a:off x="588264" y="6026738"/>
            <a:ext cx="3524250" cy="553998"/>
          </a:xfrm>
          <a:prstGeom prst="rect">
            <a:avLst/>
          </a:prstGeom>
          <a:noFill/>
        </p:spPr>
        <p:txBody>
          <a:bodyPr wrap="square" lIns="0" tIns="0" rIns="0" bIns="0" rtlCol="0">
            <a:spAutoFit/>
          </a:bodyPr>
          <a:lstStyle/>
          <a:p>
            <a:pPr marL="114300" marR="0" lvl="0" indent="-114300" algn="l" defTabSz="914192" rtl="0" eaLnBrk="1" fontAlgn="auto" latinLnBrk="0" hangingPunct="1">
              <a:lnSpc>
                <a:spcPct val="100000"/>
              </a:lnSpc>
              <a:spcBef>
                <a:spcPts val="0"/>
              </a:spcBef>
              <a:spcAft>
                <a:spcPts val="0"/>
              </a:spcAft>
              <a:buClrTx/>
              <a:buSzTx/>
              <a:buFont typeface="+mj-lt"/>
              <a:buAutoNum type="arabicPeriod"/>
              <a:tabLst/>
              <a:defRPr/>
            </a:pPr>
            <a:r>
              <a:rPr kumimoji="0" lang="en-GB" sz="900" b="0" i="0" u="none" strike="noStrike" kern="1200" cap="none" spc="0" normalizeH="0" baseline="0" noProof="0">
                <a:ln>
                  <a:noFill/>
                </a:ln>
                <a:solidFill>
                  <a:schemeClr val="tx2"/>
                </a:solidFill>
                <a:effectLst/>
                <a:uLnTx/>
                <a:uFillTx/>
                <a:ea typeface="+mn-ea"/>
                <a:cs typeface="+mn-cs"/>
                <a:hlinkClick r:id="rId7">
                  <a:extLst>
                    <a:ext uri="{A12FA001-AC4F-418D-AE19-62706E023703}">
                      <ahyp:hlinkClr xmlns:ahyp="http://schemas.microsoft.com/office/drawing/2018/hyperlinkcolor" val="tx"/>
                    </a:ext>
                  </a:extLst>
                </a:hlinkClick>
              </a:rPr>
              <a:t>Adapt – Workloads in Public Cloud</a:t>
            </a:r>
            <a:endParaRPr kumimoji="0" lang="en-GB" sz="900" b="0" i="0" u="none" strike="noStrike" kern="1200" cap="none" spc="0" normalizeH="0" baseline="0" noProof="0">
              <a:ln>
                <a:noFill/>
              </a:ln>
              <a:solidFill>
                <a:schemeClr val="tx2"/>
              </a:solidFill>
              <a:effectLst/>
              <a:uLnTx/>
              <a:uFillTx/>
              <a:ea typeface="+mn-ea"/>
              <a:cs typeface="+mn-cs"/>
            </a:endParaRPr>
          </a:p>
          <a:p>
            <a:pPr marL="114300" marR="0" lvl="0" indent="-114300" algn="l" defTabSz="914192" rtl="0" eaLnBrk="1" fontAlgn="auto" latinLnBrk="0" hangingPunct="1">
              <a:lnSpc>
                <a:spcPct val="100000"/>
              </a:lnSpc>
              <a:spcBef>
                <a:spcPts val="0"/>
              </a:spcBef>
              <a:spcAft>
                <a:spcPts val="0"/>
              </a:spcAft>
              <a:buClrTx/>
              <a:buSzTx/>
              <a:buFont typeface="+mj-lt"/>
              <a:buAutoNum type="arabicPeriod"/>
              <a:tabLst/>
              <a:defRPr/>
            </a:pPr>
            <a:r>
              <a:rPr kumimoji="0" lang="en-GB" sz="900" b="0" i="0" u="none" strike="noStrike" kern="1200" cap="none" spc="0" normalizeH="0" baseline="0" noProof="0">
                <a:ln>
                  <a:noFill/>
                </a:ln>
                <a:solidFill>
                  <a:schemeClr val="tx2"/>
                </a:solidFill>
                <a:effectLst/>
                <a:uLnTx/>
                <a:uFillTx/>
                <a:ea typeface="+mn-ea"/>
                <a:cs typeface="+mn-cs"/>
                <a:hlinkClick r:id="rId8">
                  <a:extLst>
                    <a:ext uri="{A12FA001-AC4F-418D-AE19-62706E023703}">
                      <ahyp:hlinkClr xmlns:ahyp="http://schemas.microsoft.com/office/drawing/2018/hyperlinkcolor" val="tx"/>
                    </a:ext>
                  </a:extLst>
                </a:hlinkClick>
              </a:rPr>
              <a:t>OAIC - Notifiable data breaches Jan-June 2024</a:t>
            </a:r>
          </a:p>
          <a:p>
            <a:pPr marL="114300" marR="0" lvl="0" indent="-114300" algn="l" defTabSz="914192" rtl="0" eaLnBrk="1" fontAlgn="auto" latinLnBrk="0" hangingPunct="1">
              <a:lnSpc>
                <a:spcPct val="100000"/>
              </a:lnSpc>
              <a:spcBef>
                <a:spcPts val="0"/>
              </a:spcBef>
              <a:spcAft>
                <a:spcPts val="0"/>
              </a:spcAft>
              <a:buClrTx/>
              <a:buSzTx/>
              <a:buFont typeface="+mj-lt"/>
              <a:buAutoNum type="arabicPeriod"/>
              <a:tabLst/>
              <a:defRPr/>
            </a:pPr>
            <a:r>
              <a:rPr kumimoji="0" lang="en-GB" sz="900" b="0" i="0" u="none" strike="noStrike" kern="1200" cap="none" spc="0" normalizeH="0" baseline="0" noProof="0">
                <a:ln>
                  <a:noFill/>
                </a:ln>
                <a:solidFill>
                  <a:schemeClr val="tx2"/>
                </a:solidFill>
                <a:effectLst/>
                <a:uLnTx/>
                <a:uFillTx/>
                <a:ea typeface="+mn-ea"/>
                <a:cs typeface="+mn-cs"/>
                <a:hlinkClick r:id="rId9">
                  <a:extLst>
                    <a:ext uri="{A12FA001-AC4F-418D-AE19-62706E023703}">
                      <ahyp:hlinkClr xmlns:ahyp="http://schemas.microsoft.com/office/drawing/2018/hyperlinkcolor" val="tx"/>
                    </a:ext>
                  </a:extLst>
                </a:hlinkClick>
              </a:rPr>
              <a:t>NDB - Privacy Legislation </a:t>
            </a:r>
            <a:r>
              <a:rPr lang="en-GB" sz="900">
                <a:solidFill>
                  <a:schemeClr val="tx2"/>
                </a:solidFill>
                <a:hlinkClick r:id="rId9">
                  <a:extLst>
                    <a:ext uri="{A12FA001-AC4F-418D-AE19-62706E023703}">
                      <ahyp:hlinkClr xmlns:ahyp="http://schemas.microsoft.com/office/drawing/2018/hyperlinkcolor" val="tx"/>
                    </a:ext>
                  </a:extLst>
                </a:hlinkClick>
              </a:rPr>
              <a:t>Amendment</a:t>
            </a:r>
            <a:endParaRPr lang="en-GB" sz="900">
              <a:solidFill>
                <a:schemeClr val="tx2"/>
              </a:solidFill>
            </a:endParaRPr>
          </a:p>
          <a:p>
            <a:pPr marL="114300" indent="-114300" defTabSz="914192">
              <a:buFont typeface="+mj-lt"/>
              <a:buAutoNum type="arabicPeriod"/>
              <a:defRPr/>
            </a:pPr>
            <a:r>
              <a:rPr kumimoji="0" lang="en-US" sz="900" b="0" i="0" u="none" strike="noStrike" kern="1200" cap="none" spc="0" normalizeH="0" baseline="0" noProof="0">
                <a:ln>
                  <a:noFill/>
                </a:ln>
                <a:solidFill>
                  <a:schemeClr val="tx2"/>
                </a:solidFill>
                <a:effectLst/>
                <a:uLnTx/>
                <a:uFillTx/>
                <a:hlinkClick r:id="rId10">
                  <a:extLst>
                    <a:ext uri="{A12FA001-AC4F-418D-AE19-62706E023703}">
                      <ahyp:hlinkClr xmlns:ahyp="http://schemas.microsoft.com/office/drawing/2018/hyperlinkcolor" val="tx"/>
                    </a:ext>
                  </a:extLst>
                </a:hlinkClick>
              </a:rPr>
              <a:t>IBM cost of </a:t>
            </a:r>
            <a:r>
              <a:rPr lang="en-US" sz="900">
                <a:solidFill>
                  <a:schemeClr val="tx2"/>
                </a:solidFill>
                <a:hlinkClick r:id="rId10">
                  <a:extLst>
                    <a:ext uri="{A12FA001-AC4F-418D-AE19-62706E023703}">
                      <ahyp:hlinkClr xmlns:ahyp="http://schemas.microsoft.com/office/drawing/2018/hyperlinkcolor" val="tx"/>
                    </a:ext>
                  </a:extLst>
                </a:hlinkClick>
              </a:rPr>
              <a:t>a data</a:t>
            </a:r>
            <a:r>
              <a:rPr kumimoji="0" lang="en-US" sz="900" b="0" i="0" u="none" strike="noStrike" kern="1200" cap="none" spc="0" normalizeH="0" baseline="0" noProof="0">
                <a:ln>
                  <a:noFill/>
                </a:ln>
                <a:solidFill>
                  <a:schemeClr val="tx2"/>
                </a:solidFill>
                <a:effectLst/>
                <a:uLnTx/>
                <a:uFillTx/>
                <a:hlinkClick r:id="rId10">
                  <a:extLst>
                    <a:ext uri="{A12FA001-AC4F-418D-AE19-62706E023703}">
                      <ahyp:hlinkClr xmlns:ahyp="http://schemas.microsoft.com/office/drawing/2018/hyperlinkcolor" val="tx"/>
                    </a:ext>
                  </a:extLst>
                </a:hlinkClick>
              </a:rPr>
              <a:t> breach report</a:t>
            </a:r>
            <a:endParaRPr lang="en-US" sz="900" b="0" i="0" u="none" strike="noStrike" kern="1200" cap="none" spc="0" normalizeH="0" baseline="0" noProof="0">
              <a:ln>
                <a:noFill/>
              </a:ln>
              <a:solidFill>
                <a:schemeClr val="tx2"/>
              </a:solidFill>
              <a:effectLst/>
              <a:uLnTx/>
              <a:uFillTx/>
            </a:endParaRPr>
          </a:p>
        </p:txBody>
      </p:sp>
    </p:spTree>
    <p:extLst>
      <p:ext uri="{BB962C8B-B14F-4D97-AF65-F5344CB8AC3E}">
        <p14:creationId xmlns:p14="http://schemas.microsoft.com/office/powerpoint/2010/main" val="1244466634"/>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4F3F5"/>
        </a:solidFill>
        <a:effectLst/>
      </p:bgPr>
    </p:bg>
    <p:spTree>
      <p:nvGrpSpPr>
        <p:cNvPr id="1" name=""/>
        <p:cNvGrpSpPr/>
        <p:nvPr/>
      </p:nvGrpSpPr>
      <p:grpSpPr>
        <a:xfrm>
          <a:off x="0" y="0"/>
          <a:ext cx="0" cy="0"/>
          <a:chOff x="0" y="0"/>
          <a:chExt cx="0" cy="0"/>
        </a:xfrm>
      </p:grpSpPr>
      <p:grpSp>
        <p:nvGrpSpPr>
          <p:cNvPr id="77" name="Group 76">
            <a:extLst>
              <a:ext uri="{FF2B5EF4-FFF2-40B4-BE49-F238E27FC236}">
                <a16:creationId xmlns:a16="http://schemas.microsoft.com/office/drawing/2014/main" id="{5A3F933C-C7F9-438C-8965-FF06E42C6AA1}"/>
              </a:ext>
            </a:extLst>
          </p:cNvPr>
          <p:cNvGrpSpPr>
            <a:grpSpLocks noChangeAspect="1"/>
          </p:cNvGrpSpPr>
          <p:nvPr/>
        </p:nvGrpSpPr>
        <p:grpSpPr>
          <a:xfrm>
            <a:off x="7220201" y="1986590"/>
            <a:ext cx="576000" cy="576000"/>
            <a:chOff x="7055913" y="2381009"/>
            <a:chExt cx="900000" cy="900000"/>
          </a:xfrm>
        </p:grpSpPr>
        <p:pic>
          <p:nvPicPr>
            <p:cNvPr id="78" name="Picture 77">
              <a:extLst>
                <a:ext uri="{FF2B5EF4-FFF2-40B4-BE49-F238E27FC236}">
                  <a16:creationId xmlns:a16="http://schemas.microsoft.com/office/drawing/2014/main" id="{3380CB97-D98A-449E-B6C9-3CDDB676DA2E}"/>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7055913" y="2381009"/>
              <a:ext cx="900000" cy="900000"/>
            </a:xfrm>
            <a:prstGeom prst="rect">
              <a:avLst/>
            </a:prstGeom>
          </p:spPr>
        </p:pic>
        <p:pic>
          <p:nvPicPr>
            <p:cNvPr id="79" name="Graphic 78">
              <a:extLst>
                <a:ext uri="{FF2B5EF4-FFF2-40B4-BE49-F238E27FC236}">
                  <a16:creationId xmlns:a16="http://schemas.microsoft.com/office/drawing/2014/main" id="{C0807236-EF23-488A-BB90-B998AA3BA8A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87131" y="2615009"/>
              <a:ext cx="37565" cy="432000"/>
            </a:xfrm>
            <a:prstGeom prst="rect">
              <a:avLst/>
            </a:prstGeom>
          </p:spPr>
        </p:pic>
      </p:grpSp>
      <p:grpSp>
        <p:nvGrpSpPr>
          <p:cNvPr id="80" name="Group 79">
            <a:extLst>
              <a:ext uri="{FF2B5EF4-FFF2-40B4-BE49-F238E27FC236}">
                <a16:creationId xmlns:a16="http://schemas.microsoft.com/office/drawing/2014/main" id="{5F21B703-8B05-41D3-85FE-0CA260AAF0DF}"/>
              </a:ext>
            </a:extLst>
          </p:cNvPr>
          <p:cNvGrpSpPr>
            <a:grpSpLocks noChangeAspect="1"/>
          </p:cNvGrpSpPr>
          <p:nvPr/>
        </p:nvGrpSpPr>
        <p:grpSpPr>
          <a:xfrm>
            <a:off x="10058057" y="1986590"/>
            <a:ext cx="576000" cy="576000"/>
            <a:chOff x="7055913" y="2381009"/>
            <a:chExt cx="900000" cy="900000"/>
          </a:xfrm>
        </p:grpSpPr>
        <p:pic>
          <p:nvPicPr>
            <p:cNvPr id="81" name="Picture 80">
              <a:extLst>
                <a:ext uri="{FF2B5EF4-FFF2-40B4-BE49-F238E27FC236}">
                  <a16:creationId xmlns:a16="http://schemas.microsoft.com/office/drawing/2014/main" id="{71A9A3A1-FAFB-4FE0-A379-874813CC78F9}"/>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7055913" y="2381009"/>
              <a:ext cx="900000" cy="900000"/>
            </a:xfrm>
            <a:prstGeom prst="rect">
              <a:avLst/>
            </a:prstGeom>
          </p:spPr>
        </p:pic>
        <p:pic>
          <p:nvPicPr>
            <p:cNvPr id="82" name="Graphic 81">
              <a:extLst>
                <a:ext uri="{FF2B5EF4-FFF2-40B4-BE49-F238E27FC236}">
                  <a16:creationId xmlns:a16="http://schemas.microsoft.com/office/drawing/2014/main" id="{CF9D2E59-8890-4E7A-9456-AB30F33374B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87131" y="2615009"/>
              <a:ext cx="37565" cy="432000"/>
            </a:xfrm>
            <a:prstGeom prst="rect">
              <a:avLst/>
            </a:prstGeom>
          </p:spPr>
        </p:pic>
      </p:grpSp>
      <p:grpSp>
        <p:nvGrpSpPr>
          <p:cNvPr id="83" name="Group 82">
            <a:extLst>
              <a:ext uri="{FF2B5EF4-FFF2-40B4-BE49-F238E27FC236}">
                <a16:creationId xmlns:a16="http://schemas.microsoft.com/office/drawing/2014/main" id="{54A58590-5396-4820-AD52-A98CAEEB762C}"/>
              </a:ext>
            </a:extLst>
          </p:cNvPr>
          <p:cNvGrpSpPr>
            <a:grpSpLocks noChangeAspect="1"/>
          </p:cNvGrpSpPr>
          <p:nvPr/>
        </p:nvGrpSpPr>
        <p:grpSpPr>
          <a:xfrm>
            <a:off x="10058057" y="5054054"/>
            <a:ext cx="576000" cy="576000"/>
            <a:chOff x="7055913" y="2381009"/>
            <a:chExt cx="900000" cy="900000"/>
          </a:xfrm>
        </p:grpSpPr>
        <p:pic>
          <p:nvPicPr>
            <p:cNvPr id="84" name="Picture 83">
              <a:extLst>
                <a:ext uri="{FF2B5EF4-FFF2-40B4-BE49-F238E27FC236}">
                  <a16:creationId xmlns:a16="http://schemas.microsoft.com/office/drawing/2014/main" id="{54393009-ECDA-4494-A66A-AA7195D7142F}"/>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7055913" y="2381009"/>
              <a:ext cx="900000" cy="900000"/>
            </a:xfrm>
            <a:prstGeom prst="rect">
              <a:avLst/>
            </a:prstGeom>
          </p:spPr>
        </p:pic>
        <p:pic>
          <p:nvPicPr>
            <p:cNvPr id="85" name="Graphic 84">
              <a:extLst>
                <a:ext uri="{FF2B5EF4-FFF2-40B4-BE49-F238E27FC236}">
                  <a16:creationId xmlns:a16="http://schemas.microsoft.com/office/drawing/2014/main" id="{ED3972AC-FC43-48DD-ACA3-CA51FF15519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87131" y="2615009"/>
              <a:ext cx="37565" cy="432000"/>
            </a:xfrm>
            <a:prstGeom prst="rect">
              <a:avLst/>
            </a:prstGeom>
          </p:spPr>
        </p:pic>
      </p:grpSp>
      <p:grpSp>
        <p:nvGrpSpPr>
          <p:cNvPr id="71" name="Group 70">
            <a:extLst>
              <a:ext uri="{FF2B5EF4-FFF2-40B4-BE49-F238E27FC236}">
                <a16:creationId xmlns:a16="http://schemas.microsoft.com/office/drawing/2014/main" id="{EFBD2D4D-A063-4BE7-A8B8-EBB6E4C66CC1}"/>
              </a:ext>
            </a:extLst>
          </p:cNvPr>
          <p:cNvGrpSpPr>
            <a:grpSpLocks noChangeAspect="1"/>
          </p:cNvGrpSpPr>
          <p:nvPr/>
        </p:nvGrpSpPr>
        <p:grpSpPr>
          <a:xfrm>
            <a:off x="7219448" y="5054054"/>
            <a:ext cx="576000" cy="576000"/>
            <a:chOff x="5646000" y="2381009"/>
            <a:chExt cx="900000" cy="900000"/>
          </a:xfrm>
        </p:grpSpPr>
        <p:pic>
          <p:nvPicPr>
            <p:cNvPr id="72" name="Picture 71">
              <a:extLst>
                <a:ext uri="{FF2B5EF4-FFF2-40B4-BE49-F238E27FC236}">
                  <a16:creationId xmlns:a16="http://schemas.microsoft.com/office/drawing/2014/main" id="{7449B2E3-8DCA-40DA-B9BA-B60FC94216C9}"/>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5646000" y="2381009"/>
              <a:ext cx="900000" cy="900000"/>
            </a:xfrm>
            <a:prstGeom prst="rect">
              <a:avLst/>
            </a:prstGeom>
          </p:spPr>
        </p:pic>
        <p:grpSp>
          <p:nvGrpSpPr>
            <p:cNvPr id="73" name="Group 72">
              <a:extLst>
                <a:ext uri="{FF2B5EF4-FFF2-40B4-BE49-F238E27FC236}">
                  <a16:creationId xmlns:a16="http://schemas.microsoft.com/office/drawing/2014/main" id="{13A8BD05-BD08-4C1A-AA81-7F531373CACB}"/>
                </a:ext>
              </a:extLst>
            </p:cNvPr>
            <p:cNvGrpSpPr/>
            <p:nvPr/>
          </p:nvGrpSpPr>
          <p:grpSpPr>
            <a:xfrm>
              <a:off x="5918115" y="2641381"/>
              <a:ext cx="355771" cy="379256"/>
              <a:chOff x="3109451" y="3184263"/>
              <a:chExt cx="375752" cy="400560"/>
            </a:xfrm>
            <a:noFill/>
          </p:grpSpPr>
          <p:sp>
            <p:nvSpPr>
              <p:cNvPr id="74" name="Freeform: Shape 186">
                <a:extLst>
                  <a:ext uri="{FF2B5EF4-FFF2-40B4-BE49-F238E27FC236}">
                    <a16:creationId xmlns:a16="http://schemas.microsoft.com/office/drawing/2014/main" id="{5BBAE0C1-5A2E-4526-9FFF-6573B87BFD2C}"/>
                  </a:ext>
                </a:extLst>
              </p:cNvPr>
              <p:cNvSpPr/>
              <p:nvPr/>
            </p:nvSpPr>
            <p:spPr>
              <a:xfrm>
                <a:off x="3112240" y="3186985"/>
                <a:ext cx="372963" cy="397838"/>
              </a:xfrm>
              <a:custGeom>
                <a:avLst/>
                <a:gdLst>
                  <a:gd name="connsiteX0" fmla="*/ 203835 w 300990"/>
                  <a:gd name="connsiteY0" fmla="*/ 16265 h 321065"/>
                  <a:gd name="connsiteX1" fmla="*/ 150495 w 300990"/>
                  <a:gd name="connsiteY1" fmla="*/ 73 h 321065"/>
                  <a:gd name="connsiteX2" fmla="*/ 97155 w 300990"/>
                  <a:gd name="connsiteY2" fmla="*/ 17217 h 321065"/>
                  <a:gd name="connsiteX3" fmla="*/ 0 w 300990"/>
                  <a:gd name="connsiteY3" fmla="*/ 43887 h 321065"/>
                  <a:gd name="connsiteX4" fmla="*/ 0 w 300990"/>
                  <a:gd name="connsiteY4" fmla="*/ 119135 h 321065"/>
                  <a:gd name="connsiteX5" fmla="*/ 5715 w 300990"/>
                  <a:gd name="connsiteY5" fmla="*/ 161045 h 321065"/>
                  <a:gd name="connsiteX6" fmla="*/ 5715 w 300990"/>
                  <a:gd name="connsiteY6" fmla="*/ 161045 h 321065"/>
                  <a:gd name="connsiteX7" fmla="*/ 150495 w 300990"/>
                  <a:gd name="connsiteY7" fmla="*/ 321065 h 321065"/>
                  <a:gd name="connsiteX8" fmla="*/ 295275 w 300990"/>
                  <a:gd name="connsiteY8" fmla="*/ 161045 h 321065"/>
                  <a:gd name="connsiteX9" fmla="*/ 295275 w 300990"/>
                  <a:gd name="connsiteY9" fmla="*/ 160092 h 321065"/>
                  <a:gd name="connsiteX10" fmla="*/ 295275 w 300990"/>
                  <a:gd name="connsiteY10" fmla="*/ 160092 h 321065"/>
                  <a:gd name="connsiteX11" fmla="*/ 300990 w 300990"/>
                  <a:gd name="connsiteY11" fmla="*/ 118183 h 321065"/>
                  <a:gd name="connsiteX12" fmla="*/ 300990 w 300990"/>
                  <a:gd name="connsiteY12" fmla="*/ 42935 h 321065"/>
                  <a:gd name="connsiteX13" fmla="*/ 203835 w 300990"/>
                  <a:gd name="connsiteY13" fmla="*/ 16265 h 321065"/>
                  <a:gd name="connsiteX14" fmla="*/ 203835 w 300990"/>
                  <a:gd name="connsiteY14" fmla="*/ 16265 h 321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0990" h="321065">
                    <a:moveTo>
                      <a:pt x="203835" y="16265"/>
                    </a:moveTo>
                    <a:cubicBezTo>
                      <a:pt x="190500" y="5787"/>
                      <a:pt x="171450" y="73"/>
                      <a:pt x="150495" y="73"/>
                    </a:cubicBezTo>
                    <a:cubicBezTo>
                      <a:pt x="130493" y="-880"/>
                      <a:pt x="118110" y="7692"/>
                      <a:pt x="97155" y="17217"/>
                    </a:cubicBezTo>
                    <a:cubicBezTo>
                      <a:pt x="66675" y="28648"/>
                      <a:pt x="38100" y="43887"/>
                      <a:pt x="0" y="43887"/>
                    </a:cubicBezTo>
                    <a:lnTo>
                      <a:pt x="0" y="119135"/>
                    </a:lnTo>
                    <a:cubicBezTo>
                      <a:pt x="0" y="133423"/>
                      <a:pt x="1905" y="147710"/>
                      <a:pt x="5715" y="161045"/>
                    </a:cubicBezTo>
                    <a:lnTo>
                      <a:pt x="5715" y="161045"/>
                    </a:lnTo>
                    <a:cubicBezTo>
                      <a:pt x="22860" y="222958"/>
                      <a:pt x="74295" y="278203"/>
                      <a:pt x="150495" y="321065"/>
                    </a:cubicBezTo>
                    <a:cubicBezTo>
                      <a:pt x="227648" y="278203"/>
                      <a:pt x="279083" y="222958"/>
                      <a:pt x="295275" y="161045"/>
                    </a:cubicBezTo>
                    <a:lnTo>
                      <a:pt x="295275" y="160092"/>
                    </a:lnTo>
                    <a:lnTo>
                      <a:pt x="295275" y="160092"/>
                    </a:lnTo>
                    <a:cubicBezTo>
                      <a:pt x="299085" y="146758"/>
                      <a:pt x="300990" y="131517"/>
                      <a:pt x="300990" y="118183"/>
                    </a:cubicBezTo>
                    <a:lnTo>
                      <a:pt x="300990" y="42935"/>
                    </a:lnTo>
                    <a:cubicBezTo>
                      <a:pt x="261938" y="42935"/>
                      <a:pt x="228600" y="33410"/>
                      <a:pt x="203835" y="16265"/>
                    </a:cubicBezTo>
                    <a:lnTo>
                      <a:pt x="203835" y="16265"/>
                    </a:lnTo>
                    <a:close/>
                  </a:path>
                </a:pathLst>
              </a:custGeom>
              <a:grpFill/>
              <a:ln w="6350" cap="flat">
                <a:solidFill>
                  <a:schemeClr val="tx1"/>
                </a:solidFill>
                <a:prstDash val="solid"/>
                <a:miter/>
              </a:ln>
            </p:spPr>
            <p:txBody>
              <a:bodyPr rtlCol="0" anchor="ctr"/>
              <a:lstStyle/>
              <a:p>
                <a:pPr defTabSz="806867">
                  <a:defRPr/>
                </a:pPr>
                <a:endParaRPr lang="en-US" sz="1588" kern="0">
                  <a:gradFill>
                    <a:gsLst>
                      <a:gs pos="83000">
                        <a:srgbClr val="000000"/>
                      </a:gs>
                      <a:gs pos="100000">
                        <a:srgbClr val="000000"/>
                      </a:gs>
                    </a:gsLst>
                    <a:lin ang="5400000" scaled="1"/>
                  </a:gradFill>
                  <a:latin typeface="Segoe UI"/>
                </a:endParaRPr>
              </a:p>
            </p:txBody>
          </p:sp>
          <p:cxnSp>
            <p:nvCxnSpPr>
              <p:cNvPr id="75" name="Straight Connector 74">
                <a:extLst>
                  <a:ext uri="{FF2B5EF4-FFF2-40B4-BE49-F238E27FC236}">
                    <a16:creationId xmlns:a16="http://schemas.microsoft.com/office/drawing/2014/main" id="{527D3494-9E8E-4F60-A0A0-017BB19F30C6}"/>
                  </a:ext>
                </a:extLst>
              </p:cNvPr>
              <p:cNvCxnSpPr>
                <a:cxnSpLocks/>
                <a:endCxn id="74" idx="7"/>
              </p:cNvCxnSpPr>
              <p:nvPr/>
            </p:nvCxnSpPr>
            <p:spPr>
              <a:xfrm>
                <a:off x="3298548" y="3184263"/>
                <a:ext cx="174" cy="400560"/>
              </a:xfrm>
              <a:prstGeom prst="line">
                <a:avLst/>
              </a:prstGeom>
              <a:grpFill/>
              <a:ln w="6350" cap="flat">
                <a:solidFill>
                  <a:schemeClr val="tx1"/>
                </a:solidFill>
                <a:prstDash val="solid"/>
                <a:miter/>
              </a:ln>
            </p:spPr>
          </p:cxnSp>
          <p:cxnSp>
            <p:nvCxnSpPr>
              <p:cNvPr id="76" name="Straight Connector 75">
                <a:extLst>
                  <a:ext uri="{FF2B5EF4-FFF2-40B4-BE49-F238E27FC236}">
                    <a16:creationId xmlns:a16="http://schemas.microsoft.com/office/drawing/2014/main" id="{1BA26643-8B67-47D4-BCC4-B7BC41BC7F4E}"/>
                  </a:ext>
                </a:extLst>
              </p:cNvPr>
              <p:cNvCxnSpPr>
                <a:cxnSpLocks/>
              </p:cNvCxnSpPr>
              <p:nvPr/>
            </p:nvCxnSpPr>
            <p:spPr>
              <a:xfrm>
                <a:off x="3109451" y="3377015"/>
                <a:ext cx="373432" cy="0"/>
              </a:xfrm>
              <a:prstGeom prst="line">
                <a:avLst/>
              </a:prstGeom>
              <a:grpFill/>
              <a:ln w="6350" cap="flat">
                <a:solidFill>
                  <a:schemeClr val="tx1"/>
                </a:solidFill>
                <a:prstDash val="solid"/>
                <a:miter/>
              </a:ln>
            </p:spPr>
          </p:cxnSp>
        </p:grpSp>
      </p:grpSp>
      <p:sp>
        <p:nvSpPr>
          <p:cNvPr id="3" name="Title 2">
            <a:extLst>
              <a:ext uri="{FF2B5EF4-FFF2-40B4-BE49-F238E27FC236}">
                <a16:creationId xmlns:a16="http://schemas.microsoft.com/office/drawing/2014/main" id="{4909100E-235B-4682-9E28-C1FEE5928BF5}"/>
              </a:ext>
            </a:extLst>
          </p:cNvPr>
          <p:cNvSpPr>
            <a:spLocks noGrp="1"/>
          </p:cNvSpPr>
          <p:nvPr>
            <p:ph type="title"/>
          </p:nvPr>
        </p:nvSpPr>
        <p:spPr/>
        <p:txBody>
          <a:bodyPr/>
          <a:lstStyle/>
          <a:p>
            <a:r>
              <a:rPr lang="en-US"/>
              <a:t>Current state of business</a:t>
            </a:r>
          </a:p>
        </p:txBody>
      </p:sp>
      <p:grpSp>
        <p:nvGrpSpPr>
          <p:cNvPr id="395" name="Group 394">
            <a:extLst>
              <a:ext uri="{FF2B5EF4-FFF2-40B4-BE49-F238E27FC236}">
                <a16:creationId xmlns:a16="http://schemas.microsoft.com/office/drawing/2014/main" id="{BB31D79A-F7B7-464A-83D6-A3034BCDAD9F}"/>
              </a:ext>
            </a:extLst>
          </p:cNvPr>
          <p:cNvGrpSpPr/>
          <p:nvPr/>
        </p:nvGrpSpPr>
        <p:grpSpPr>
          <a:xfrm>
            <a:off x="1560987" y="1986590"/>
            <a:ext cx="575247" cy="575247"/>
            <a:chOff x="1392142" y="2134986"/>
            <a:chExt cx="900000" cy="900000"/>
          </a:xfrm>
        </p:grpSpPr>
        <p:pic>
          <p:nvPicPr>
            <p:cNvPr id="393" name="Picture 392">
              <a:extLst>
                <a:ext uri="{FF2B5EF4-FFF2-40B4-BE49-F238E27FC236}">
                  <a16:creationId xmlns:a16="http://schemas.microsoft.com/office/drawing/2014/main" id="{40E90F31-368F-4F4C-94EA-41D7D2F5190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92142" y="2134986"/>
              <a:ext cx="900000" cy="900000"/>
            </a:xfrm>
            <a:prstGeom prst="rect">
              <a:avLst/>
            </a:prstGeom>
          </p:spPr>
        </p:pic>
        <p:grpSp>
          <p:nvGrpSpPr>
            <p:cNvPr id="370" name="Group 369">
              <a:extLst>
                <a:ext uri="{FF2B5EF4-FFF2-40B4-BE49-F238E27FC236}">
                  <a16:creationId xmlns:a16="http://schemas.microsoft.com/office/drawing/2014/main" id="{EA47C1B0-322F-4012-A4B6-4F1DC6BF370C}"/>
                </a:ext>
              </a:extLst>
            </p:cNvPr>
            <p:cNvGrpSpPr>
              <a:grpSpLocks noChangeAspect="1"/>
            </p:cNvGrpSpPr>
            <p:nvPr/>
          </p:nvGrpSpPr>
          <p:grpSpPr>
            <a:xfrm>
              <a:off x="1714385" y="2368986"/>
              <a:ext cx="255514" cy="432000"/>
              <a:chOff x="1910713" y="-2337373"/>
              <a:chExt cx="184048" cy="311172"/>
            </a:xfrm>
          </p:grpSpPr>
          <p:sp>
            <p:nvSpPr>
              <p:cNvPr id="13" name="location_5">
                <a:extLst>
                  <a:ext uri="{FF2B5EF4-FFF2-40B4-BE49-F238E27FC236}">
                    <a16:creationId xmlns:a16="http://schemas.microsoft.com/office/drawing/2014/main" id="{67FD8F72-EC52-4C03-AFFE-70119C11F525}"/>
                  </a:ext>
                  <a:ext uri="{C183D7F6-B498-43B3-948B-1728B52AA6E4}">
                    <adec:decorative xmlns:adec="http://schemas.microsoft.com/office/drawing/2017/decorative" val="1"/>
                  </a:ext>
                </a:extLst>
              </p:cNvPr>
              <p:cNvSpPr>
                <a:spLocks noChangeAspect="1" noEditPoints="1"/>
              </p:cNvSpPr>
              <p:nvPr/>
            </p:nvSpPr>
            <p:spPr bwMode="auto">
              <a:xfrm>
                <a:off x="1910713" y="-2248523"/>
                <a:ext cx="79048" cy="222322"/>
              </a:xfrm>
              <a:custGeom>
                <a:avLst/>
                <a:gdLst>
                  <a:gd name="T0" fmla="*/ 0 w 116"/>
                  <a:gd name="T1" fmla="*/ 58 h 330"/>
                  <a:gd name="T2" fmla="*/ 58 w 116"/>
                  <a:gd name="T3" fmla="*/ 0 h 330"/>
                  <a:gd name="T4" fmla="*/ 116 w 116"/>
                  <a:gd name="T5" fmla="*/ 58 h 330"/>
                  <a:gd name="T6" fmla="*/ 58 w 116"/>
                  <a:gd name="T7" fmla="*/ 116 h 330"/>
                  <a:gd name="T8" fmla="*/ 0 w 116"/>
                  <a:gd name="T9" fmla="*/ 58 h 330"/>
                  <a:gd name="T10" fmla="*/ 58 w 116"/>
                  <a:gd name="T11" fmla="*/ 116 h 330"/>
                  <a:gd name="T12" fmla="*/ 58 w 116"/>
                  <a:gd name="T13" fmla="*/ 330 h 330"/>
                </a:gdLst>
                <a:ahLst/>
                <a:cxnLst>
                  <a:cxn ang="0">
                    <a:pos x="T0" y="T1"/>
                  </a:cxn>
                  <a:cxn ang="0">
                    <a:pos x="T2" y="T3"/>
                  </a:cxn>
                  <a:cxn ang="0">
                    <a:pos x="T4" y="T5"/>
                  </a:cxn>
                  <a:cxn ang="0">
                    <a:pos x="T6" y="T7"/>
                  </a:cxn>
                  <a:cxn ang="0">
                    <a:pos x="T8" y="T9"/>
                  </a:cxn>
                  <a:cxn ang="0">
                    <a:pos x="T10" y="T11"/>
                  </a:cxn>
                  <a:cxn ang="0">
                    <a:pos x="T12" y="T13"/>
                  </a:cxn>
                </a:cxnLst>
                <a:rect l="0" t="0" r="r" b="b"/>
                <a:pathLst>
                  <a:path w="116" h="330">
                    <a:moveTo>
                      <a:pt x="0" y="58"/>
                    </a:moveTo>
                    <a:cubicBezTo>
                      <a:pt x="0" y="26"/>
                      <a:pt x="26" y="0"/>
                      <a:pt x="58" y="0"/>
                    </a:cubicBezTo>
                    <a:cubicBezTo>
                      <a:pt x="90" y="0"/>
                      <a:pt x="116" y="26"/>
                      <a:pt x="116" y="58"/>
                    </a:cubicBezTo>
                    <a:cubicBezTo>
                      <a:pt x="116" y="90"/>
                      <a:pt x="90" y="116"/>
                      <a:pt x="58" y="116"/>
                    </a:cubicBezTo>
                    <a:cubicBezTo>
                      <a:pt x="26" y="116"/>
                      <a:pt x="0" y="90"/>
                      <a:pt x="0" y="58"/>
                    </a:cubicBezTo>
                    <a:close/>
                    <a:moveTo>
                      <a:pt x="58" y="116"/>
                    </a:moveTo>
                    <a:cubicBezTo>
                      <a:pt x="58" y="330"/>
                      <a:pt x="58" y="330"/>
                      <a:pt x="58" y="330"/>
                    </a:cubicBezTo>
                  </a:path>
                </a:pathLst>
              </a:custGeom>
              <a:noFill/>
              <a:ln w="15875" cap="rnd">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gradFill>
                    <a:gsLst>
                      <a:gs pos="0">
                        <a:srgbClr val="505050"/>
                      </a:gs>
                      <a:gs pos="100000">
                        <a:srgbClr val="505050"/>
                      </a:gs>
                    </a:gsLst>
                    <a:lin ang="5400000" scaled="1"/>
                  </a:gradFill>
                  <a:effectLst/>
                  <a:uLnTx/>
                  <a:uFillTx/>
                  <a:latin typeface="Segoe UI" panose="020B0502040204020203" pitchFamily="34" charset="0"/>
                  <a:cs typeface="Segoe UI" panose="020B0502040204020203" pitchFamily="34" charset="0"/>
                </a:endParaRPr>
              </a:p>
            </p:txBody>
          </p:sp>
          <p:sp>
            <p:nvSpPr>
              <p:cNvPr id="14" name="location_5">
                <a:extLst>
                  <a:ext uri="{FF2B5EF4-FFF2-40B4-BE49-F238E27FC236}">
                    <a16:creationId xmlns:a16="http://schemas.microsoft.com/office/drawing/2014/main" id="{D1DDFD05-2CBA-476C-9B2E-F8A19697D499}"/>
                  </a:ext>
                  <a:ext uri="{C183D7F6-B498-43B3-948B-1728B52AA6E4}">
                    <adec:decorative xmlns:adec="http://schemas.microsoft.com/office/drawing/2017/decorative" val="1"/>
                  </a:ext>
                </a:extLst>
              </p:cNvPr>
              <p:cNvSpPr>
                <a:spLocks noChangeAspect="1" noEditPoints="1"/>
              </p:cNvSpPr>
              <p:nvPr/>
            </p:nvSpPr>
            <p:spPr bwMode="auto">
              <a:xfrm>
                <a:off x="2015713" y="-2337373"/>
                <a:ext cx="79048" cy="222322"/>
              </a:xfrm>
              <a:custGeom>
                <a:avLst/>
                <a:gdLst>
                  <a:gd name="T0" fmla="*/ 0 w 116"/>
                  <a:gd name="T1" fmla="*/ 58 h 330"/>
                  <a:gd name="T2" fmla="*/ 58 w 116"/>
                  <a:gd name="T3" fmla="*/ 0 h 330"/>
                  <a:gd name="T4" fmla="*/ 116 w 116"/>
                  <a:gd name="T5" fmla="*/ 58 h 330"/>
                  <a:gd name="T6" fmla="*/ 58 w 116"/>
                  <a:gd name="T7" fmla="*/ 116 h 330"/>
                  <a:gd name="T8" fmla="*/ 0 w 116"/>
                  <a:gd name="T9" fmla="*/ 58 h 330"/>
                  <a:gd name="T10" fmla="*/ 58 w 116"/>
                  <a:gd name="T11" fmla="*/ 116 h 330"/>
                  <a:gd name="T12" fmla="*/ 58 w 116"/>
                  <a:gd name="T13" fmla="*/ 330 h 330"/>
                </a:gdLst>
                <a:ahLst/>
                <a:cxnLst>
                  <a:cxn ang="0">
                    <a:pos x="T0" y="T1"/>
                  </a:cxn>
                  <a:cxn ang="0">
                    <a:pos x="T2" y="T3"/>
                  </a:cxn>
                  <a:cxn ang="0">
                    <a:pos x="T4" y="T5"/>
                  </a:cxn>
                  <a:cxn ang="0">
                    <a:pos x="T6" y="T7"/>
                  </a:cxn>
                  <a:cxn ang="0">
                    <a:pos x="T8" y="T9"/>
                  </a:cxn>
                  <a:cxn ang="0">
                    <a:pos x="T10" y="T11"/>
                  </a:cxn>
                  <a:cxn ang="0">
                    <a:pos x="T12" y="T13"/>
                  </a:cxn>
                </a:cxnLst>
                <a:rect l="0" t="0" r="r" b="b"/>
                <a:pathLst>
                  <a:path w="116" h="330">
                    <a:moveTo>
                      <a:pt x="0" y="58"/>
                    </a:moveTo>
                    <a:cubicBezTo>
                      <a:pt x="0" y="26"/>
                      <a:pt x="26" y="0"/>
                      <a:pt x="58" y="0"/>
                    </a:cubicBezTo>
                    <a:cubicBezTo>
                      <a:pt x="90" y="0"/>
                      <a:pt x="116" y="26"/>
                      <a:pt x="116" y="58"/>
                    </a:cubicBezTo>
                    <a:cubicBezTo>
                      <a:pt x="116" y="90"/>
                      <a:pt x="90" y="116"/>
                      <a:pt x="58" y="116"/>
                    </a:cubicBezTo>
                    <a:cubicBezTo>
                      <a:pt x="26" y="116"/>
                      <a:pt x="0" y="90"/>
                      <a:pt x="0" y="58"/>
                    </a:cubicBezTo>
                    <a:close/>
                    <a:moveTo>
                      <a:pt x="58" y="116"/>
                    </a:moveTo>
                    <a:cubicBezTo>
                      <a:pt x="58" y="330"/>
                      <a:pt x="58" y="330"/>
                      <a:pt x="58" y="330"/>
                    </a:cubicBezTo>
                  </a:path>
                </a:pathLst>
              </a:custGeom>
              <a:noFill/>
              <a:ln w="15875" cap="rnd">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gradFill>
                    <a:gsLst>
                      <a:gs pos="0">
                        <a:srgbClr val="505050"/>
                      </a:gs>
                      <a:gs pos="100000">
                        <a:srgbClr val="505050"/>
                      </a:gs>
                    </a:gsLst>
                    <a:lin ang="5400000" scaled="1"/>
                  </a:gradFill>
                  <a:effectLst/>
                  <a:uLnTx/>
                  <a:uFillTx/>
                  <a:latin typeface="Segoe UI" panose="020B0502040204020203" pitchFamily="34" charset="0"/>
                  <a:cs typeface="Segoe UI" panose="020B0502040204020203" pitchFamily="34" charset="0"/>
                </a:endParaRPr>
              </a:p>
            </p:txBody>
          </p:sp>
        </p:grpSp>
      </p:grpSp>
      <p:grpSp>
        <p:nvGrpSpPr>
          <p:cNvPr id="389" name="Group 388">
            <a:extLst>
              <a:ext uri="{FF2B5EF4-FFF2-40B4-BE49-F238E27FC236}">
                <a16:creationId xmlns:a16="http://schemas.microsoft.com/office/drawing/2014/main" id="{FD4C6520-B943-4A83-9AD5-F619701151FA}"/>
              </a:ext>
            </a:extLst>
          </p:cNvPr>
          <p:cNvGrpSpPr/>
          <p:nvPr/>
        </p:nvGrpSpPr>
        <p:grpSpPr>
          <a:xfrm>
            <a:off x="4375468" y="1986590"/>
            <a:ext cx="575247" cy="575247"/>
            <a:chOff x="4223967" y="2134986"/>
            <a:chExt cx="900000" cy="900000"/>
          </a:xfrm>
        </p:grpSpPr>
        <p:pic>
          <p:nvPicPr>
            <p:cNvPr id="364" name="Picture 363">
              <a:extLst>
                <a:ext uri="{FF2B5EF4-FFF2-40B4-BE49-F238E27FC236}">
                  <a16:creationId xmlns:a16="http://schemas.microsoft.com/office/drawing/2014/main" id="{9699EBBE-9D8E-486B-B7FF-A77C39FC605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223967" y="2134986"/>
              <a:ext cx="900000" cy="900000"/>
            </a:xfrm>
            <a:prstGeom prst="rect">
              <a:avLst/>
            </a:prstGeom>
          </p:spPr>
        </p:pic>
        <p:sp>
          <p:nvSpPr>
            <p:cNvPr id="8" name="CellPhone_E8EA">
              <a:extLst>
                <a:ext uri="{FF2B5EF4-FFF2-40B4-BE49-F238E27FC236}">
                  <a16:creationId xmlns:a16="http://schemas.microsoft.com/office/drawing/2014/main" id="{8F15861F-EF79-4D13-80BF-8BC8C01DC65C}"/>
                </a:ext>
                <a:ext uri="{C183D7F6-B498-43B3-948B-1728B52AA6E4}">
                  <adec:decorative xmlns:adec="http://schemas.microsoft.com/office/drawing/2017/decorative" val="1"/>
                </a:ext>
              </a:extLst>
            </p:cNvPr>
            <p:cNvSpPr>
              <a:spLocks noChangeAspect="1" noEditPoints="1"/>
            </p:cNvSpPr>
            <p:nvPr/>
          </p:nvSpPr>
          <p:spPr bwMode="auto">
            <a:xfrm>
              <a:off x="4544345" y="2368986"/>
              <a:ext cx="259244" cy="432000"/>
            </a:xfrm>
            <a:custGeom>
              <a:avLst/>
              <a:gdLst>
                <a:gd name="T0" fmla="*/ 2125 w 2250"/>
                <a:gd name="T1" fmla="*/ 3750 h 3750"/>
                <a:gd name="T2" fmla="*/ 125 w 2250"/>
                <a:gd name="T3" fmla="*/ 3750 h 3750"/>
                <a:gd name="T4" fmla="*/ 0 w 2250"/>
                <a:gd name="T5" fmla="*/ 3625 h 3750"/>
                <a:gd name="T6" fmla="*/ 0 w 2250"/>
                <a:gd name="T7" fmla="*/ 125 h 3750"/>
                <a:gd name="T8" fmla="*/ 125 w 2250"/>
                <a:gd name="T9" fmla="*/ 0 h 3750"/>
                <a:gd name="T10" fmla="*/ 2125 w 2250"/>
                <a:gd name="T11" fmla="*/ 0 h 3750"/>
                <a:gd name="T12" fmla="*/ 2250 w 2250"/>
                <a:gd name="T13" fmla="*/ 125 h 3750"/>
                <a:gd name="T14" fmla="*/ 2250 w 2250"/>
                <a:gd name="T15" fmla="*/ 3625 h 3750"/>
                <a:gd name="T16" fmla="*/ 2125 w 2250"/>
                <a:gd name="T17" fmla="*/ 3750 h 3750"/>
                <a:gd name="T18" fmla="*/ 875 w 2250"/>
                <a:gd name="T19" fmla="*/ 3250 h 3750"/>
                <a:gd name="T20" fmla="*/ 1375 w 2250"/>
                <a:gd name="T21" fmla="*/ 3250 h 3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50" h="3750">
                  <a:moveTo>
                    <a:pt x="2125" y="3750"/>
                  </a:moveTo>
                  <a:cubicBezTo>
                    <a:pt x="125" y="3750"/>
                    <a:pt x="125" y="3750"/>
                    <a:pt x="125" y="3750"/>
                  </a:cubicBezTo>
                  <a:cubicBezTo>
                    <a:pt x="56" y="3750"/>
                    <a:pt x="0" y="3694"/>
                    <a:pt x="0" y="3625"/>
                  </a:cubicBezTo>
                  <a:cubicBezTo>
                    <a:pt x="0" y="125"/>
                    <a:pt x="0" y="125"/>
                    <a:pt x="0" y="125"/>
                  </a:cubicBezTo>
                  <a:cubicBezTo>
                    <a:pt x="0" y="56"/>
                    <a:pt x="56" y="0"/>
                    <a:pt x="125" y="0"/>
                  </a:cubicBezTo>
                  <a:cubicBezTo>
                    <a:pt x="2125" y="0"/>
                    <a:pt x="2125" y="0"/>
                    <a:pt x="2125" y="0"/>
                  </a:cubicBezTo>
                  <a:cubicBezTo>
                    <a:pt x="2194" y="0"/>
                    <a:pt x="2250" y="56"/>
                    <a:pt x="2250" y="125"/>
                  </a:cubicBezTo>
                  <a:cubicBezTo>
                    <a:pt x="2250" y="3625"/>
                    <a:pt x="2250" y="3625"/>
                    <a:pt x="2250" y="3625"/>
                  </a:cubicBezTo>
                  <a:cubicBezTo>
                    <a:pt x="2250" y="3694"/>
                    <a:pt x="2194" y="3750"/>
                    <a:pt x="2125" y="3750"/>
                  </a:cubicBezTo>
                  <a:close/>
                  <a:moveTo>
                    <a:pt x="875" y="3250"/>
                  </a:moveTo>
                  <a:cubicBezTo>
                    <a:pt x="1375" y="3250"/>
                    <a:pt x="1375" y="3250"/>
                    <a:pt x="1375" y="3250"/>
                  </a:cubicBezTo>
                </a:path>
              </a:pathLst>
            </a:custGeom>
            <a:noFill/>
            <a:ln w="15875" cap="rnd">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gradFill>
                  <a:gsLst>
                    <a:gs pos="0">
                      <a:srgbClr val="505050"/>
                    </a:gs>
                    <a:gs pos="100000">
                      <a:srgbClr val="505050"/>
                    </a:gs>
                  </a:gsLst>
                </a:gradFill>
                <a:effectLst/>
                <a:uLnTx/>
                <a:uFillTx/>
                <a:latin typeface="Segoe UI" panose="020B0502040204020203" pitchFamily="34" charset="0"/>
                <a:cs typeface="Segoe UI" panose="020B0502040204020203" pitchFamily="34" charset="0"/>
              </a:endParaRPr>
            </a:p>
          </p:txBody>
        </p:sp>
      </p:grpSp>
      <p:sp>
        <p:nvSpPr>
          <p:cNvPr id="286" name="TextBox 285">
            <a:extLst>
              <a:ext uri="{FF2B5EF4-FFF2-40B4-BE49-F238E27FC236}">
                <a16:creationId xmlns:a16="http://schemas.microsoft.com/office/drawing/2014/main" id="{6A9FAAEF-0327-46BD-92B9-A5417863AF2D}"/>
              </a:ext>
            </a:extLst>
          </p:cNvPr>
          <p:cNvSpPr txBox="1"/>
          <p:nvPr/>
        </p:nvSpPr>
        <p:spPr>
          <a:xfrm>
            <a:off x="1240784" y="1315673"/>
            <a:ext cx="1215654" cy="369332"/>
          </a:xfrm>
          <a:prstGeom prst="rect">
            <a:avLst/>
          </a:prstGeom>
          <a:noFill/>
        </p:spPr>
        <p:txBody>
          <a:bodyPr wrap="none" lIns="0" tIns="0" rIns="0" bIns="0" rtlCol="0" anchor="t">
            <a:spAutoFit/>
          </a:bodyPr>
          <a:lstStyle/>
          <a:p>
            <a:pPr algn="ctr" defTabSz="403433"/>
            <a:r>
              <a:rPr lang="en-US" sz="1200">
                <a:latin typeface="+mj-lt"/>
                <a:cs typeface="Segoe UI Semibold" panose="020B0702040204020203" pitchFamily="34" charset="0"/>
              </a:rPr>
              <a:t>Hybrid </a:t>
            </a:r>
            <a:br>
              <a:rPr lang="en-US" sz="1200">
                <a:latin typeface="+mj-lt"/>
                <a:cs typeface="Segoe UI Semibold" panose="020B0702040204020203" pitchFamily="34" charset="0"/>
              </a:rPr>
            </a:br>
            <a:r>
              <a:rPr lang="en-US" sz="1200">
                <a:latin typeface="+mj-lt"/>
                <a:cs typeface="Segoe UI Semibold" panose="020B0702040204020203" pitchFamily="34" charset="0"/>
              </a:rPr>
              <a:t>Work Complexity</a:t>
            </a:r>
          </a:p>
        </p:txBody>
      </p:sp>
      <p:cxnSp>
        <p:nvCxnSpPr>
          <p:cNvPr id="287" name="Straight Connector 286">
            <a:extLst>
              <a:ext uri="{FF2B5EF4-FFF2-40B4-BE49-F238E27FC236}">
                <a16:creationId xmlns:a16="http://schemas.microsoft.com/office/drawing/2014/main" id="{A8AA918D-4FAE-4A32-9BCE-1DA3CED59276}"/>
              </a:ext>
              <a:ext uri="{C183D7F6-B498-43B3-948B-1728B52AA6E4}">
                <adec:decorative xmlns:adec="http://schemas.microsoft.com/office/drawing/2017/decorative" val="1"/>
              </a:ext>
            </a:extLst>
          </p:cNvPr>
          <p:cNvCxnSpPr>
            <a:cxnSpLocks/>
          </p:cNvCxnSpPr>
          <p:nvPr/>
        </p:nvCxnSpPr>
        <p:spPr>
          <a:xfrm>
            <a:off x="588262" y="1778425"/>
            <a:ext cx="2520696" cy="0"/>
          </a:xfrm>
          <a:prstGeom prst="line">
            <a:avLst/>
          </a:prstGeom>
          <a:noFill/>
          <a:ln w="15875" cap="flat" cmpd="sng" algn="ctr">
            <a:solidFill>
              <a:srgbClr val="8DC8E8"/>
            </a:solidFill>
            <a:prstDash val="solid"/>
            <a:headEnd type="none" w="lg" len="med"/>
            <a:tailEnd type="none" w="lg" len="med"/>
          </a:ln>
          <a:effectLst/>
        </p:spPr>
      </p:cxnSp>
      <p:sp>
        <p:nvSpPr>
          <p:cNvPr id="295" name="TextBox 294">
            <a:extLst>
              <a:ext uri="{FF2B5EF4-FFF2-40B4-BE49-F238E27FC236}">
                <a16:creationId xmlns:a16="http://schemas.microsoft.com/office/drawing/2014/main" id="{CA2393DE-43D1-4F61-BAA0-D303C31657B6}"/>
              </a:ext>
            </a:extLst>
          </p:cNvPr>
          <p:cNvSpPr txBox="1"/>
          <p:nvPr/>
        </p:nvSpPr>
        <p:spPr>
          <a:xfrm>
            <a:off x="678610" y="2740139"/>
            <a:ext cx="2340000" cy="769441"/>
          </a:xfrm>
          <a:prstGeom prst="rect">
            <a:avLst/>
          </a:prstGeom>
          <a:noFill/>
        </p:spPr>
        <p:txBody>
          <a:bodyPr wrap="square" lIns="0" tIns="0" rIns="0" bIns="0">
            <a:spAutoFit/>
          </a:bodyPr>
          <a:lstStyle/>
          <a:p>
            <a:pPr algn="ctr" defTabSz="432238">
              <a:spcBef>
                <a:spcPts val="283"/>
              </a:spcBef>
              <a:spcAft>
                <a:spcPts val="800"/>
              </a:spcAft>
              <a:defRPr/>
            </a:pPr>
            <a:r>
              <a:rPr lang="en-US" sz="1000"/>
              <a:t>While foundational protections are in place, hybrid work environments introduce advanced threats that require deeper visibility and adaptive controls to secure users, devices and access points.</a:t>
            </a:r>
          </a:p>
        </p:txBody>
      </p:sp>
      <p:sp>
        <p:nvSpPr>
          <p:cNvPr id="317" name="TextBox 316">
            <a:extLst>
              <a:ext uri="{FF2B5EF4-FFF2-40B4-BE49-F238E27FC236}">
                <a16:creationId xmlns:a16="http://schemas.microsoft.com/office/drawing/2014/main" id="{1BAC9833-142F-4D34-AB9B-E3A5538F7AB5}"/>
              </a:ext>
            </a:extLst>
          </p:cNvPr>
          <p:cNvSpPr txBox="1"/>
          <p:nvPr/>
        </p:nvSpPr>
        <p:spPr>
          <a:xfrm>
            <a:off x="3613401" y="1315673"/>
            <a:ext cx="2099380" cy="369332"/>
          </a:xfrm>
          <a:prstGeom prst="rect">
            <a:avLst/>
          </a:prstGeom>
          <a:noFill/>
        </p:spPr>
        <p:txBody>
          <a:bodyPr wrap="square" lIns="0" tIns="0" rIns="0" bIns="0" rtlCol="0" anchor="t">
            <a:spAutoFit/>
          </a:bodyPr>
          <a:lstStyle/>
          <a:p>
            <a:pPr algn="ctr" defTabSz="403433"/>
            <a:r>
              <a:rPr lang="en-US" sz="1200">
                <a:latin typeface="+mj-lt"/>
                <a:cs typeface="Segoe UI Semibold" panose="020B0702040204020203" pitchFamily="34" charset="0"/>
              </a:rPr>
              <a:t>Sophisticated </a:t>
            </a:r>
            <a:br>
              <a:rPr lang="en-US" sz="1200">
                <a:latin typeface="+mj-lt"/>
                <a:cs typeface="Segoe UI Semibold" panose="020B0702040204020203" pitchFamily="34" charset="0"/>
              </a:rPr>
            </a:br>
            <a:r>
              <a:rPr lang="en-US" sz="1200">
                <a:latin typeface="+mj-lt"/>
                <a:cs typeface="Segoe UI Semibold" panose="020B0702040204020203" pitchFamily="34" charset="0"/>
              </a:rPr>
              <a:t>Cyber Threats</a:t>
            </a:r>
          </a:p>
        </p:txBody>
      </p:sp>
      <p:cxnSp>
        <p:nvCxnSpPr>
          <p:cNvPr id="318" name="Straight Connector 317">
            <a:extLst>
              <a:ext uri="{FF2B5EF4-FFF2-40B4-BE49-F238E27FC236}">
                <a16:creationId xmlns:a16="http://schemas.microsoft.com/office/drawing/2014/main" id="{2796EF02-DDEC-48B6-88AC-5508D01EA08B}"/>
              </a:ext>
              <a:ext uri="{C183D7F6-B498-43B3-948B-1728B52AA6E4}">
                <adec:decorative xmlns:adec="http://schemas.microsoft.com/office/drawing/2017/decorative" val="1"/>
              </a:ext>
            </a:extLst>
          </p:cNvPr>
          <p:cNvCxnSpPr>
            <a:cxnSpLocks/>
          </p:cNvCxnSpPr>
          <p:nvPr/>
        </p:nvCxnSpPr>
        <p:spPr>
          <a:xfrm>
            <a:off x="3402743" y="1778425"/>
            <a:ext cx="2520696" cy="0"/>
          </a:xfrm>
          <a:prstGeom prst="line">
            <a:avLst/>
          </a:prstGeom>
          <a:noFill/>
          <a:ln w="15875" cap="flat" cmpd="sng" algn="ctr">
            <a:solidFill>
              <a:srgbClr val="C5B4E3"/>
            </a:solidFill>
            <a:prstDash val="solid"/>
            <a:headEnd type="none" w="lg" len="med"/>
            <a:tailEnd type="none" w="lg" len="med"/>
          </a:ln>
          <a:effectLst/>
        </p:spPr>
      </p:cxnSp>
      <p:sp>
        <p:nvSpPr>
          <p:cNvPr id="326" name="TextBox 325">
            <a:extLst>
              <a:ext uri="{FF2B5EF4-FFF2-40B4-BE49-F238E27FC236}">
                <a16:creationId xmlns:a16="http://schemas.microsoft.com/office/drawing/2014/main" id="{ABC0115B-EB3B-4B9C-B9B2-BDE836805126}"/>
              </a:ext>
            </a:extLst>
          </p:cNvPr>
          <p:cNvSpPr txBox="1"/>
          <p:nvPr/>
        </p:nvSpPr>
        <p:spPr>
          <a:xfrm>
            <a:off x="3493091" y="2740139"/>
            <a:ext cx="2340000" cy="923330"/>
          </a:xfrm>
          <a:prstGeom prst="rect">
            <a:avLst/>
          </a:prstGeom>
          <a:noFill/>
        </p:spPr>
        <p:txBody>
          <a:bodyPr wrap="square" lIns="0" tIns="0" rIns="0" bIns="0">
            <a:spAutoFit/>
          </a:bodyPr>
          <a:lstStyle/>
          <a:p>
            <a:pPr algn="ctr" defTabSz="432238">
              <a:spcBef>
                <a:spcPts val="283"/>
              </a:spcBef>
              <a:spcAft>
                <a:spcPts val="800"/>
              </a:spcAft>
              <a:defRPr/>
            </a:pPr>
            <a:r>
              <a:rPr lang="en-US" sz="1000"/>
              <a:t>Cybercriminals are deploying advanced tactics like AI-driven phishing, ransomware-as-a-service and deepfake technology. Elevated security adds proactive threat hunting and automated responses to detect and neutralise these attacks in real-time.</a:t>
            </a:r>
          </a:p>
        </p:txBody>
      </p:sp>
      <p:sp>
        <p:nvSpPr>
          <p:cNvPr id="327" name="TextBox 326">
            <a:extLst>
              <a:ext uri="{FF2B5EF4-FFF2-40B4-BE49-F238E27FC236}">
                <a16:creationId xmlns:a16="http://schemas.microsoft.com/office/drawing/2014/main" id="{355CD9E9-003F-402A-BC3E-DD96442EC48C}"/>
              </a:ext>
            </a:extLst>
          </p:cNvPr>
          <p:cNvSpPr txBox="1"/>
          <p:nvPr/>
        </p:nvSpPr>
        <p:spPr>
          <a:xfrm>
            <a:off x="6229471" y="1320993"/>
            <a:ext cx="2556706" cy="369332"/>
          </a:xfrm>
          <a:prstGeom prst="rect">
            <a:avLst/>
          </a:prstGeom>
          <a:noFill/>
        </p:spPr>
        <p:txBody>
          <a:bodyPr wrap="square" lIns="0" tIns="0" rIns="0" bIns="0" rtlCol="0" anchor="t">
            <a:spAutoFit/>
          </a:bodyPr>
          <a:lstStyle/>
          <a:p>
            <a:pPr algn="ctr" defTabSz="403433"/>
            <a:r>
              <a:rPr lang="en-US" sz="1200">
                <a:latin typeface="+mj-lt"/>
                <a:cs typeface="Segoe UI Semibold" panose="020B0702040204020203" pitchFamily="34" charset="0"/>
              </a:rPr>
              <a:t>Insufficient </a:t>
            </a:r>
            <a:br>
              <a:rPr lang="en-US" sz="1200">
                <a:latin typeface="+mj-lt"/>
                <a:cs typeface="Segoe UI Semibold" panose="020B0702040204020203" pitchFamily="34" charset="0"/>
              </a:rPr>
            </a:br>
            <a:r>
              <a:rPr lang="en-US" sz="1200">
                <a:latin typeface="+mj-lt"/>
                <a:cs typeface="Segoe UI Semibold" panose="020B0702040204020203" pitchFamily="34" charset="0"/>
              </a:rPr>
              <a:t>Endpoint Coverage</a:t>
            </a:r>
          </a:p>
        </p:txBody>
      </p:sp>
      <p:cxnSp>
        <p:nvCxnSpPr>
          <p:cNvPr id="328" name="Straight Connector 327">
            <a:extLst>
              <a:ext uri="{FF2B5EF4-FFF2-40B4-BE49-F238E27FC236}">
                <a16:creationId xmlns:a16="http://schemas.microsoft.com/office/drawing/2014/main" id="{CAE884A6-D92B-46AD-8F3B-6358B80872D1}"/>
              </a:ext>
              <a:ext uri="{C183D7F6-B498-43B3-948B-1728B52AA6E4}">
                <adec:decorative xmlns:adec="http://schemas.microsoft.com/office/drawing/2017/decorative" val="1"/>
              </a:ext>
            </a:extLst>
          </p:cNvPr>
          <p:cNvCxnSpPr>
            <a:cxnSpLocks/>
          </p:cNvCxnSpPr>
          <p:nvPr/>
        </p:nvCxnSpPr>
        <p:spPr>
          <a:xfrm>
            <a:off x="6247477" y="1778425"/>
            <a:ext cx="2520695" cy="0"/>
          </a:xfrm>
          <a:prstGeom prst="line">
            <a:avLst/>
          </a:prstGeom>
          <a:noFill/>
          <a:ln w="15875" cap="flat" cmpd="sng" algn="ctr">
            <a:solidFill>
              <a:srgbClr val="FEA38B"/>
            </a:solidFill>
            <a:prstDash val="solid"/>
            <a:headEnd type="none" w="lg" len="med"/>
            <a:tailEnd type="none" w="lg" len="med"/>
          </a:ln>
          <a:effectLst/>
        </p:spPr>
      </p:cxnSp>
      <p:sp>
        <p:nvSpPr>
          <p:cNvPr id="336" name="TextBox 335">
            <a:extLst>
              <a:ext uri="{FF2B5EF4-FFF2-40B4-BE49-F238E27FC236}">
                <a16:creationId xmlns:a16="http://schemas.microsoft.com/office/drawing/2014/main" id="{A50AE24C-AFEF-46BA-A0FE-0E23017ACF81}"/>
              </a:ext>
            </a:extLst>
          </p:cNvPr>
          <p:cNvSpPr txBox="1"/>
          <p:nvPr/>
        </p:nvSpPr>
        <p:spPr>
          <a:xfrm>
            <a:off x="6337824" y="2740139"/>
            <a:ext cx="2340000" cy="769441"/>
          </a:xfrm>
          <a:prstGeom prst="rect">
            <a:avLst/>
          </a:prstGeom>
          <a:noFill/>
        </p:spPr>
        <p:txBody>
          <a:bodyPr wrap="square" lIns="0" tIns="0" rIns="0" bIns="0">
            <a:spAutoFit/>
          </a:bodyPr>
          <a:lstStyle/>
          <a:p>
            <a:pPr algn="ctr" defTabSz="432238">
              <a:spcBef>
                <a:spcPts val="283"/>
              </a:spcBef>
              <a:spcAft>
                <a:spcPts val="800"/>
              </a:spcAft>
              <a:defRPr/>
            </a:pPr>
            <a:r>
              <a:rPr lang="en-US" sz="1000"/>
              <a:t>Basic endpoint protection addresses common vulnerabilities but lacks advanced detection and response capabilities needed to mitigate targeted attacks or zero-day threats.</a:t>
            </a:r>
          </a:p>
        </p:txBody>
      </p:sp>
      <p:sp>
        <p:nvSpPr>
          <p:cNvPr id="337" name="TextBox 336">
            <a:extLst>
              <a:ext uri="{FF2B5EF4-FFF2-40B4-BE49-F238E27FC236}">
                <a16:creationId xmlns:a16="http://schemas.microsoft.com/office/drawing/2014/main" id="{E97068ED-37AF-491F-921D-84FBCC889278}"/>
              </a:ext>
            </a:extLst>
          </p:cNvPr>
          <p:cNvSpPr txBox="1"/>
          <p:nvPr/>
        </p:nvSpPr>
        <p:spPr>
          <a:xfrm>
            <a:off x="9296743" y="1315673"/>
            <a:ext cx="2099380" cy="369332"/>
          </a:xfrm>
          <a:prstGeom prst="rect">
            <a:avLst/>
          </a:prstGeom>
          <a:noFill/>
        </p:spPr>
        <p:txBody>
          <a:bodyPr wrap="square" lIns="0" tIns="0" rIns="0" bIns="0" rtlCol="0" anchor="t">
            <a:spAutoFit/>
          </a:bodyPr>
          <a:lstStyle/>
          <a:p>
            <a:pPr algn="ctr" defTabSz="403433"/>
            <a:r>
              <a:rPr lang="en-US" sz="1200">
                <a:latin typeface="+mj-lt"/>
                <a:cs typeface="Segoe UI Semibold" panose="020B0702040204020203" pitchFamily="34" charset="0"/>
              </a:rPr>
              <a:t>Growing </a:t>
            </a:r>
            <a:br>
              <a:rPr lang="en-US" sz="1200">
                <a:latin typeface="+mj-lt"/>
                <a:cs typeface="Segoe UI Semibold" panose="020B0702040204020203" pitchFamily="34" charset="0"/>
              </a:rPr>
            </a:br>
            <a:r>
              <a:rPr lang="en-US" sz="1200">
                <a:latin typeface="+mj-lt"/>
                <a:cs typeface="Segoe UI Semibold" panose="020B0702040204020203" pitchFamily="34" charset="0"/>
              </a:rPr>
              <a:t>Shadow IT</a:t>
            </a:r>
          </a:p>
        </p:txBody>
      </p:sp>
      <p:cxnSp>
        <p:nvCxnSpPr>
          <p:cNvPr id="338" name="Straight Connector 337">
            <a:extLst>
              <a:ext uri="{FF2B5EF4-FFF2-40B4-BE49-F238E27FC236}">
                <a16:creationId xmlns:a16="http://schemas.microsoft.com/office/drawing/2014/main" id="{61E2BAEA-B9DC-4B2A-9AE0-A888552042C9}"/>
              </a:ext>
              <a:ext uri="{C183D7F6-B498-43B3-948B-1728B52AA6E4}">
                <adec:decorative xmlns:adec="http://schemas.microsoft.com/office/drawing/2017/decorative" val="1"/>
              </a:ext>
            </a:extLst>
          </p:cNvPr>
          <p:cNvCxnSpPr>
            <a:cxnSpLocks/>
          </p:cNvCxnSpPr>
          <p:nvPr/>
        </p:nvCxnSpPr>
        <p:spPr>
          <a:xfrm>
            <a:off x="9086085" y="1778425"/>
            <a:ext cx="2520696" cy="0"/>
          </a:xfrm>
          <a:prstGeom prst="line">
            <a:avLst/>
          </a:prstGeom>
          <a:noFill/>
          <a:ln w="15875" cap="flat" cmpd="sng" algn="ctr">
            <a:solidFill>
              <a:srgbClr val="FEA38B"/>
            </a:solidFill>
            <a:prstDash val="solid"/>
            <a:headEnd type="none" w="lg" len="med"/>
            <a:tailEnd type="none" w="lg" len="med"/>
          </a:ln>
          <a:effectLst/>
        </p:spPr>
      </p:cxnSp>
      <p:sp>
        <p:nvSpPr>
          <p:cNvPr id="346" name="TextBox 345">
            <a:extLst>
              <a:ext uri="{FF2B5EF4-FFF2-40B4-BE49-F238E27FC236}">
                <a16:creationId xmlns:a16="http://schemas.microsoft.com/office/drawing/2014/main" id="{E7750415-5904-4A16-8885-EDFC1334AF3A}"/>
              </a:ext>
            </a:extLst>
          </p:cNvPr>
          <p:cNvSpPr txBox="1"/>
          <p:nvPr/>
        </p:nvSpPr>
        <p:spPr>
          <a:xfrm>
            <a:off x="9176433" y="2740139"/>
            <a:ext cx="2340000" cy="923330"/>
          </a:xfrm>
          <a:prstGeom prst="rect">
            <a:avLst/>
          </a:prstGeom>
          <a:noFill/>
        </p:spPr>
        <p:txBody>
          <a:bodyPr wrap="square" lIns="0" tIns="0" rIns="0" bIns="0">
            <a:spAutoFit/>
          </a:bodyPr>
          <a:lstStyle/>
          <a:p>
            <a:pPr algn="ctr" defTabSz="432238">
              <a:spcBef>
                <a:spcPts val="283"/>
              </a:spcBef>
              <a:spcAft>
                <a:spcPts val="800"/>
              </a:spcAft>
              <a:defRPr/>
            </a:pPr>
            <a:r>
              <a:rPr lang="en-US" sz="1000"/>
              <a:t>With employees increasingly using unsanctioned cloud apps, foundational security tools may fail to detect or control risky activities, leaving data exposed to breaches and </a:t>
            </a:r>
            <a:br>
              <a:rPr lang="en-US" sz="1000"/>
            </a:br>
            <a:r>
              <a:rPr lang="en-US" sz="1000"/>
              <a:t>compliance violations.</a:t>
            </a:r>
          </a:p>
        </p:txBody>
      </p:sp>
      <p:grpSp>
        <p:nvGrpSpPr>
          <p:cNvPr id="39" name="Group 38">
            <a:extLst>
              <a:ext uri="{FF2B5EF4-FFF2-40B4-BE49-F238E27FC236}">
                <a16:creationId xmlns:a16="http://schemas.microsoft.com/office/drawing/2014/main" id="{D8D1FD8A-74DB-4C06-8994-F38D72EDE601}"/>
              </a:ext>
            </a:extLst>
          </p:cNvPr>
          <p:cNvGrpSpPr/>
          <p:nvPr/>
        </p:nvGrpSpPr>
        <p:grpSpPr>
          <a:xfrm>
            <a:off x="1560987" y="5054807"/>
            <a:ext cx="575247" cy="575247"/>
            <a:chOff x="1392142" y="2134986"/>
            <a:chExt cx="900000" cy="900000"/>
          </a:xfrm>
        </p:grpSpPr>
        <p:pic>
          <p:nvPicPr>
            <p:cNvPr id="40" name="Picture 39">
              <a:extLst>
                <a:ext uri="{FF2B5EF4-FFF2-40B4-BE49-F238E27FC236}">
                  <a16:creationId xmlns:a16="http://schemas.microsoft.com/office/drawing/2014/main" id="{1D0D5084-6958-45B2-BB9C-227292923AD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92142" y="2134986"/>
              <a:ext cx="900000" cy="900000"/>
            </a:xfrm>
            <a:prstGeom prst="rect">
              <a:avLst/>
            </a:prstGeom>
          </p:spPr>
        </p:pic>
        <p:grpSp>
          <p:nvGrpSpPr>
            <p:cNvPr id="41" name="Group 40">
              <a:extLst>
                <a:ext uri="{FF2B5EF4-FFF2-40B4-BE49-F238E27FC236}">
                  <a16:creationId xmlns:a16="http://schemas.microsoft.com/office/drawing/2014/main" id="{1AA97036-6166-41BE-A518-8401CC5F7526}"/>
                </a:ext>
              </a:extLst>
            </p:cNvPr>
            <p:cNvGrpSpPr>
              <a:grpSpLocks noChangeAspect="1"/>
            </p:cNvGrpSpPr>
            <p:nvPr/>
          </p:nvGrpSpPr>
          <p:grpSpPr>
            <a:xfrm>
              <a:off x="1714385" y="2368986"/>
              <a:ext cx="255514" cy="432000"/>
              <a:chOff x="1910713" y="-2337373"/>
              <a:chExt cx="184048" cy="311172"/>
            </a:xfrm>
          </p:grpSpPr>
          <p:sp>
            <p:nvSpPr>
              <p:cNvPr id="42" name="location_5">
                <a:extLst>
                  <a:ext uri="{FF2B5EF4-FFF2-40B4-BE49-F238E27FC236}">
                    <a16:creationId xmlns:a16="http://schemas.microsoft.com/office/drawing/2014/main" id="{2A456B51-6980-4DD3-A7A6-7DC2959D50C4}"/>
                  </a:ext>
                  <a:ext uri="{C183D7F6-B498-43B3-948B-1728B52AA6E4}">
                    <adec:decorative xmlns:adec="http://schemas.microsoft.com/office/drawing/2017/decorative" val="1"/>
                  </a:ext>
                </a:extLst>
              </p:cNvPr>
              <p:cNvSpPr>
                <a:spLocks noChangeAspect="1" noEditPoints="1"/>
              </p:cNvSpPr>
              <p:nvPr/>
            </p:nvSpPr>
            <p:spPr bwMode="auto">
              <a:xfrm>
                <a:off x="1910713" y="-2248523"/>
                <a:ext cx="79048" cy="222322"/>
              </a:xfrm>
              <a:custGeom>
                <a:avLst/>
                <a:gdLst>
                  <a:gd name="T0" fmla="*/ 0 w 116"/>
                  <a:gd name="T1" fmla="*/ 58 h 330"/>
                  <a:gd name="T2" fmla="*/ 58 w 116"/>
                  <a:gd name="T3" fmla="*/ 0 h 330"/>
                  <a:gd name="T4" fmla="*/ 116 w 116"/>
                  <a:gd name="T5" fmla="*/ 58 h 330"/>
                  <a:gd name="T6" fmla="*/ 58 w 116"/>
                  <a:gd name="T7" fmla="*/ 116 h 330"/>
                  <a:gd name="T8" fmla="*/ 0 w 116"/>
                  <a:gd name="T9" fmla="*/ 58 h 330"/>
                  <a:gd name="T10" fmla="*/ 58 w 116"/>
                  <a:gd name="T11" fmla="*/ 116 h 330"/>
                  <a:gd name="T12" fmla="*/ 58 w 116"/>
                  <a:gd name="T13" fmla="*/ 330 h 330"/>
                </a:gdLst>
                <a:ahLst/>
                <a:cxnLst>
                  <a:cxn ang="0">
                    <a:pos x="T0" y="T1"/>
                  </a:cxn>
                  <a:cxn ang="0">
                    <a:pos x="T2" y="T3"/>
                  </a:cxn>
                  <a:cxn ang="0">
                    <a:pos x="T4" y="T5"/>
                  </a:cxn>
                  <a:cxn ang="0">
                    <a:pos x="T6" y="T7"/>
                  </a:cxn>
                  <a:cxn ang="0">
                    <a:pos x="T8" y="T9"/>
                  </a:cxn>
                  <a:cxn ang="0">
                    <a:pos x="T10" y="T11"/>
                  </a:cxn>
                  <a:cxn ang="0">
                    <a:pos x="T12" y="T13"/>
                  </a:cxn>
                </a:cxnLst>
                <a:rect l="0" t="0" r="r" b="b"/>
                <a:pathLst>
                  <a:path w="116" h="330">
                    <a:moveTo>
                      <a:pt x="0" y="58"/>
                    </a:moveTo>
                    <a:cubicBezTo>
                      <a:pt x="0" y="26"/>
                      <a:pt x="26" y="0"/>
                      <a:pt x="58" y="0"/>
                    </a:cubicBezTo>
                    <a:cubicBezTo>
                      <a:pt x="90" y="0"/>
                      <a:pt x="116" y="26"/>
                      <a:pt x="116" y="58"/>
                    </a:cubicBezTo>
                    <a:cubicBezTo>
                      <a:pt x="116" y="90"/>
                      <a:pt x="90" y="116"/>
                      <a:pt x="58" y="116"/>
                    </a:cubicBezTo>
                    <a:cubicBezTo>
                      <a:pt x="26" y="116"/>
                      <a:pt x="0" y="90"/>
                      <a:pt x="0" y="58"/>
                    </a:cubicBezTo>
                    <a:close/>
                    <a:moveTo>
                      <a:pt x="58" y="116"/>
                    </a:moveTo>
                    <a:cubicBezTo>
                      <a:pt x="58" y="330"/>
                      <a:pt x="58" y="330"/>
                      <a:pt x="58" y="330"/>
                    </a:cubicBezTo>
                  </a:path>
                </a:pathLst>
              </a:custGeom>
              <a:noFill/>
              <a:ln w="15875" cap="rnd">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gradFill>
                    <a:gsLst>
                      <a:gs pos="0">
                        <a:srgbClr val="505050"/>
                      </a:gs>
                      <a:gs pos="100000">
                        <a:srgbClr val="505050"/>
                      </a:gs>
                    </a:gsLst>
                    <a:lin ang="5400000" scaled="1"/>
                  </a:gradFill>
                  <a:effectLst/>
                  <a:uLnTx/>
                  <a:uFillTx/>
                  <a:latin typeface="Segoe UI" panose="020B0502040204020203" pitchFamily="34" charset="0"/>
                  <a:cs typeface="Segoe UI" panose="020B0502040204020203" pitchFamily="34" charset="0"/>
                </a:endParaRPr>
              </a:p>
            </p:txBody>
          </p:sp>
          <p:sp>
            <p:nvSpPr>
              <p:cNvPr id="43" name="location_5">
                <a:extLst>
                  <a:ext uri="{FF2B5EF4-FFF2-40B4-BE49-F238E27FC236}">
                    <a16:creationId xmlns:a16="http://schemas.microsoft.com/office/drawing/2014/main" id="{49D12AEE-F4A2-43E4-B576-549CF04E9D13}"/>
                  </a:ext>
                  <a:ext uri="{C183D7F6-B498-43B3-948B-1728B52AA6E4}">
                    <adec:decorative xmlns:adec="http://schemas.microsoft.com/office/drawing/2017/decorative" val="1"/>
                  </a:ext>
                </a:extLst>
              </p:cNvPr>
              <p:cNvSpPr>
                <a:spLocks noChangeAspect="1" noEditPoints="1"/>
              </p:cNvSpPr>
              <p:nvPr/>
            </p:nvSpPr>
            <p:spPr bwMode="auto">
              <a:xfrm>
                <a:off x="2015713" y="-2337373"/>
                <a:ext cx="79048" cy="222322"/>
              </a:xfrm>
              <a:custGeom>
                <a:avLst/>
                <a:gdLst>
                  <a:gd name="T0" fmla="*/ 0 w 116"/>
                  <a:gd name="T1" fmla="*/ 58 h 330"/>
                  <a:gd name="T2" fmla="*/ 58 w 116"/>
                  <a:gd name="T3" fmla="*/ 0 h 330"/>
                  <a:gd name="T4" fmla="*/ 116 w 116"/>
                  <a:gd name="T5" fmla="*/ 58 h 330"/>
                  <a:gd name="T6" fmla="*/ 58 w 116"/>
                  <a:gd name="T7" fmla="*/ 116 h 330"/>
                  <a:gd name="T8" fmla="*/ 0 w 116"/>
                  <a:gd name="T9" fmla="*/ 58 h 330"/>
                  <a:gd name="T10" fmla="*/ 58 w 116"/>
                  <a:gd name="T11" fmla="*/ 116 h 330"/>
                  <a:gd name="T12" fmla="*/ 58 w 116"/>
                  <a:gd name="T13" fmla="*/ 330 h 330"/>
                </a:gdLst>
                <a:ahLst/>
                <a:cxnLst>
                  <a:cxn ang="0">
                    <a:pos x="T0" y="T1"/>
                  </a:cxn>
                  <a:cxn ang="0">
                    <a:pos x="T2" y="T3"/>
                  </a:cxn>
                  <a:cxn ang="0">
                    <a:pos x="T4" y="T5"/>
                  </a:cxn>
                  <a:cxn ang="0">
                    <a:pos x="T6" y="T7"/>
                  </a:cxn>
                  <a:cxn ang="0">
                    <a:pos x="T8" y="T9"/>
                  </a:cxn>
                  <a:cxn ang="0">
                    <a:pos x="T10" y="T11"/>
                  </a:cxn>
                  <a:cxn ang="0">
                    <a:pos x="T12" y="T13"/>
                  </a:cxn>
                </a:cxnLst>
                <a:rect l="0" t="0" r="r" b="b"/>
                <a:pathLst>
                  <a:path w="116" h="330">
                    <a:moveTo>
                      <a:pt x="0" y="58"/>
                    </a:moveTo>
                    <a:cubicBezTo>
                      <a:pt x="0" y="26"/>
                      <a:pt x="26" y="0"/>
                      <a:pt x="58" y="0"/>
                    </a:cubicBezTo>
                    <a:cubicBezTo>
                      <a:pt x="90" y="0"/>
                      <a:pt x="116" y="26"/>
                      <a:pt x="116" y="58"/>
                    </a:cubicBezTo>
                    <a:cubicBezTo>
                      <a:pt x="116" y="90"/>
                      <a:pt x="90" y="116"/>
                      <a:pt x="58" y="116"/>
                    </a:cubicBezTo>
                    <a:cubicBezTo>
                      <a:pt x="26" y="116"/>
                      <a:pt x="0" y="90"/>
                      <a:pt x="0" y="58"/>
                    </a:cubicBezTo>
                    <a:close/>
                    <a:moveTo>
                      <a:pt x="58" y="116"/>
                    </a:moveTo>
                    <a:cubicBezTo>
                      <a:pt x="58" y="330"/>
                      <a:pt x="58" y="330"/>
                      <a:pt x="58" y="330"/>
                    </a:cubicBezTo>
                  </a:path>
                </a:pathLst>
              </a:custGeom>
              <a:noFill/>
              <a:ln w="15875" cap="rnd">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gradFill>
                    <a:gsLst>
                      <a:gs pos="0">
                        <a:srgbClr val="505050"/>
                      </a:gs>
                      <a:gs pos="100000">
                        <a:srgbClr val="505050"/>
                      </a:gs>
                    </a:gsLst>
                    <a:lin ang="5400000" scaled="1"/>
                  </a:gradFill>
                  <a:effectLst/>
                  <a:uLnTx/>
                  <a:uFillTx/>
                  <a:latin typeface="Segoe UI" panose="020B0502040204020203" pitchFamily="34" charset="0"/>
                  <a:cs typeface="Segoe UI" panose="020B0502040204020203" pitchFamily="34" charset="0"/>
                </a:endParaRPr>
              </a:p>
            </p:txBody>
          </p:sp>
        </p:grpSp>
      </p:grpSp>
      <p:grpSp>
        <p:nvGrpSpPr>
          <p:cNvPr id="44" name="Group 43">
            <a:extLst>
              <a:ext uri="{FF2B5EF4-FFF2-40B4-BE49-F238E27FC236}">
                <a16:creationId xmlns:a16="http://schemas.microsoft.com/office/drawing/2014/main" id="{93312584-D911-4D74-A11B-D3C364484CB2}"/>
              </a:ext>
            </a:extLst>
          </p:cNvPr>
          <p:cNvGrpSpPr/>
          <p:nvPr/>
        </p:nvGrpSpPr>
        <p:grpSpPr>
          <a:xfrm>
            <a:off x="4375468" y="5054807"/>
            <a:ext cx="575247" cy="575247"/>
            <a:chOff x="4223967" y="2134986"/>
            <a:chExt cx="900000" cy="900000"/>
          </a:xfrm>
        </p:grpSpPr>
        <p:pic>
          <p:nvPicPr>
            <p:cNvPr id="45" name="Picture 44">
              <a:extLst>
                <a:ext uri="{FF2B5EF4-FFF2-40B4-BE49-F238E27FC236}">
                  <a16:creationId xmlns:a16="http://schemas.microsoft.com/office/drawing/2014/main" id="{1297A8F5-2238-4779-9374-DDBF08B52AD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223967" y="2134986"/>
              <a:ext cx="900000" cy="900000"/>
            </a:xfrm>
            <a:prstGeom prst="rect">
              <a:avLst/>
            </a:prstGeom>
          </p:spPr>
        </p:pic>
        <p:sp>
          <p:nvSpPr>
            <p:cNvPr id="46" name="CellPhone_E8EA">
              <a:extLst>
                <a:ext uri="{FF2B5EF4-FFF2-40B4-BE49-F238E27FC236}">
                  <a16:creationId xmlns:a16="http://schemas.microsoft.com/office/drawing/2014/main" id="{CA577CC0-3E03-40AB-B09A-403E951320CD}"/>
                </a:ext>
                <a:ext uri="{C183D7F6-B498-43B3-948B-1728B52AA6E4}">
                  <adec:decorative xmlns:adec="http://schemas.microsoft.com/office/drawing/2017/decorative" val="1"/>
                </a:ext>
              </a:extLst>
            </p:cNvPr>
            <p:cNvSpPr>
              <a:spLocks noChangeAspect="1" noEditPoints="1"/>
            </p:cNvSpPr>
            <p:nvPr/>
          </p:nvSpPr>
          <p:spPr bwMode="auto">
            <a:xfrm>
              <a:off x="4544345" y="2368986"/>
              <a:ext cx="259244" cy="432000"/>
            </a:xfrm>
            <a:custGeom>
              <a:avLst/>
              <a:gdLst>
                <a:gd name="T0" fmla="*/ 2125 w 2250"/>
                <a:gd name="T1" fmla="*/ 3750 h 3750"/>
                <a:gd name="T2" fmla="*/ 125 w 2250"/>
                <a:gd name="T3" fmla="*/ 3750 h 3750"/>
                <a:gd name="T4" fmla="*/ 0 w 2250"/>
                <a:gd name="T5" fmla="*/ 3625 h 3750"/>
                <a:gd name="T6" fmla="*/ 0 w 2250"/>
                <a:gd name="T7" fmla="*/ 125 h 3750"/>
                <a:gd name="T8" fmla="*/ 125 w 2250"/>
                <a:gd name="T9" fmla="*/ 0 h 3750"/>
                <a:gd name="T10" fmla="*/ 2125 w 2250"/>
                <a:gd name="T11" fmla="*/ 0 h 3750"/>
                <a:gd name="T12" fmla="*/ 2250 w 2250"/>
                <a:gd name="T13" fmla="*/ 125 h 3750"/>
                <a:gd name="T14" fmla="*/ 2250 w 2250"/>
                <a:gd name="T15" fmla="*/ 3625 h 3750"/>
                <a:gd name="T16" fmla="*/ 2125 w 2250"/>
                <a:gd name="T17" fmla="*/ 3750 h 3750"/>
                <a:gd name="T18" fmla="*/ 875 w 2250"/>
                <a:gd name="T19" fmla="*/ 3250 h 3750"/>
                <a:gd name="T20" fmla="*/ 1375 w 2250"/>
                <a:gd name="T21" fmla="*/ 3250 h 3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50" h="3750">
                  <a:moveTo>
                    <a:pt x="2125" y="3750"/>
                  </a:moveTo>
                  <a:cubicBezTo>
                    <a:pt x="125" y="3750"/>
                    <a:pt x="125" y="3750"/>
                    <a:pt x="125" y="3750"/>
                  </a:cubicBezTo>
                  <a:cubicBezTo>
                    <a:pt x="56" y="3750"/>
                    <a:pt x="0" y="3694"/>
                    <a:pt x="0" y="3625"/>
                  </a:cubicBezTo>
                  <a:cubicBezTo>
                    <a:pt x="0" y="125"/>
                    <a:pt x="0" y="125"/>
                    <a:pt x="0" y="125"/>
                  </a:cubicBezTo>
                  <a:cubicBezTo>
                    <a:pt x="0" y="56"/>
                    <a:pt x="56" y="0"/>
                    <a:pt x="125" y="0"/>
                  </a:cubicBezTo>
                  <a:cubicBezTo>
                    <a:pt x="2125" y="0"/>
                    <a:pt x="2125" y="0"/>
                    <a:pt x="2125" y="0"/>
                  </a:cubicBezTo>
                  <a:cubicBezTo>
                    <a:pt x="2194" y="0"/>
                    <a:pt x="2250" y="56"/>
                    <a:pt x="2250" y="125"/>
                  </a:cubicBezTo>
                  <a:cubicBezTo>
                    <a:pt x="2250" y="3625"/>
                    <a:pt x="2250" y="3625"/>
                    <a:pt x="2250" y="3625"/>
                  </a:cubicBezTo>
                  <a:cubicBezTo>
                    <a:pt x="2250" y="3694"/>
                    <a:pt x="2194" y="3750"/>
                    <a:pt x="2125" y="3750"/>
                  </a:cubicBezTo>
                  <a:close/>
                  <a:moveTo>
                    <a:pt x="875" y="3250"/>
                  </a:moveTo>
                  <a:cubicBezTo>
                    <a:pt x="1375" y="3250"/>
                    <a:pt x="1375" y="3250"/>
                    <a:pt x="1375" y="3250"/>
                  </a:cubicBezTo>
                </a:path>
              </a:pathLst>
            </a:custGeom>
            <a:noFill/>
            <a:ln w="15875" cap="rnd">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gradFill>
                  <a:gsLst>
                    <a:gs pos="0">
                      <a:srgbClr val="505050"/>
                    </a:gs>
                    <a:gs pos="100000">
                      <a:srgbClr val="505050"/>
                    </a:gs>
                  </a:gsLst>
                </a:gradFill>
                <a:effectLst/>
                <a:uLnTx/>
                <a:uFillTx/>
                <a:latin typeface="Segoe UI" panose="020B0502040204020203" pitchFamily="34" charset="0"/>
                <a:cs typeface="Segoe UI" panose="020B0502040204020203" pitchFamily="34" charset="0"/>
              </a:endParaRPr>
            </a:p>
          </p:txBody>
        </p:sp>
      </p:grpSp>
      <p:sp>
        <p:nvSpPr>
          <p:cNvPr id="48" name="TextBox 47">
            <a:extLst>
              <a:ext uri="{FF2B5EF4-FFF2-40B4-BE49-F238E27FC236}">
                <a16:creationId xmlns:a16="http://schemas.microsoft.com/office/drawing/2014/main" id="{31C653C4-1C7C-465F-B96C-C54EEEBC79BC}"/>
              </a:ext>
            </a:extLst>
          </p:cNvPr>
          <p:cNvSpPr txBox="1"/>
          <p:nvPr/>
        </p:nvSpPr>
        <p:spPr>
          <a:xfrm>
            <a:off x="1129728" y="4383891"/>
            <a:ext cx="1437766" cy="369332"/>
          </a:xfrm>
          <a:prstGeom prst="rect">
            <a:avLst/>
          </a:prstGeom>
          <a:noFill/>
        </p:spPr>
        <p:txBody>
          <a:bodyPr wrap="none" lIns="0" tIns="0" rIns="0" bIns="0" rtlCol="0" anchor="t">
            <a:spAutoFit/>
          </a:bodyPr>
          <a:lstStyle/>
          <a:p>
            <a:pPr algn="ctr" defTabSz="403433"/>
            <a:r>
              <a:rPr lang="en-US" sz="1200">
                <a:latin typeface="+mj-lt"/>
                <a:cs typeface="Segoe UI Semibold" panose="020B0702040204020203" pitchFamily="34" charset="0"/>
              </a:rPr>
              <a:t>Regulatory Pressure </a:t>
            </a:r>
            <a:br>
              <a:rPr lang="en-US" sz="1200">
                <a:latin typeface="+mj-lt"/>
                <a:cs typeface="Segoe UI Semibold" panose="020B0702040204020203" pitchFamily="34" charset="0"/>
              </a:rPr>
            </a:br>
            <a:r>
              <a:rPr lang="en-US" sz="1200">
                <a:latin typeface="+mj-lt"/>
                <a:cs typeface="Segoe UI Semibold" panose="020B0702040204020203" pitchFamily="34" charset="0"/>
              </a:rPr>
              <a:t>and Data Growth</a:t>
            </a:r>
          </a:p>
        </p:txBody>
      </p:sp>
      <p:cxnSp>
        <p:nvCxnSpPr>
          <p:cNvPr id="49" name="Straight Connector 48">
            <a:extLst>
              <a:ext uri="{FF2B5EF4-FFF2-40B4-BE49-F238E27FC236}">
                <a16:creationId xmlns:a16="http://schemas.microsoft.com/office/drawing/2014/main" id="{66A9FEF5-D680-4D0A-9E6B-75F62938744F}"/>
              </a:ext>
              <a:ext uri="{C183D7F6-B498-43B3-948B-1728B52AA6E4}">
                <adec:decorative xmlns:adec="http://schemas.microsoft.com/office/drawing/2017/decorative" val="1"/>
              </a:ext>
            </a:extLst>
          </p:cNvPr>
          <p:cNvCxnSpPr>
            <a:cxnSpLocks/>
          </p:cNvCxnSpPr>
          <p:nvPr/>
        </p:nvCxnSpPr>
        <p:spPr>
          <a:xfrm>
            <a:off x="588262" y="4846643"/>
            <a:ext cx="2520696" cy="0"/>
          </a:xfrm>
          <a:prstGeom prst="line">
            <a:avLst/>
          </a:prstGeom>
          <a:noFill/>
          <a:ln w="15875" cap="flat" cmpd="sng" algn="ctr">
            <a:solidFill>
              <a:srgbClr val="8DC8E8"/>
            </a:solidFill>
            <a:prstDash val="solid"/>
            <a:headEnd type="none" w="lg" len="med"/>
            <a:tailEnd type="none" w="lg" len="med"/>
          </a:ln>
          <a:effectLst/>
        </p:spPr>
      </p:cxnSp>
      <p:sp>
        <p:nvSpPr>
          <p:cNvPr id="50" name="TextBox 49">
            <a:extLst>
              <a:ext uri="{FF2B5EF4-FFF2-40B4-BE49-F238E27FC236}">
                <a16:creationId xmlns:a16="http://schemas.microsoft.com/office/drawing/2014/main" id="{9763B51F-4A65-482D-A37E-E64E2AE861C6}"/>
              </a:ext>
            </a:extLst>
          </p:cNvPr>
          <p:cNvSpPr txBox="1"/>
          <p:nvPr/>
        </p:nvSpPr>
        <p:spPr>
          <a:xfrm>
            <a:off x="678610" y="5808356"/>
            <a:ext cx="2340000" cy="615553"/>
          </a:xfrm>
          <a:prstGeom prst="rect">
            <a:avLst/>
          </a:prstGeom>
          <a:noFill/>
        </p:spPr>
        <p:txBody>
          <a:bodyPr wrap="square" lIns="0" tIns="0" rIns="0" bIns="0">
            <a:spAutoFit/>
          </a:bodyPr>
          <a:lstStyle/>
          <a:p>
            <a:pPr algn="ctr" defTabSz="432238">
              <a:spcBef>
                <a:spcPts val="283"/>
              </a:spcBef>
              <a:spcAft>
                <a:spcPts val="800"/>
              </a:spcAft>
              <a:defRPr/>
            </a:pPr>
            <a:r>
              <a:rPr lang="en-US" sz="1000"/>
              <a:t>With increasing regulations like Essential 8 and Australia's Privacy Act, scaling protection across massive data volumes is a challenge. </a:t>
            </a:r>
          </a:p>
        </p:txBody>
      </p:sp>
      <p:sp>
        <p:nvSpPr>
          <p:cNvPr id="52" name="TextBox 51">
            <a:extLst>
              <a:ext uri="{FF2B5EF4-FFF2-40B4-BE49-F238E27FC236}">
                <a16:creationId xmlns:a16="http://schemas.microsoft.com/office/drawing/2014/main" id="{E00E36A8-063D-4AE0-80EA-8BB262061FC8}"/>
              </a:ext>
            </a:extLst>
          </p:cNvPr>
          <p:cNvSpPr txBox="1"/>
          <p:nvPr/>
        </p:nvSpPr>
        <p:spPr>
          <a:xfrm>
            <a:off x="3331252" y="4383891"/>
            <a:ext cx="2663679" cy="369332"/>
          </a:xfrm>
          <a:prstGeom prst="rect">
            <a:avLst/>
          </a:prstGeom>
          <a:noFill/>
        </p:spPr>
        <p:txBody>
          <a:bodyPr wrap="square" lIns="0" tIns="0" rIns="0" bIns="0" rtlCol="0" anchor="t">
            <a:spAutoFit/>
          </a:bodyPr>
          <a:lstStyle/>
          <a:p>
            <a:pPr algn="ctr" defTabSz="403433"/>
            <a:r>
              <a:rPr lang="en-US" sz="1200">
                <a:latin typeface="+mj-lt"/>
                <a:cs typeface="Segoe UI Semibold" panose="020B0702040204020203" pitchFamily="34" charset="0"/>
              </a:rPr>
              <a:t>Insider Risk and </a:t>
            </a:r>
            <a:br>
              <a:rPr lang="en-US" sz="1200">
                <a:latin typeface="+mj-lt"/>
                <a:cs typeface="Segoe UI Semibold" panose="020B0702040204020203" pitchFamily="34" charset="0"/>
              </a:rPr>
            </a:br>
            <a:r>
              <a:rPr lang="en-US" sz="1200">
                <a:latin typeface="+mj-lt"/>
                <a:cs typeface="Segoe UI Semibold" panose="020B0702040204020203" pitchFamily="34" charset="0"/>
              </a:rPr>
              <a:t>Unintentional Data Exposure</a:t>
            </a:r>
          </a:p>
        </p:txBody>
      </p:sp>
      <p:cxnSp>
        <p:nvCxnSpPr>
          <p:cNvPr id="53" name="Straight Connector 52">
            <a:extLst>
              <a:ext uri="{FF2B5EF4-FFF2-40B4-BE49-F238E27FC236}">
                <a16:creationId xmlns:a16="http://schemas.microsoft.com/office/drawing/2014/main" id="{5315B045-7DB4-431A-8BC2-EDF76087FBE0}"/>
              </a:ext>
              <a:ext uri="{C183D7F6-B498-43B3-948B-1728B52AA6E4}">
                <adec:decorative xmlns:adec="http://schemas.microsoft.com/office/drawing/2017/decorative" val="1"/>
              </a:ext>
            </a:extLst>
          </p:cNvPr>
          <p:cNvCxnSpPr>
            <a:cxnSpLocks/>
          </p:cNvCxnSpPr>
          <p:nvPr/>
        </p:nvCxnSpPr>
        <p:spPr>
          <a:xfrm>
            <a:off x="3402743" y="4846643"/>
            <a:ext cx="2520696" cy="0"/>
          </a:xfrm>
          <a:prstGeom prst="line">
            <a:avLst/>
          </a:prstGeom>
          <a:noFill/>
          <a:ln w="15875" cap="flat" cmpd="sng" algn="ctr">
            <a:solidFill>
              <a:srgbClr val="C5B4E3"/>
            </a:solidFill>
            <a:prstDash val="solid"/>
            <a:headEnd type="none" w="lg" len="med"/>
            <a:tailEnd type="none" w="lg" len="med"/>
          </a:ln>
          <a:effectLst/>
        </p:spPr>
      </p:cxnSp>
      <p:sp>
        <p:nvSpPr>
          <p:cNvPr id="54" name="TextBox 53">
            <a:extLst>
              <a:ext uri="{FF2B5EF4-FFF2-40B4-BE49-F238E27FC236}">
                <a16:creationId xmlns:a16="http://schemas.microsoft.com/office/drawing/2014/main" id="{3E1F512D-54E0-4473-80A9-C0C705EAACA6}"/>
              </a:ext>
            </a:extLst>
          </p:cNvPr>
          <p:cNvSpPr txBox="1"/>
          <p:nvPr/>
        </p:nvSpPr>
        <p:spPr>
          <a:xfrm>
            <a:off x="3493091" y="5808356"/>
            <a:ext cx="2340000" cy="461665"/>
          </a:xfrm>
          <a:prstGeom prst="rect">
            <a:avLst/>
          </a:prstGeom>
          <a:noFill/>
        </p:spPr>
        <p:txBody>
          <a:bodyPr wrap="square" lIns="0" tIns="0" rIns="0" bIns="0">
            <a:spAutoFit/>
          </a:bodyPr>
          <a:lstStyle/>
          <a:p>
            <a:pPr algn="ctr" defTabSz="432238">
              <a:spcBef>
                <a:spcPts val="283"/>
              </a:spcBef>
              <a:spcAft>
                <a:spcPts val="800"/>
              </a:spcAft>
              <a:defRPr/>
            </a:pPr>
            <a:r>
              <a:rPr lang="en-US" sz="1000"/>
              <a:t>Employees unintentionally or maliciously exposing sensitive data necessitate need to monitor and mitigate risks.</a:t>
            </a:r>
          </a:p>
        </p:txBody>
      </p:sp>
      <p:sp>
        <p:nvSpPr>
          <p:cNvPr id="56" name="TextBox 55">
            <a:extLst>
              <a:ext uri="{FF2B5EF4-FFF2-40B4-BE49-F238E27FC236}">
                <a16:creationId xmlns:a16="http://schemas.microsoft.com/office/drawing/2014/main" id="{9B8F6C0E-9F1F-4D7C-BBDD-BFE07A636EBB}"/>
              </a:ext>
            </a:extLst>
          </p:cNvPr>
          <p:cNvSpPr txBox="1"/>
          <p:nvPr/>
        </p:nvSpPr>
        <p:spPr>
          <a:xfrm>
            <a:off x="6229471" y="4389211"/>
            <a:ext cx="2556706" cy="369332"/>
          </a:xfrm>
          <a:prstGeom prst="rect">
            <a:avLst/>
          </a:prstGeom>
          <a:noFill/>
        </p:spPr>
        <p:txBody>
          <a:bodyPr wrap="square" lIns="0" tIns="0" rIns="0" bIns="0" rtlCol="0" anchor="t">
            <a:spAutoFit/>
          </a:bodyPr>
          <a:lstStyle/>
          <a:p>
            <a:pPr algn="ctr" defTabSz="403433"/>
            <a:r>
              <a:rPr lang="en-US" sz="1200">
                <a:latin typeface="+mj-lt"/>
                <a:cs typeface="Segoe UI Semibold" panose="020B0702040204020203" pitchFamily="34" charset="0"/>
              </a:rPr>
              <a:t>Complex Data </a:t>
            </a:r>
            <a:br>
              <a:rPr lang="en-US" sz="1200">
                <a:latin typeface="+mj-lt"/>
                <a:cs typeface="Segoe UI Semibold" panose="020B0702040204020203" pitchFamily="34" charset="0"/>
              </a:rPr>
            </a:br>
            <a:r>
              <a:rPr lang="en-US" sz="1200">
                <a:latin typeface="+mj-lt"/>
                <a:cs typeface="Segoe UI Semibold" panose="020B0702040204020203" pitchFamily="34" charset="0"/>
              </a:rPr>
              <a:t>Lifecycle Management</a:t>
            </a:r>
          </a:p>
        </p:txBody>
      </p:sp>
      <p:cxnSp>
        <p:nvCxnSpPr>
          <p:cNvPr id="57" name="Straight Connector 56">
            <a:extLst>
              <a:ext uri="{FF2B5EF4-FFF2-40B4-BE49-F238E27FC236}">
                <a16:creationId xmlns:a16="http://schemas.microsoft.com/office/drawing/2014/main" id="{032430C7-C65A-4805-A14F-38A69D6AA1CE}"/>
              </a:ext>
              <a:ext uri="{C183D7F6-B498-43B3-948B-1728B52AA6E4}">
                <adec:decorative xmlns:adec="http://schemas.microsoft.com/office/drawing/2017/decorative" val="1"/>
              </a:ext>
            </a:extLst>
          </p:cNvPr>
          <p:cNvCxnSpPr>
            <a:cxnSpLocks/>
          </p:cNvCxnSpPr>
          <p:nvPr/>
        </p:nvCxnSpPr>
        <p:spPr>
          <a:xfrm>
            <a:off x="6247477" y="4846643"/>
            <a:ext cx="2520695" cy="0"/>
          </a:xfrm>
          <a:prstGeom prst="line">
            <a:avLst/>
          </a:prstGeom>
          <a:noFill/>
          <a:ln w="15875" cap="flat" cmpd="sng" algn="ctr">
            <a:solidFill>
              <a:srgbClr val="77EAB3"/>
            </a:solidFill>
            <a:prstDash val="solid"/>
            <a:headEnd type="none" w="lg" len="med"/>
            <a:tailEnd type="none" w="lg" len="med"/>
          </a:ln>
          <a:effectLst/>
        </p:spPr>
      </p:cxnSp>
      <p:sp>
        <p:nvSpPr>
          <p:cNvPr id="58" name="TextBox 57">
            <a:extLst>
              <a:ext uri="{FF2B5EF4-FFF2-40B4-BE49-F238E27FC236}">
                <a16:creationId xmlns:a16="http://schemas.microsoft.com/office/drawing/2014/main" id="{804AB9B5-43B7-4FCC-9DDC-EAD8E422C1A7}"/>
              </a:ext>
            </a:extLst>
          </p:cNvPr>
          <p:cNvSpPr txBox="1"/>
          <p:nvPr/>
        </p:nvSpPr>
        <p:spPr>
          <a:xfrm>
            <a:off x="6337824" y="5808356"/>
            <a:ext cx="2340000" cy="461665"/>
          </a:xfrm>
          <a:prstGeom prst="rect">
            <a:avLst/>
          </a:prstGeom>
          <a:noFill/>
        </p:spPr>
        <p:txBody>
          <a:bodyPr wrap="square" lIns="0" tIns="0" rIns="0" bIns="0">
            <a:spAutoFit/>
          </a:bodyPr>
          <a:lstStyle/>
          <a:p>
            <a:pPr algn="ctr" defTabSz="432238">
              <a:spcBef>
                <a:spcPts val="283"/>
              </a:spcBef>
              <a:spcAft>
                <a:spcPts val="800"/>
              </a:spcAft>
              <a:defRPr/>
            </a:pPr>
            <a:r>
              <a:rPr lang="en-US" sz="1000"/>
              <a:t>Organisations face challenges in tracking, retaining and managing sensitive data across its lifecycle. </a:t>
            </a:r>
          </a:p>
        </p:txBody>
      </p:sp>
      <p:sp>
        <p:nvSpPr>
          <p:cNvPr id="60" name="TextBox 59">
            <a:extLst>
              <a:ext uri="{FF2B5EF4-FFF2-40B4-BE49-F238E27FC236}">
                <a16:creationId xmlns:a16="http://schemas.microsoft.com/office/drawing/2014/main" id="{EE47786C-92DE-49E2-95A6-4A70A632D74A}"/>
              </a:ext>
            </a:extLst>
          </p:cNvPr>
          <p:cNvSpPr txBox="1"/>
          <p:nvPr/>
        </p:nvSpPr>
        <p:spPr>
          <a:xfrm>
            <a:off x="9296743" y="4383891"/>
            <a:ext cx="2099380" cy="369332"/>
          </a:xfrm>
          <a:prstGeom prst="rect">
            <a:avLst/>
          </a:prstGeom>
          <a:noFill/>
        </p:spPr>
        <p:txBody>
          <a:bodyPr wrap="square" lIns="0" tIns="0" rIns="0" bIns="0" rtlCol="0" anchor="t">
            <a:spAutoFit/>
          </a:bodyPr>
          <a:lstStyle/>
          <a:p>
            <a:pPr algn="ctr" defTabSz="403433"/>
            <a:r>
              <a:rPr lang="en-US" sz="1200">
                <a:latin typeface="+mj-lt"/>
                <a:cs typeface="Segoe UI Semibold" panose="020B0702040204020203" pitchFamily="34" charset="0"/>
              </a:rPr>
              <a:t>Communication </a:t>
            </a:r>
            <a:br>
              <a:rPr lang="en-US" sz="1200">
                <a:latin typeface="+mj-lt"/>
                <a:cs typeface="Segoe UI Semibold" panose="020B0702040204020203" pitchFamily="34" charset="0"/>
              </a:rPr>
            </a:br>
            <a:r>
              <a:rPr lang="en-US" sz="1200">
                <a:latin typeface="+mj-lt"/>
                <a:cs typeface="Segoe UI Semibold" panose="020B0702040204020203" pitchFamily="34" charset="0"/>
              </a:rPr>
              <a:t>Security</a:t>
            </a:r>
          </a:p>
        </p:txBody>
      </p:sp>
      <p:cxnSp>
        <p:nvCxnSpPr>
          <p:cNvPr id="61" name="Straight Connector 60">
            <a:extLst>
              <a:ext uri="{FF2B5EF4-FFF2-40B4-BE49-F238E27FC236}">
                <a16:creationId xmlns:a16="http://schemas.microsoft.com/office/drawing/2014/main" id="{BB40CA87-39B9-474A-AA44-EF08C8893DF0}"/>
              </a:ext>
              <a:ext uri="{C183D7F6-B498-43B3-948B-1728B52AA6E4}">
                <adec:decorative xmlns:adec="http://schemas.microsoft.com/office/drawing/2017/decorative" val="1"/>
              </a:ext>
            </a:extLst>
          </p:cNvPr>
          <p:cNvCxnSpPr>
            <a:cxnSpLocks/>
          </p:cNvCxnSpPr>
          <p:nvPr/>
        </p:nvCxnSpPr>
        <p:spPr>
          <a:xfrm>
            <a:off x="9086085" y="4846643"/>
            <a:ext cx="2520696" cy="0"/>
          </a:xfrm>
          <a:prstGeom prst="line">
            <a:avLst/>
          </a:prstGeom>
          <a:noFill/>
          <a:ln w="15875" cap="flat" cmpd="sng" algn="ctr">
            <a:solidFill>
              <a:srgbClr val="FEA38B"/>
            </a:solidFill>
            <a:prstDash val="solid"/>
            <a:headEnd type="none" w="lg" len="med"/>
            <a:tailEnd type="none" w="lg" len="med"/>
          </a:ln>
          <a:effectLst/>
        </p:spPr>
      </p:cxnSp>
      <p:sp>
        <p:nvSpPr>
          <p:cNvPr id="62" name="TextBox 61">
            <a:extLst>
              <a:ext uri="{FF2B5EF4-FFF2-40B4-BE49-F238E27FC236}">
                <a16:creationId xmlns:a16="http://schemas.microsoft.com/office/drawing/2014/main" id="{DBFF2A75-CF41-47A9-9AB1-DC24B3149EAB}"/>
              </a:ext>
            </a:extLst>
          </p:cNvPr>
          <p:cNvSpPr txBox="1"/>
          <p:nvPr/>
        </p:nvSpPr>
        <p:spPr>
          <a:xfrm>
            <a:off x="9176433" y="5808356"/>
            <a:ext cx="2340000" cy="769441"/>
          </a:xfrm>
          <a:prstGeom prst="rect">
            <a:avLst/>
          </a:prstGeom>
          <a:noFill/>
        </p:spPr>
        <p:txBody>
          <a:bodyPr wrap="square" lIns="0" tIns="0" rIns="0" bIns="0">
            <a:spAutoFit/>
          </a:bodyPr>
          <a:lstStyle/>
          <a:p>
            <a:pPr algn="ctr" defTabSz="432238">
              <a:spcBef>
                <a:spcPts val="283"/>
              </a:spcBef>
              <a:spcAft>
                <a:spcPts val="800"/>
              </a:spcAft>
              <a:defRPr/>
            </a:pPr>
            <a:r>
              <a:rPr lang="en-US" sz="1000"/>
              <a:t>Advanced message encryption and automatic sensitivity labelling ensure that sensitive communications remain secure and compliant, even in distributed and hybrid work environments.</a:t>
            </a:r>
          </a:p>
        </p:txBody>
      </p:sp>
    </p:spTree>
    <p:extLst>
      <p:ext uri="{BB962C8B-B14F-4D97-AF65-F5344CB8AC3E}">
        <p14:creationId xmlns:p14="http://schemas.microsoft.com/office/powerpoint/2010/main" val="3940354601"/>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F931F2E-A108-42D2-AA11-BC97A6E23297}"/>
              </a:ext>
            </a:extLst>
          </p:cNvPr>
          <p:cNvPicPr>
            <a:picLocks noChangeAspect="1"/>
          </p:cNvPicPr>
          <p:nvPr/>
        </p:nvPicPr>
        <p:blipFill>
          <a:blip r:embed="rId2"/>
          <a:stretch>
            <a:fillRect/>
          </a:stretch>
        </p:blipFill>
        <p:spPr>
          <a:xfrm>
            <a:off x="584200" y="3035920"/>
            <a:ext cx="11018838" cy="3377350"/>
          </a:xfrm>
          <a:prstGeom prst="rect">
            <a:avLst/>
          </a:prstGeom>
        </p:spPr>
      </p:pic>
      <p:sp>
        <p:nvSpPr>
          <p:cNvPr id="29" name="Text Placeholder 5">
            <a:extLst>
              <a:ext uri="{FF2B5EF4-FFF2-40B4-BE49-F238E27FC236}">
                <a16:creationId xmlns:a16="http://schemas.microsoft.com/office/drawing/2014/main" id="{2BAA7DBA-DEE3-4183-A288-C239E36D97F0}"/>
              </a:ext>
            </a:extLst>
          </p:cNvPr>
          <p:cNvSpPr txBox="1">
            <a:spLocks/>
          </p:cNvSpPr>
          <p:nvPr/>
        </p:nvSpPr>
        <p:spPr>
          <a:xfrm>
            <a:off x="584200" y="3676435"/>
            <a:ext cx="11018838" cy="2736835"/>
          </a:xfrm>
          <a:prstGeom prst="rect">
            <a:avLst/>
          </a:prstGeom>
        </p:spPr>
        <p:txBody>
          <a:bodyPr lIns="180000" tIns="72000" rIns="180000" bIns="0" anchor="t"/>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spcBef>
                <a:spcPts val="600"/>
              </a:spcBef>
              <a:buClr>
                <a:schemeClr val="tx1"/>
              </a:buClr>
              <a:defRPr/>
            </a:pPr>
            <a:r>
              <a:rPr kumimoji="0" lang="en-US" sz="1400" b="0" i="0" u="none" strike="noStrike" kern="1200" cap="none" spc="0" normalizeH="0" noProof="0">
                <a:ln>
                  <a:noFill/>
                </a:ln>
                <a:solidFill>
                  <a:srgbClr val="000000"/>
                </a:solidFill>
                <a:effectLst/>
                <a:uLnTx/>
                <a:uFillTx/>
                <a:latin typeface="+mj-lt"/>
                <a:cs typeface="Segoe UI"/>
              </a:rPr>
              <a:t>Advanced Data Protection: </a:t>
            </a:r>
            <a:br>
              <a:rPr kumimoji="0" lang="en-US" sz="1400" b="0" i="0" u="none" strike="noStrike" kern="1200" cap="none" spc="0" normalizeH="0" noProof="0">
                <a:ln>
                  <a:noFill/>
                </a:ln>
                <a:solidFill>
                  <a:srgbClr val="000000"/>
                </a:solidFill>
                <a:effectLst/>
                <a:uLnTx/>
                <a:uFillTx/>
                <a:cs typeface="Segoe UI"/>
              </a:rPr>
            </a:br>
            <a:r>
              <a:rPr kumimoji="0" lang="en-US" sz="1400" b="0" i="0" u="none" strike="noStrike" kern="1200" cap="none" spc="0" normalizeH="0" noProof="0">
                <a:ln>
                  <a:noFill/>
                </a:ln>
                <a:solidFill>
                  <a:srgbClr val="000000"/>
                </a:solidFill>
                <a:effectLst/>
                <a:uLnTx/>
                <a:uFillTx/>
                <a:cs typeface="Segoe UI"/>
              </a:rPr>
              <a:t>Secure sensitive data with Azure Information Protection P2 and machine learning-based retention policies.</a:t>
            </a:r>
          </a:p>
          <a:p>
            <a:pPr marL="285750" indent="-285750">
              <a:spcBef>
                <a:spcPts val="600"/>
              </a:spcBef>
              <a:buClr>
                <a:schemeClr val="tx1"/>
              </a:buClr>
              <a:defRPr/>
            </a:pPr>
            <a:r>
              <a:rPr kumimoji="0" lang="en-US" sz="1400" b="0" i="0" u="none" strike="noStrike" kern="1200" cap="none" spc="0" normalizeH="0" noProof="0">
                <a:ln>
                  <a:noFill/>
                </a:ln>
                <a:solidFill>
                  <a:srgbClr val="000000"/>
                </a:solidFill>
                <a:effectLst/>
                <a:uLnTx/>
                <a:uFillTx/>
                <a:latin typeface="+mj-lt"/>
                <a:cs typeface="Segoe UI"/>
              </a:rPr>
              <a:t>Enhanced Insider Risk Management: </a:t>
            </a:r>
            <a:br>
              <a:rPr kumimoji="0" lang="en-US" sz="1400" b="0" i="0" u="none" strike="noStrike" kern="1200" cap="none" spc="0" normalizeH="0" noProof="0">
                <a:ln>
                  <a:noFill/>
                </a:ln>
                <a:solidFill>
                  <a:srgbClr val="000000"/>
                </a:solidFill>
                <a:effectLst/>
                <a:uLnTx/>
                <a:uFillTx/>
                <a:cs typeface="Segoe UI"/>
              </a:rPr>
            </a:br>
            <a:r>
              <a:rPr kumimoji="0" lang="en-US" sz="1400" b="0" i="0" u="none" strike="noStrike" kern="1200" cap="none" spc="0" normalizeH="0" noProof="0">
                <a:ln>
                  <a:noFill/>
                </a:ln>
                <a:solidFill>
                  <a:srgbClr val="000000"/>
                </a:solidFill>
                <a:effectLst/>
                <a:uLnTx/>
                <a:uFillTx/>
                <a:cs typeface="Segoe UI"/>
              </a:rPr>
              <a:t>Monitor and mitigate insider threats with detailed analytics and automated workflows.</a:t>
            </a:r>
          </a:p>
          <a:p>
            <a:pPr marL="285750" indent="-285750">
              <a:spcBef>
                <a:spcPts val="600"/>
              </a:spcBef>
              <a:buClr>
                <a:schemeClr val="tx1"/>
              </a:buClr>
              <a:defRPr/>
            </a:pPr>
            <a:r>
              <a:rPr kumimoji="0" lang="en-US" sz="1400" b="0" i="0" u="none" strike="noStrike" kern="1200" cap="none" spc="0" normalizeH="0" noProof="0">
                <a:ln>
                  <a:noFill/>
                </a:ln>
                <a:solidFill>
                  <a:srgbClr val="000000"/>
                </a:solidFill>
                <a:effectLst/>
                <a:uLnTx/>
                <a:uFillTx/>
                <a:latin typeface="+mj-lt"/>
                <a:cs typeface="Segoe UI"/>
              </a:rPr>
              <a:t>Robust eDiscovery and Audit Tools: </a:t>
            </a:r>
            <a:br>
              <a:rPr kumimoji="0" lang="en-US" sz="1400" b="0" i="0" u="none" strike="noStrike" kern="1200" cap="none" spc="0" normalizeH="0" noProof="0">
                <a:ln>
                  <a:noFill/>
                </a:ln>
                <a:solidFill>
                  <a:srgbClr val="000000"/>
                </a:solidFill>
                <a:effectLst/>
                <a:uLnTx/>
                <a:uFillTx/>
                <a:cs typeface="Segoe UI"/>
              </a:rPr>
            </a:br>
            <a:r>
              <a:rPr kumimoji="0" lang="en-US" sz="1400" b="0" i="0" u="none" strike="noStrike" kern="1200" cap="none" spc="0" normalizeH="0" noProof="0">
                <a:ln>
                  <a:noFill/>
                </a:ln>
                <a:solidFill>
                  <a:srgbClr val="000000"/>
                </a:solidFill>
                <a:effectLst/>
                <a:uLnTx/>
                <a:uFillTx/>
                <a:cs typeface="Segoe UI"/>
              </a:rPr>
              <a:t>Streamline investigations with enhanced eDiscovery and Audit features.</a:t>
            </a:r>
          </a:p>
          <a:p>
            <a:pPr marL="285750" indent="-285750">
              <a:spcBef>
                <a:spcPts val="600"/>
              </a:spcBef>
              <a:buClr>
                <a:schemeClr val="tx1"/>
              </a:buClr>
              <a:defRPr/>
            </a:pPr>
            <a:r>
              <a:rPr kumimoji="0" lang="en-US" sz="1400" b="0" i="0" u="none" strike="noStrike" kern="1200" cap="none" spc="0" normalizeH="0" noProof="0">
                <a:ln>
                  <a:noFill/>
                </a:ln>
                <a:solidFill>
                  <a:srgbClr val="000000"/>
                </a:solidFill>
                <a:effectLst/>
                <a:uLnTx/>
                <a:uFillTx/>
                <a:latin typeface="+mj-lt"/>
                <a:cs typeface="Segoe UI"/>
              </a:rPr>
              <a:t>Advanced Identity Protection: </a:t>
            </a:r>
            <a:br>
              <a:rPr kumimoji="0" lang="en-US" sz="1400" b="0" i="0" u="none" strike="noStrike" kern="1200" cap="none" spc="0" normalizeH="0" noProof="0">
                <a:ln>
                  <a:noFill/>
                </a:ln>
                <a:solidFill>
                  <a:srgbClr val="000000"/>
                </a:solidFill>
                <a:effectLst/>
                <a:uLnTx/>
                <a:uFillTx/>
                <a:cs typeface="Segoe UI"/>
              </a:rPr>
            </a:br>
            <a:r>
              <a:rPr kumimoji="0" lang="en-US" sz="1400" b="0" i="0" u="none" strike="noStrike" kern="1200" cap="none" spc="0" normalizeH="0" noProof="0">
                <a:ln>
                  <a:noFill/>
                </a:ln>
                <a:solidFill>
                  <a:srgbClr val="000000"/>
                </a:solidFill>
                <a:effectLst/>
                <a:uLnTx/>
                <a:uFillTx/>
                <a:cs typeface="Segoe UI"/>
              </a:rPr>
              <a:t>Use risk-based access controls and real-time threat detection with Microsoft Entra ID P2.</a:t>
            </a:r>
          </a:p>
          <a:p>
            <a:pPr marL="285750" indent="-285750">
              <a:spcBef>
                <a:spcPts val="600"/>
              </a:spcBef>
              <a:buClr>
                <a:schemeClr val="tx1"/>
              </a:buClr>
              <a:defRPr/>
            </a:pPr>
            <a:r>
              <a:rPr kumimoji="0" lang="en-US" sz="1400" b="0" i="0" u="none" strike="noStrike" kern="1200" cap="none" spc="0" normalizeH="0" noProof="0">
                <a:ln>
                  <a:noFill/>
                </a:ln>
                <a:solidFill>
                  <a:srgbClr val="000000"/>
                </a:solidFill>
                <a:effectLst/>
                <a:uLnTx/>
                <a:uFillTx/>
                <a:latin typeface="+mj-lt"/>
                <a:cs typeface="Segoe UI"/>
              </a:rPr>
              <a:t>Comprehensive Endpoint Security: </a:t>
            </a:r>
            <a:br>
              <a:rPr kumimoji="0" lang="en-US" sz="1400" b="0" i="0" u="none" strike="noStrike" kern="1200" cap="none" spc="0" normalizeH="0" noProof="0">
                <a:ln>
                  <a:noFill/>
                </a:ln>
                <a:solidFill>
                  <a:srgbClr val="000000"/>
                </a:solidFill>
                <a:effectLst/>
                <a:uLnTx/>
                <a:uFillTx/>
                <a:cs typeface="Segoe UI"/>
              </a:rPr>
            </a:br>
            <a:r>
              <a:rPr kumimoji="0" lang="en-US" sz="1400" b="0" i="0" u="none" strike="noStrike" kern="1200" cap="none" spc="0" normalizeH="0" noProof="0">
                <a:ln>
                  <a:noFill/>
                </a:ln>
                <a:solidFill>
                  <a:srgbClr val="000000"/>
                </a:solidFill>
                <a:effectLst/>
                <a:uLnTx/>
                <a:uFillTx/>
                <a:cs typeface="Segoe UI"/>
              </a:rPr>
              <a:t>Enable proactive threat hunting and automated remediation with Defender for Endpoint.</a:t>
            </a:r>
            <a:endParaRPr kumimoji="0" lang="en-GB" sz="1400" b="0" i="0" u="none" strike="noStrike" kern="1200" cap="none" spc="0" normalizeH="0" baseline="0" noProof="0">
              <a:ln>
                <a:noFill/>
              </a:ln>
              <a:solidFill>
                <a:srgbClr val="000000"/>
              </a:solidFill>
              <a:effectLst/>
              <a:uLnTx/>
              <a:uFillTx/>
              <a:cs typeface="Segoe UI"/>
            </a:endParaRPr>
          </a:p>
        </p:txBody>
      </p:sp>
      <p:sp>
        <p:nvSpPr>
          <p:cNvPr id="6" name="Title 5">
            <a:extLst>
              <a:ext uri="{FF2B5EF4-FFF2-40B4-BE49-F238E27FC236}">
                <a16:creationId xmlns:a16="http://schemas.microsoft.com/office/drawing/2014/main" id="{ECB7B5D2-6A92-4D78-B867-2A873E61819C}"/>
              </a:ext>
            </a:extLst>
          </p:cNvPr>
          <p:cNvSpPr>
            <a:spLocks noGrp="1"/>
          </p:cNvSpPr>
          <p:nvPr>
            <p:ph type="title"/>
          </p:nvPr>
        </p:nvSpPr>
        <p:spPr>
          <a:xfrm>
            <a:off x="588263" y="457200"/>
            <a:ext cx="11018520" cy="1107996"/>
          </a:xfrm>
        </p:spPr>
        <p:txBody>
          <a:bodyPr/>
          <a:lstStyle/>
          <a:p>
            <a:r>
              <a:rPr lang="en-US">
                <a:solidFill>
                  <a:srgbClr val="091F2C"/>
                </a:solidFill>
                <a:cs typeface="Segoe Sans Display"/>
              </a:rPr>
              <a:t>M365 E3: </a:t>
            </a:r>
            <a:br>
              <a:rPr lang="en-US"/>
            </a:br>
            <a:r>
              <a:rPr lang="en-US">
                <a:solidFill>
                  <a:srgbClr val="091F2C"/>
                </a:solidFill>
                <a:cs typeface="Segoe Sans Display"/>
              </a:rPr>
              <a:t>Foundational Security and Compliance Protection</a:t>
            </a:r>
          </a:p>
        </p:txBody>
      </p:sp>
      <p:sp>
        <p:nvSpPr>
          <p:cNvPr id="7" name="Content Placeholder 6">
            <a:extLst>
              <a:ext uri="{FF2B5EF4-FFF2-40B4-BE49-F238E27FC236}">
                <a16:creationId xmlns:a16="http://schemas.microsoft.com/office/drawing/2014/main" id="{430E7B1C-969B-450F-836F-6157BFE5D6D3}"/>
              </a:ext>
            </a:extLst>
          </p:cNvPr>
          <p:cNvSpPr>
            <a:spLocks noGrp="1"/>
          </p:cNvSpPr>
          <p:nvPr>
            <p:ph sz="quarter" idx="10"/>
          </p:nvPr>
        </p:nvSpPr>
        <p:spPr>
          <a:xfrm>
            <a:off x="584200" y="1931226"/>
            <a:ext cx="11018838" cy="738664"/>
          </a:xfrm>
        </p:spPr>
        <p:txBody>
          <a:bodyPr vert="horz" wrap="square" lIns="0" tIns="0" rIns="0" bIns="0" rtlCol="0" anchor="t">
            <a:spAutoFit/>
          </a:bodyPr>
          <a:lstStyle/>
          <a:p>
            <a:r>
              <a:rPr lang="en-US">
                <a:cs typeface="Segoe UI"/>
              </a:rPr>
              <a:t>M365 E3 provides core protection, governance and compliance capabilities with features like multifactor authentication, threat detection, data governance, retention and device management. Yet, evolving threats and insider risks call for more advanced security solutions.</a:t>
            </a:r>
            <a:endParaRPr lang="en-GB" baseline="30000">
              <a:cs typeface="Segoe UI"/>
            </a:endParaRPr>
          </a:p>
        </p:txBody>
      </p:sp>
      <p:sp>
        <p:nvSpPr>
          <p:cNvPr id="30" name="Text Placeholder 5">
            <a:extLst>
              <a:ext uri="{FF2B5EF4-FFF2-40B4-BE49-F238E27FC236}">
                <a16:creationId xmlns:a16="http://schemas.microsoft.com/office/drawing/2014/main" id="{27FFF08F-818A-4AF3-BE6F-786D15D81A5E}"/>
              </a:ext>
            </a:extLst>
          </p:cNvPr>
          <p:cNvSpPr txBox="1">
            <a:spLocks/>
          </p:cNvSpPr>
          <p:nvPr/>
        </p:nvSpPr>
        <p:spPr>
          <a:xfrm>
            <a:off x="584200" y="3035920"/>
            <a:ext cx="11018838" cy="640515"/>
          </a:xfrm>
          <a:prstGeom prst="rect">
            <a:avLst/>
          </a:prstGeom>
        </p:spPr>
        <p:txBody>
          <a:bodyPr wrap="square" lIns="180000" tIns="180000" rIns="72000" bIns="180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
                <a:srgbClr val="F61B71"/>
              </a:buClr>
              <a:buSzTx/>
              <a:buFont typeface="Arial" panose="020B0604020202020204" pitchFamily="34" charset="0"/>
              <a:buNone/>
              <a:tabLst/>
              <a:defRPr/>
            </a:pPr>
            <a:r>
              <a:rPr kumimoji="0" lang="en-US" sz="1800" i="0" u="none" strike="noStrike" kern="1200" cap="none" spc="0" normalizeH="0" baseline="0" noProof="0">
                <a:ln>
                  <a:noFill/>
                </a:ln>
                <a:solidFill>
                  <a:srgbClr val="091F2C"/>
                </a:solidFill>
                <a:effectLst/>
                <a:uLnTx/>
                <a:uFillTx/>
                <a:latin typeface="+mj-lt"/>
                <a:cs typeface="Segoe UI" panose="020B0502040204020203" pitchFamily="34" charset="0"/>
              </a:rPr>
              <a:t>Ways to elevate Compliance and Security Beyond M365 E3</a:t>
            </a:r>
            <a:endParaRPr kumimoji="0" lang="en-GB" sz="1800" i="0" u="none" strike="noStrike" kern="1200" cap="none" spc="0" normalizeH="0" baseline="0" noProof="0">
              <a:ln>
                <a:noFill/>
              </a:ln>
              <a:solidFill>
                <a:srgbClr val="091F2C"/>
              </a:solidFill>
              <a:effectLst/>
              <a:uLnTx/>
              <a:uFillTx/>
              <a:latin typeface="+mj-lt"/>
              <a:cs typeface="Segoe UI" panose="020B0502040204020203" pitchFamily="34" charset="0"/>
            </a:endParaRPr>
          </a:p>
        </p:txBody>
      </p:sp>
    </p:spTree>
    <p:extLst>
      <p:ext uri="{BB962C8B-B14F-4D97-AF65-F5344CB8AC3E}">
        <p14:creationId xmlns:p14="http://schemas.microsoft.com/office/powerpoint/2010/main" val="4073815295"/>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C7C3013-0D08-462A-93D2-95797CB6D313}"/>
              </a:ext>
            </a:extLst>
          </p:cNvPr>
          <p:cNvPicPr>
            <a:picLocks noChangeAspect="1"/>
          </p:cNvPicPr>
          <p:nvPr/>
        </p:nvPicPr>
        <p:blipFill>
          <a:blip r:embed="rId2"/>
          <a:stretch>
            <a:fillRect/>
          </a:stretch>
        </p:blipFill>
        <p:spPr>
          <a:xfrm>
            <a:off x="584200" y="2520665"/>
            <a:ext cx="5221200" cy="3880135"/>
          </a:xfrm>
          <a:prstGeom prst="rect">
            <a:avLst/>
          </a:prstGeom>
        </p:spPr>
      </p:pic>
      <p:pic>
        <p:nvPicPr>
          <p:cNvPr id="13" name="Picture 12">
            <a:extLst>
              <a:ext uri="{FF2B5EF4-FFF2-40B4-BE49-F238E27FC236}">
                <a16:creationId xmlns:a16="http://schemas.microsoft.com/office/drawing/2014/main" id="{9ABCCC72-3C0F-4FA3-95CB-7131D99274D3}"/>
              </a:ext>
            </a:extLst>
          </p:cNvPr>
          <p:cNvPicPr>
            <a:picLocks noChangeAspect="1"/>
          </p:cNvPicPr>
          <p:nvPr/>
        </p:nvPicPr>
        <p:blipFill>
          <a:blip r:embed="rId2"/>
          <a:stretch>
            <a:fillRect/>
          </a:stretch>
        </p:blipFill>
        <p:spPr>
          <a:xfrm>
            <a:off x="6381838" y="2520665"/>
            <a:ext cx="5221200" cy="3880135"/>
          </a:xfrm>
          <a:prstGeom prst="rect">
            <a:avLst/>
          </a:prstGeom>
        </p:spPr>
      </p:pic>
      <p:sp>
        <p:nvSpPr>
          <p:cNvPr id="29" name="Text Placeholder 5">
            <a:extLst>
              <a:ext uri="{FF2B5EF4-FFF2-40B4-BE49-F238E27FC236}">
                <a16:creationId xmlns:a16="http://schemas.microsoft.com/office/drawing/2014/main" id="{2BAA7DBA-DEE3-4183-A288-C239E36D97F0}"/>
              </a:ext>
            </a:extLst>
          </p:cNvPr>
          <p:cNvSpPr txBox="1">
            <a:spLocks/>
          </p:cNvSpPr>
          <p:nvPr/>
        </p:nvSpPr>
        <p:spPr>
          <a:xfrm>
            <a:off x="584200" y="3099625"/>
            <a:ext cx="5221200" cy="2843952"/>
          </a:xfrm>
          <a:prstGeom prst="rect">
            <a:avLst/>
          </a:prstGeom>
        </p:spPr>
        <p:txBody>
          <a:bodyPr lIns="180000" tIns="72000" rIns="180000" bIns="0" anchor="t"/>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7800" indent="-177800">
              <a:spcBef>
                <a:spcPts val="600"/>
              </a:spcBef>
              <a:buClr>
                <a:schemeClr val="tx1"/>
              </a:buClr>
              <a:defRPr/>
            </a:pPr>
            <a:r>
              <a:rPr kumimoji="0" lang="en-US" sz="1200" b="0" i="0" u="none" strike="noStrike" kern="1200" cap="none" spc="0" normalizeH="0" noProof="0">
                <a:ln>
                  <a:noFill/>
                </a:ln>
                <a:solidFill>
                  <a:srgbClr val="000000"/>
                </a:solidFill>
                <a:effectLst/>
                <a:uLnTx/>
                <a:uFillTx/>
                <a:latin typeface="+mj-lt"/>
                <a:cs typeface="Segoe UI"/>
              </a:rPr>
              <a:t>Cost-Effective Solutions: </a:t>
            </a:r>
            <a:r>
              <a:rPr kumimoji="0" lang="en-US" sz="1200" b="0" i="0" u="none" strike="noStrike" kern="1200" cap="none" spc="0" normalizeH="0" noProof="0">
                <a:ln>
                  <a:noFill/>
                </a:ln>
                <a:solidFill>
                  <a:srgbClr val="000000"/>
                </a:solidFill>
                <a:effectLst/>
                <a:uLnTx/>
                <a:uFillTx/>
                <a:cs typeface="Segoe UI"/>
              </a:rPr>
              <a:t>Bundle compliance and security tools to streamline management and reduce complexity.</a:t>
            </a:r>
          </a:p>
          <a:p>
            <a:pPr marL="177800" indent="-177800">
              <a:spcBef>
                <a:spcPts val="600"/>
              </a:spcBef>
              <a:buClr>
                <a:schemeClr val="tx1"/>
              </a:buClr>
              <a:defRPr/>
            </a:pPr>
            <a:r>
              <a:rPr kumimoji="0" lang="en-US" sz="1200" b="0" i="0" u="none" strike="noStrike" kern="1200" cap="none" spc="0" normalizeH="0" noProof="0">
                <a:ln>
                  <a:noFill/>
                </a:ln>
                <a:solidFill>
                  <a:srgbClr val="000000"/>
                </a:solidFill>
                <a:effectLst/>
                <a:uLnTx/>
                <a:uFillTx/>
                <a:latin typeface="+mj-lt"/>
                <a:cs typeface="Segoe UI"/>
              </a:rPr>
              <a:t>Advanced Data Protect</a:t>
            </a:r>
            <a:r>
              <a:rPr lang="en-US" sz="1200">
                <a:solidFill>
                  <a:srgbClr val="000000"/>
                </a:solidFill>
                <a:latin typeface="+mj-lt"/>
                <a:cs typeface="Segoe UI"/>
              </a:rPr>
              <a:t>ion &amp; Risk Management: </a:t>
            </a:r>
            <a:r>
              <a:rPr kumimoji="0" lang="en-US" sz="1200" b="0" i="0" u="none" strike="noStrike" kern="1200" cap="none" spc="0" normalizeH="0" noProof="0">
                <a:ln>
                  <a:noFill/>
                </a:ln>
                <a:solidFill>
                  <a:srgbClr val="000000"/>
                </a:solidFill>
                <a:effectLst/>
                <a:uLnTx/>
                <a:uFillTx/>
                <a:cs typeface="Segoe UI"/>
              </a:rPr>
              <a:t>Safeguard sensitive data and mitigate insider threats with automated tools and behavioural analytics.</a:t>
            </a:r>
          </a:p>
          <a:p>
            <a:pPr marL="177800" indent="-177800">
              <a:spcBef>
                <a:spcPts val="600"/>
              </a:spcBef>
              <a:buClr>
                <a:schemeClr val="tx1"/>
              </a:buClr>
              <a:defRPr/>
            </a:pPr>
            <a:r>
              <a:rPr kumimoji="0" lang="en-US" sz="1200" b="0" i="0" u="none" strike="noStrike" kern="1200" cap="none" spc="0" normalizeH="0" noProof="0">
                <a:ln>
                  <a:noFill/>
                </a:ln>
                <a:solidFill>
                  <a:srgbClr val="000000"/>
                </a:solidFill>
                <a:effectLst/>
                <a:uLnTx/>
                <a:uFillTx/>
                <a:latin typeface="+mj-lt"/>
                <a:cs typeface="Segoe UI"/>
              </a:rPr>
              <a:t>Proactive Threat Detection &amp; Response: </a:t>
            </a:r>
            <a:r>
              <a:rPr kumimoji="0" lang="en-US" sz="1200" b="0" i="0" u="none" strike="noStrike" kern="1200" cap="none" spc="0" normalizeH="0" noProof="0">
                <a:ln>
                  <a:noFill/>
                </a:ln>
                <a:solidFill>
                  <a:srgbClr val="000000"/>
                </a:solidFill>
                <a:effectLst/>
                <a:uLnTx/>
                <a:uFillTx/>
                <a:cs typeface="Segoe UI"/>
              </a:rPr>
              <a:t>Detect and neutralise cyber threats in real-time with advanced security capabilities like identity protection, endpoint security and cloud app monitoring.</a:t>
            </a:r>
            <a:endParaRPr kumimoji="0" lang="en-GB" sz="1200" b="0" i="0" u="none" strike="noStrike" kern="1200" cap="none" spc="0" normalizeH="0" noProof="0">
              <a:ln>
                <a:noFill/>
              </a:ln>
              <a:solidFill>
                <a:srgbClr val="000000"/>
              </a:solidFill>
              <a:effectLst/>
              <a:uLnTx/>
              <a:uFillTx/>
              <a:cs typeface="Segoe UI"/>
            </a:endParaRPr>
          </a:p>
        </p:txBody>
      </p:sp>
      <p:sp>
        <p:nvSpPr>
          <p:cNvPr id="6" name="Title 5">
            <a:extLst>
              <a:ext uri="{FF2B5EF4-FFF2-40B4-BE49-F238E27FC236}">
                <a16:creationId xmlns:a16="http://schemas.microsoft.com/office/drawing/2014/main" id="{ECB7B5D2-6A92-4D78-B867-2A873E61819C}"/>
              </a:ext>
            </a:extLst>
          </p:cNvPr>
          <p:cNvSpPr>
            <a:spLocks noGrp="1"/>
          </p:cNvSpPr>
          <p:nvPr>
            <p:ph type="title"/>
          </p:nvPr>
        </p:nvSpPr>
        <p:spPr/>
        <p:txBody>
          <a:bodyPr/>
          <a:lstStyle/>
          <a:p>
            <a:r>
              <a:rPr lang="en-US">
                <a:solidFill>
                  <a:srgbClr val="091F2C"/>
                </a:solidFill>
              </a:rPr>
              <a:t>Introducing M365 E5: Unified Compliance and Security</a:t>
            </a:r>
          </a:p>
        </p:txBody>
      </p:sp>
      <p:sp>
        <p:nvSpPr>
          <p:cNvPr id="7" name="Content Placeholder 6">
            <a:extLst>
              <a:ext uri="{FF2B5EF4-FFF2-40B4-BE49-F238E27FC236}">
                <a16:creationId xmlns:a16="http://schemas.microsoft.com/office/drawing/2014/main" id="{430E7B1C-969B-450F-836F-6157BFE5D6D3}"/>
              </a:ext>
            </a:extLst>
          </p:cNvPr>
          <p:cNvSpPr>
            <a:spLocks noGrp="1"/>
          </p:cNvSpPr>
          <p:nvPr>
            <p:ph sz="quarter" idx="10"/>
          </p:nvPr>
        </p:nvSpPr>
        <p:spPr>
          <a:xfrm>
            <a:off x="584200" y="1377228"/>
            <a:ext cx="11018838" cy="775597"/>
          </a:xfrm>
        </p:spPr>
        <p:txBody>
          <a:bodyPr>
            <a:spAutoFit/>
          </a:bodyPr>
          <a:lstStyle/>
          <a:p>
            <a:r>
              <a:rPr lang="en-US" sz="1200">
                <a:cs typeface="Segoe UI"/>
              </a:rPr>
              <a:t>M365 E5 combines compliance and security into one solution, helping businesses manage sensitive data and defend against threats. It offers automated retention, data classification, insider risk management, eDiscovery, encryption and endpoint protection to simplify compliance and reduce costs.</a:t>
            </a:r>
          </a:p>
          <a:p>
            <a:r>
              <a:rPr lang="en-US" sz="1200">
                <a:cs typeface="Segoe UI"/>
              </a:rPr>
              <a:t>M365 E5 also provides advanced identity protection, proactive threat detection and response across users, devices and data. By bundling these features, M365 E5 enhances security while </a:t>
            </a:r>
            <a:r>
              <a:rPr lang="en-US" sz="1200" err="1">
                <a:cs typeface="Segoe UI"/>
              </a:rPr>
              <a:t>minimising</a:t>
            </a:r>
            <a:r>
              <a:rPr lang="en-US" sz="1200">
                <a:cs typeface="Segoe UI"/>
              </a:rPr>
              <a:t> complexity, offering a comprehensive and cost-effective solution.</a:t>
            </a:r>
            <a:endParaRPr lang="en-GB" sz="1200" baseline="30000">
              <a:cs typeface="Segoe UI"/>
            </a:endParaRPr>
          </a:p>
        </p:txBody>
      </p:sp>
      <p:sp>
        <p:nvSpPr>
          <p:cNvPr id="30" name="Text Placeholder 5">
            <a:extLst>
              <a:ext uri="{FF2B5EF4-FFF2-40B4-BE49-F238E27FC236}">
                <a16:creationId xmlns:a16="http://schemas.microsoft.com/office/drawing/2014/main" id="{27FFF08F-818A-4AF3-BE6F-786D15D81A5E}"/>
              </a:ext>
            </a:extLst>
          </p:cNvPr>
          <p:cNvSpPr txBox="1">
            <a:spLocks/>
          </p:cNvSpPr>
          <p:nvPr/>
        </p:nvSpPr>
        <p:spPr>
          <a:xfrm>
            <a:off x="584200" y="2520666"/>
            <a:ext cx="5221200" cy="578959"/>
          </a:xfrm>
          <a:prstGeom prst="rect">
            <a:avLst/>
          </a:prstGeom>
        </p:spPr>
        <p:txBody>
          <a:bodyPr wrap="square" lIns="180000" tIns="180000" rIns="72000" bIns="180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
                <a:srgbClr val="F61B71"/>
              </a:buClr>
              <a:buSzTx/>
              <a:buFont typeface="Arial" panose="020B0604020202020204" pitchFamily="34" charset="0"/>
              <a:buNone/>
              <a:tabLst/>
              <a:defRPr/>
            </a:pPr>
            <a:r>
              <a:rPr kumimoji="0" lang="en-US" sz="1400" i="0" u="none" strike="noStrike" kern="1200" cap="none" spc="0" normalizeH="0" baseline="0" noProof="0">
                <a:ln>
                  <a:noFill/>
                </a:ln>
                <a:solidFill>
                  <a:srgbClr val="091F2C"/>
                </a:solidFill>
                <a:effectLst/>
                <a:uLnTx/>
                <a:uFillTx/>
                <a:latin typeface="+mj-lt"/>
                <a:cs typeface="Segoe UI" panose="020B0502040204020203" pitchFamily="34" charset="0"/>
              </a:rPr>
              <a:t>Key Benefits of M365 E5</a:t>
            </a:r>
            <a:endParaRPr kumimoji="0" lang="en-GB" sz="1400" i="0" u="none" strike="noStrike" kern="1200" cap="none" spc="0" normalizeH="0" baseline="0" noProof="0">
              <a:ln>
                <a:noFill/>
              </a:ln>
              <a:solidFill>
                <a:srgbClr val="091F2C"/>
              </a:solidFill>
              <a:effectLst/>
              <a:uLnTx/>
              <a:uFillTx/>
              <a:latin typeface="+mj-lt"/>
              <a:cs typeface="Segoe UI" panose="020B0502040204020203" pitchFamily="34" charset="0"/>
            </a:endParaRPr>
          </a:p>
        </p:txBody>
      </p:sp>
      <p:sp>
        <p:nvSpPr>
          <p:cNvPr id="14" name="Text Placeholder 5">
            <a:extLst>
              <a:ext uri="{FF2B5EF4-FFF2-40B4-BE49-F238E27FC236}">
                <a16:creationId xmlns:a16="http://schemas.microsoft.com/office/drawing/2014/main" id="{2A12EBB5-0E2C-4BEE-8079-9326D8950419}"/>
              </a:ext>
            </a:extLst>
          </p:cNvPr>
          <p:cNvSpPr txBox="1">
            <a:spLocks/>
          </p:cNvSpPr>
          <p:nvPr/>
        </p:nvSpPr>
        <p:spPr>
          <a:xfrm>
            <a:off x="6381838" y="3099625"/>
            <a:ext cx="5221200" cy="3179986"/>
          </a:xfrm>
          <a:prstGeom prst="rect">
            <a:avLst/>
          </a:prstGeom>
        </p:spPr>
        <p:txBody>
          <a:bodyPr lIns="180000" tIns="72000" rIns="180000" bIns="0" anchor="t"/>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7800" indent="-177800">
              <a:spcBef>
                <a:spcPts val="600"/>
              </a:spcBef>
              <a:buClr>
                <a:schemeClr val="tx1"/>
              </a:buClr>
              <a:defRPr/>
            </a:pPr>
            <a:r>
              <a:rPr kumimoji="0" lang="en-US" sz="1200" b="0" i="0" u="none" strike="noStrike" kern="1200" cap="none" spc="0" normalizeH="0" noProof="0">
                <a:ln>
                  <a:noFill/>
                </a:ln>
                <a:solidFill>
                  <a:srgbClr val="000000"/>
                </a:solidFill>
                <a:effectLst/>
                <a:uLnTx/>
                <a:uFillTx/>
                <a:latin typeface="+mj-lt"/>
                <a:cs typeface="Segoe UI"/>
              </a:rPr>
              <a:t>Advanced Data Protection: </a:t>
            </a:r>
            <a:r>
              <a:rPr kumimoji="0" lang="en-US" sz="1200" b="0" i="0" u="none" strike="noStrike" kern="1200" cap="none" spc="0" normalizeH="0" noProof="0">
                <a:ln>
                  <a:noFill/>
                </a:ln>
                <a:solidFill>
                  <a:srgbClr val="000000"/>
                </a:solidFill>
                <a:effectLst/>
                <a:uLnTx/>
                <a:uFillTx/>
                <a:cs typeface="Segoe UI"/>
              </a:rPr>
              <a:t>Encrypts and classifies sensitive data for secure handling and storage.</a:t>
            </a:r>
          </a:p>
          <a:p>
            <a:pPr marL="177800" indent="-177800">
              <a:spcBef>
                <a:spcPts val="600"/>
              </a:spcBef>
              <a:buClr>
                <a:schemeClr val="tx1"/>
              </a:buClr>
              <a:defRPr/>
            </a:pPr>
            <a:r>
              <a:rPr kumimoji="0" lang="en-US" sz="1200" b="0" i="0" u="none" strike="noStrike" kern="1200" cap="none" spc="0" normalizeH="0" noProof="0">
                <a:ln>
                  <a:noFill/>
                </a:ln>
                <a:solidFill>
                  <a:srgbClr val="000000"/>
                </a:solidFill>
                <a:effectLst/>
                <a:uLnTx/>
                <a:uFillTx/>
                <a:latin typeface="+mj-lt"/>
                <a:cs typeface="Segoe UI"/>
              </a:rPr>
              <a:t>Insider Risk Management: </a:t>
            </a:r>
            <a:r>
              <a:rPr kumimoji="0" lang="en-US" sz="1200" b="0" i="0" u="none" strike="noStrike" kern="1200" cap="none" spc="0" normalizeH="0" noProof="0">
                <a:ln>
                  <a:noFill/>
                </a:ln>
                <a:solidFill>
                  <a:srgbClr val="000000"/>
                </a:solidFill>
                <a:effectLst/>
                <a:uLnTx/>
                <a:uFillTx/>
                <a:cs typeface="Segoe UI"/>
              </a:rPr>
              <a:t>Identifies potential insider threats through behavioural analytics and risk scoring.</a:t>
            </a:r>
          </a:p>
          <a:p>
            <a:pPr marL="177800" indent="-177800">
              <a:spcBef>
                <a:spcPts val="600"/>
              </a:spcBef>
              <a:buClr>
                <a:schemeClr val="tx1"/>
              </a:buClr>
              <a:defRPr/>
            </a:pPr>
            <a:r>
              <a:rPr kumimoji="0" lang="en-US" sz="1200" b="0" i="0" u="none" strike="noStrike" kern="1200" cap="none" spc="0" normalizeH="0" noProof="0">
                <a:ln>
                  <a:noFill/>
                </a:ln>
                <a:solidFill>
                  <a:srgbClr val="000000"/>
                </a:solidFill>
                <a:effectLst/>
                <a:uLnTx/>
                <a:uFillTx/>
                <a:latin typeface="+mj-lt"/>
                <a:cs typeface="Segoe UI"/>
              </a:rPr>
              <a:t>eDiscovery and Audit Tools: </a:t>
            </a:r>
            <a:r>
              <a:rPr kumimoji="0" lang="en-US" sz="1200" b="0" i="0" u="none" strike="noStrike" kern="1200" cap="none" spc="0" normalizeH="0" noProof="0">
                <a:ln>
                  <a:noFill/>
                </a:ln>
                <a:solidFill>
                  <a:srgbClr val="000000"/>
                </a:solidFill>
                <a:effectLst/>
                <a:uLnTx/>
                <a:uFillTx/>
                <a:cs typeface="Segoe UI"/>
              </a:rPr>
              <a:t>Simplifies data searches for legal and compliance investigations.</a:t>
            </a:r>
          </a:p>
          <a:p>
            <a:pPr marL="177800" indent="-177800">
              <a:spcBef>
                <a:spcPts val="600"/>
              </a:spcBef>
              <a:buClr>
                <a:schemeClr val="tx1"/>
              </a:buClr>
              <a:defRPr/>
            </a:pPr>
            <a:r>
              <a:rPr kumimoji="0" lang="en-US" sz="1200" b="0" i="0" u="none" strike="noStrike" kern="1200" cap="none" spc="0" normalizeH="0" noProof="0">
                <a:ln>
                  <a:noFill/>
                </a:ln>
                <a:solidFill>
                  <a:srgbClr val="000000"/>
                </a:solidFill>
                <a:effectLst/>
                <a:uLnTx/>
                <a:uFillTx/>
                <a:latin typeface="+mj-lt"/>
                <a:cs typeface="Segoe UI"/>
              </a:rPr>
              <a:t>Advanced Identity Protection: </a:t>
            </a:r>
            <a:r>
              <a:rPr kumimoji="0" lang="en-US" sz="1200" b="0" i="0" u="none" strike="noStrike" kern="1200" cap="none" spc="0" normalizeH="0" noProof="0">
                <a:ln>
                  <a:noFill/>
                </a:ln>
                <a:solidFill>
                  <a:srgbClr val="000000"/>
                </a:solidFill>
                <a:effectLst/>
                <a:uLnTx/>
                <a:uFillTx/>
                <a:cs typeface="Segoe UI"/>
              </a:rPr>
              <a:t>Uses risk-based policies to block unauthorised access.</a:t>
            </a:r>
          </a:p>
          <a:p>
            <a:pPr marL="177800" indent="-177800">
              <a:spcBef>
                <a:spcPts val="600"/>
              </a:spcBef>
              <a:buClr>
                <a:schemeClr val="tx1"/>
              </a:buClr>
              <a:defRPr/>
            </a:pPr>
            <a:r>
              <a:rPr kumimoji="0" lang="en-US" sz="1200" b="0" i="0" u="none" strike="noStrike" kern="1200" cap="none" spc="0" normalizeH="0" noProof="0">
                <a:ln>
                  <a:noFill/>
                </a:ln>
                <a:solidFill>
                  <a:srgbClr val="000000"/>
                </a:solidFill>
                <a:effectLst/>
                <a:uLnTx/>
                <a:uFillTx/>
                <a:latin typeface="+mj-lt"/>
                <a:cs typeface="Segoe UI"/>
              </a:rPr>
              <a:t>Enhanced Threat Protection: </a:t>
            </a:r>
            <a:r>
              <a:rPr kumimoji="0" lang="en-US" sz="1200" b="0" i="0" u="none" strike="noStrike" kern="1200" cap="none" spc="0" normalizeH="0" noProof="0">
                <a:ln>
                  <a:noFill/>
                </a:ln>
                <a:solidFill>
                  <a:srgbClr val="000000"/>
                </a:solidFill>
                <a:effectLst/>
                <a:uLnTx/>
                <a:uFillTx/>
                <a:cs typeface="Segoe UI"/>
              </a:rPr>
              <a:t>Detects phishing, malware and BEC threats in emails and collaboration tools.</a:t>
            </a:r>
          </a:p>
          <a:p>
            <a:pPr marL="177800" indent="-177800">
              <a:spcBef>
                <a:spcPts val="600"/>
              </a:spcBef>
              <a:buClr>
                <a:schemeClr val="tx1"/>
              </a:buClr>
              <a:defRPr/>
            </a:pPr>
            <a:r>
              <a:rPr kumimoji="0" lang="en-US" sz="1200" b="0" i="0" u="none" strike="noStrike" kern="1200" cap="none" spc="0" normalizeH="0" noProof="0">
                <a:ln>
                  <a:noFill/>
                </a:ln>
                <a:solidFill>
                  <a:srgbClr val="000000"/>
                </a:solidFill>
                <a:effectLst/>
                <a:uLnTx/>
                <a:uFillTx/>
                <a:latin typeface="+mj-lt"/>
                <a:cs typeface="Segoe UI"/>
              </a:rPr>
              <a:t>Endpoint Security:</a:t>
            </a:r>
            <a:r>
              <a:rPr kumimoji="0" lang="en-US" sz="1200" b="0" i="0" u="none" strike="noStrike" kern="1200" cap="none" spc="0" normalizeH="0" noProof="0">
                <a:ln>
                  <a:noFill/>
                </a:ln>
                <a:solidFill>
                  <a:srgbClr val="000000"/>
                </a:solidFill>
                <a:effectLst/>
                <a:uLnTx/>
                <a:uFillTx/>
                <a:cs typeface="Segoe UI"/>
              </a:rPr>
              <a:t> Identifies and neutralises threats on devices, ensuring real-time protection.</a:t>
            </a:r>
          </a:p>
          <a:p>
            <a:pPr marL="177800" indent="-177800">
              <a:spcBef>
                <a:spcPts val="600"/>
              </a:spcBef>
              <a:buClr>
                <a:schemeClr val="tx1"/>
              </a:buClr>
              <a:defRPr/>
            </a:pPr>
            <a:r>
              <a:rPr kumimoji="0" lang="en-US" sz="1200" b="0" i="0" u="none" strike="noStrike" kern="1200" cap="none" spc="0" normalizeH="0" noProof="0">
                <a:ln>
                  <a:noFill/>
                </a:ln>
                <a:solidFill>
                  <a:srgbClr val="000000"/>
                </a:solidFill>
                <a:effectLst/>
                <a:uLnTx/>
                <a:uFillTx/>
                <a:latin typeface="+mj-lt"/>
                <a:cs typeface="Segoe UI"/>
              </a:rPr>
              <a:t>Cloud App Security: </a:t>
            </a:r>
            <a:r>
              <a:rPr kumimoji="0" lang="en-US" sz="1200" b="0" i="0" u="none" strike="noStrike" kern="1200" cap="none" spc="0" normalizeH="0" noProof="0">
                <a:ln>
                  <a:noFill/>
                </a:ln>
                <a:solidFill>
                  <a:srgbClr val="000000"/>
                </a:solidFill>
                <a:effectLst/>
                <a:uLnTx/>
                <a:uFillTx/>
                <a:cs typeface="Segoe UI"/>
              </a:rPr>
              <a:t>Monitors and secures app usage, enforcing policies to reduce risks.</a:t>
            </a:r>
            <a:endParaRPr kumimoji="0" lang="en-GB" sz="1200" b="0" i="0" u="none" strike="noStrike" kern="1200" cap="none" spc="0" normalizeH="0" noProof="0">
              <a:ln>
                <a:noFill/>
              </a:ln>
              <a:solidFill>
                <a:srgbClr val="000000"/>
              </a:solidFill>
              <a:effectLst/>
              <a:uLnTx/>
              <a:uFillTx/>
              <a:cs typeface="Segoe UI"/>
            </a:endParaRPr>
          </a:p>
        </p:txBody>
      </p:sp>
      <p:sp>
        <p:nvSpPr>
          <p:cNvPr id="15" name="Text Placeholder 5">
            <a:extLst>
              <a:ext uri="{FF2B5EF4-FFF2-40B4-BE49-F238E27FC236}">
                <a16:creationId xmlns:a16="http://schemas.microsoft.com/office/drawing/2014/main" id="{7A2D94EF-E566-41AA-89DC-64AD03BF25CB}"/>
              </a:ext>
            </a:extLst>
          </p:cNvPr>
          <p:cNvSpPr txBox="1">
            <a:spLocks/>
          </p:cNvSpPr>
          <p:nvPr/>
        </p:nvSpPr>
        <p:spPr>
          <a:xfrm>
            <a:off x="6381838" y="2520666"/>
            <a:ext cx="5221200" cy="578959"/>
          </a:xfrm>
          <a:prstGeom prst="rect">
            <a:avLst/>
          </a:prstGeom>
        </p:spPr>
        <p:txBody>
          <a:bodyPr wrap="square" lIns="180000" tIns="180000" rIns="72000" bIns="180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
                <a:srgbClr val="F61B71"/>
              </a:buClr>
              <a:buSzTx/>
              <a:buFont typeface="Arial" panose="020B0604020202020204" pitchFamily="34" charset="0"/>
              <a:buNone/>
              <a:tabLst/>
              <a:defRPr/>
            </a:pPr>
            <a:r>
              <a:rPr kumimoji="0" lang="en-US" sz="1400" i="0" u="none" strike="noStrike" kern="1200" cap="none" spc="0" normalizeH="0" baseline="0" noProof="0">
                <a:ln>
                  <a:noFill/>
                </a:ln>
                <a:solidFill>
                  <a:srgbClr val="091F2C"/>
                </a:solidFill>
                <a:effectLst/>
                <a:uLnTx/>
                <a:uFillTx/>
                <a:latin typeface="+mj-lt"/>
                <a:cs typeface="Segoe UI" panose="020B0502040204020203" pitchFamily="34" charset="0"/>
              </a:rPr>
              <a:t>M365 E5 Capabilities</a:t>
            </a:r>
            <a:endParaRPr kumimoji="0" lang="en-GB" sz="1400" i="0" u="none" strike="noStrike" kern="1200" cap="none" spc="0" normalizeH="0" baseline="0" noProof="0">
              <a:ln>
                <a:noFill/>
              </a:ln>
              <a:solidFill>
                <a:srgbClr val="091F2C"/>
              </a:solidFill>
              <a:effectLst/>
              <a:uLnTx/>
              <a:uFillTx/>
              <a:latin typeface="+mj-lt"/>
              <a:cs typeface="Segoe UI" panose="020B0502040204020203" pitchFamily="34" charset="0"/>
            </a:endParaRPr>
          </a:p>
        </p:txBody>
      </p:sp>
    </p:spTree>
    <p:extLst>
      <p:ext uri="{BB962C8B-B14F-4D97-AF65-F5344CB8AC3E}">
        <p14:creationId xmlns:p14="http://schemas.microsoft.com/office/powerpoint/2010/main" val="3734544333"/>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7335B-68AD-4D1B-A707-2767D9BE3425}"/>
              </a:ext>
            </a:extLst>
          </p:cNvPr>
          <p:cNvSpPr>
            <a:spLocks noGrp="1"/>
          </p:cNvSpPr>
          <p:nvPr>
            <p:ph type="title"/>
          </p:nvPr>
        </p:nvSpPr>
        <p:spPr>
          <a:xfrm>
            <a:off x="588263" y="457200"/>
            <a:ext cx="11018520" cy="553998"/>
          </a:xfrm>
        </p:spPr>
        <p:txBody>
          <a:bodyPr/>
          <a:lstStyle/>
          <a:p>
            <a:r>
              <a:rPr lang="en-US">
                <a:cs typeface="Segoe Sans Display"/>
              </a:rPr>
              <a:t>Additional capabilities with M365 E5</a:t>
            </a:r>
            <a:endParaRPr lang="en-US"/>
          </a:p>
        </p:txBody>
      </p:sp>
      <p:graphicFrame>
        <p:nvGraphicFramePr>
          <p:cNvPr id="5" name="Table 61">
            <a:extLst>
              <a:ext uri="{FF2B5EF4-FFF2-40B4-BE49-F238E27FC236}">
                <a16:creationId xmlns:a16="http://schemas.microsoft.com/office/drawing/2014/main" id="{F57B09F9-A70B-7C6D-47E8-F2D9E59708BF}"/>
              </a:ext>
            </a:extLst>
          </p:cNvPr>
          <p:cNvGraphicFramePr>
            <a:graphicFrameLocks/>
          </p:cNvGraphicFramePr>
          <p:nvPr>
            <p:extLst>
              <p:ext uri="{D42A27DB-BD31-4B8C-83A1-F6EECF244321}">
                <p14:modId xmlns:p14="http://schemas.microsoft.com/office/powerpoint/2010/main" val="4101539458"/>
              </p:ext>
            </p:extLst>
          </p:nvPr>
        </p:nvGraphicFramePr>
        <p:xfrm>
          <a:off x="584199" y="1377948"/>
          <a:ext cx="11018522" cy="5129282"/>
        </p:xfrm>
        <a:graphic>
          <a:graphicData uri="http://schemas.openxmlformats.org/drawingml/2006/table">
            <a:tbl>
              <a:tblPr firstRow="1" bandRow="1">
                <a:tableStyleId>{5C22544A-7EE6-4342-B048-85BDC9FD1C3A}</a:tableStyleId>
              </a:tblPr>
              <a:tblGrid>
                <a:gridCol w="918210">
                  <a:extLst>
                    <a:ext uri="{9D8B030D-6E8A-4147-A177-3AD203B41FA5}">
                      <a16:colId xmlns:a16="http://schemas.microsoft.com/office/drawing/2014/main" val="3121818772"/>
                    </a:ext>
                  </a:extLst>
                </a:gridCol>
                <a:gridCol w="918210">
                  <a:extLst>
                    <a:ext uri="{9D8B030D-6E8A-4147-A177-3AD203B41FA5}">
                      <a16:colId xmlns:a16="http://schemas.microsoft.com/office/drawing/2014/main" val="1296416564"/>
                    </a:ext>
                  </a:extLst>
                </a:gridCol>
                <a:gridCol w="918210">
                  <a:extLst>
                    <a:ext uri="{9D8B030D-6E8A-4147-A177-3AD203B41FA5}">
                      <a16:colId xmlns:a16="http://schemas.microsoft.com/office/drawing/2014/main" val="2393658609"/>
                    </a:ext>
                  </a:extLst>
                </a:gridCol>
                <a:gridCol w="918210">
                  <a:extLst>
                    <a:ext uri="{9D8B030D-6E8A-4147-A177-3AD203B41FA5}">
                      <a16:colId xmlns:a16="http://schemas.microsoft.com/office/drawing/2014/main" val="1745321153"/>
                    </a:ext>
                  </a:extLst>
                </a:gridCol>
                <a:gridCol w="918210">
                  <a:extLst>
                    <a:ext uri="{9D8B030D-6E8A-4147-A177-3AD203B41FA5}">
                      <a16:colId xmlns:a16="http://schemas.microsoft.com/office/drawing/2014/main" val="3755043428"/>
                    </a:ext>
                  </a:extLst>
                </a:gridCol>
                <a:gridCol w="918210">
                  <a:extLst>
                    <a:ext uri="{9D8B030D-6E8A-4147-A177-3AD203B41FA5}">
                      <a16:colId xmlns:a16="http://schemas.microsoft.com/office/drawing/2014/main" val="2832687987"/>
                    </a:ext>
                  </a:extLst>
                </a:gridCol>
                <a:gridCol w="918210">
                  <a:extLst>
                    <a:ext uri="{9D8B030D-6E8A-4147-A177-3AD203B41FA5}">
                      <a16:colId xmlns:a16="http://schemas.microsoft.com/office/drawing/2014/main" val="1829770829"/>
                    </a:ext>
                  </a:extLst>
                </a:gridCol>
                <a:gridCol w="1147763">
                  <a:extLst>
                    <a:ext uri="{9D8B030D-6E8A-4147-A177-3AD203B41FA5}">
                      <a16:colId xmlns:a16="http://schemas.microsoft.com/office/drawing/2014/main" val="2421111318"/>
                    </a:ext>
                  </a:extLst>
                </a:gridCol>
                <a:gridCol w="1147763">
                  <a:extLst>
                    <a:ext uri="{9D8B030D-6E8A-4147-A177-3AD203B41FA5}">
                      <a16:colId xmlns:a16="http://schemas.microsoft.com/office/drawing/2014/main" val="2975530824"/>
                    </a:ext>
                  </a:extLst>
                </a:gridCol>
                <a:gridCol w="1147763">
                  <a:extLst>
                    <a:ext uri="{9D8B030D-6E8A-4147-A177-3AD203B41FA5}">
                      <a16:colId xmlns:a16="http://schemas.microsoft.com/office/drawing/2014/main" val="387438669"/>
                    </a:ext>
                  </a:extLst>
                </a:gridCol>
                <a:gridCol w="1147763">
                  <a:extLst>
                    <a:ext uri="{9D8B030D-6E8A-4147-A177-3AD203B41FA5}">
                      <a16:colId xmlns:a16="http://schemas.microsoft.com/office/drawing/2014/main" val="1062922803"/>
                    </a:ext>
                  </a:extLst>
                </a:gridCol>
              </a:tblGrid>
              <a:tr h="283971">
                <a:tc gridSpan="3">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chemeClr val="bg1"/>
                          </a:solidFill>
                          <a:effectLst/>
                          <a:uLnTx/>
                          <a:uFillTx/>
                          <a:latin typeface="+mj-lt"/>
                          <a:ea typeface="+mn-ea"/>
                          <a:cs typeface="Segoe Sans Display"/>
                        </a:rPr>
                        <a:t>Defender for Endpoint</a:t>
                      </a:r>
                      <a:endParaRPr kumimoji="0" lang="en-GB" sz="900" b="0" i="0" u="none" strike="noStrike" kern="0" cap="none" spc="0" normalizeH="0" baseline="0" noProof="0" dirty="0">
                        <a:ln>
                          <a:noFill/>
                        </a:ln>
                        <a:solidFill>
                          <a:schemeClr val="bg1"/>
                        </a:solidFill>
                        <a:effectLst/>
                        <a:uLnTx/>
                        <a:uFillTx/>
                        <a:latin typeface="+mj-lt"/>
                        <a:ea typeface="+mn-ea"/>
                        <a:cs typeface="Segoe Sans Display"/>
                      </a:endParaRPr>
                    </a:p>
                  </a:txBody>
                  <a:tcPr marL="36000" marR="36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hMerge="1">
                  <a:txBody>
                    <a:bodyPr/>
                    <a:lstStyle/>
                    <a:p>
                      <a:endParaRPr lang="en-US"/>
                    </a:p>
                  </a:txBody>
                  <a:tcPr/>
                </a:tc>
                <a:tc hMerge="1">
                  <a:txBody>
                    <a:bodyPr/>
                    <a:lstStyle/>
                    <a:p>
                      <a:endParaRPr lang="en-US" sz="100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4">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chemeClr val="bg1"/>
                          </a:solidFill>
                          <a:effectLst/>
                          <a:uLnTx/>
                          <a:uFillTx/>
                          <a:latin typeface="+mj-lt"/>
                          <a:ea typeface="+mn-ea"/>
                          <a:cs typeface="Segoe Sans Display"/>
                        </a:rPr>
                        <a:t>Microsoft Entra ID</a:t>
                      </a:r>
                      <a:endParaRPr kumimoji="0" lang="en-GB" sz="900" b="0" i="0" u="none" strike="noStrike" kern="0" cap="none" spc="0" normalizeH="0" baseline="0" noProof="0" dirty="0">
                        <a:ln>
                          <a:noFill/>
                        </a:ln>
                        <a:solidFill>
                          <a:schemeClr val="bg1"/>
                        </a:solidFill>
                        <a:effectLst/>
                        <a:uLnTx/>
                        <a:uFillTx/>
                        <a:latin typeface="+mj-lt"/>
                        <a:ea typeface="+mn-ea"/>
                        <a:cs typeface="Segoe Sans Display"/>
                      </a:endParaRPr>
                    </a:p>
                  </a:txBody>
                  <a:tcPr marL="36000" marR="36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hMerge="1">
                  <a:txBody>
                    <a:bodyPr/>
                    <a:lstStyle/>
                    <a:p>
                      <a:endParaRPr lang="en-US" sz="100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00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00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chemeClr val="bg1"/>
                          </a:solidFill>
                          <a:effectLst/>
                          <a:uLnTx/>
                          <a:uFillTx/>
                          <a:latin typeface="+mj-lt"/>
                          <a:ea typeface="+mn-ea"/>
                          <a:cs typeface="Segoe Sans Display"/>
                        </a:rPr>
                        <a:t>Microsoft Intune</a:t>
                      </a:r>
                      <a:endParaRPr kumimoji="0" lang="en-GB" sz="900" b="0" i="0" u="none" strike="noStrike" kern="0" cap="none" spc="0" normalizeH="0" baseline="0" noProof="0" dirty="0">
                        <a:ln>
                          <a:noFill/>
                        </a:ln>
                        <a:solidFill>
                          <a:schemeClr val="bg1"/>
                        </a:solidFill>
                        <a:effectLst/>
                        <a:uLnTx/>
                        <a:uFillTx/>
                        <a:latin typeface="+mj-lt"/>
                        <a:ea typeface="+mn-ea"/>
                        <a:cs typeface="Segoe Sans Display"/>
                      </a:endParaRPr>
                    </a:p>
                  </a:txBody>
                  <a:tcPr marL="36000" marR="36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hMerge="1">
                  <a:txBody>
                    <a:bodyPr/>
                    <a:lstStyle/>
                    <a:p>
                      <a:endParaRPr lang="en-US"/>
                    </a:p>
                  </a:txBody>
                  <a:tcPr/>
                </a:tc>
                <a:tc grid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chemeClr val="bg1"/>
                          </a:solidFill>
                          <a:effectLst/>
                          <a:uLnTx/>
                          <a:uFillTx/>
                          <a:latin typeface="+mj-lt"/>
                          <a:ea typeface="+mn-ea"/>
                          <a:cs typeface="Segoe Sans Display"/>
                        </a:rPr>
                        <a:t>Defender for Office</a:t>
                      </a:r>
                      <a:endParaRPr kumimoji="0" lang="en-GB" sz="900" b="0" i="0" u="none" strike="noStrike" kern="0" cap="none" spc="0" normalizeH="0" baseline="0" noProof="0" dirty="0">
                        <a:ln>
                          <a:noFill/>
                        </a:ln>
                        <a:solidFill>
                          <a:schemeClr val="bg1"/>
                        </a:solidFill>
                        <a:effectLst/>
                        <a:uLnTx/>
                        <a:uFillTx/>
                        <a:latin typeface="+mj-lt"/>
                        <a:ea typeface="+mn-ea"/>
                        <a:cs typeface="Segoe Sans Display"/>
                      </a:endParaRPr>
                    </a:p>
                  </a:txBody>
                  <a:tcPr marL="36000" marR="36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hMerge="1">
                  <a:txBody>
                    <a:bodyPr/>
                    <a:lstStyle/>
                    <a:p>
                      <a:endParaRPr lang="en-US"/>
                    </a:p>
                  </a:txBody>
                  <a:tcPr/>
                </a:tc>
                <a:extLst>
                  <a:ext uri="{0D108BD9-81ED-4DB2-BD59-A6C34878D82A}">
                    <a16:rowId xmlns:a16="http://schemas.microsoft.com/office/drawing/2014/main" val="1770694268"/>
                  </a:ext>
                </a:extLst>
              </a:tr>
              <a:tr h="451247">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91F2C"/>
                          </a:solidFill>
                          <a:effectLst/>
                          <a:uLnTx/>
                          <a:uFillTx/>
                          <a:latin typeface="+mn-lt"/>
                          <a:ea typeface="+mn-ea"/>
                          <a:cs typeface="Segoe Sans Display"/>
                        </a:rPr>
                        <a:t>Centralised Management</a:t>
                      </a:r>
                      <a:endParaRPr kumimoji="0" lang="en-GB" sz="8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srgbClr val="091F2C"/>
                          </a:solidFill>
                          <a:effectLst/>
                          <a:uLnTx/>
                          <a:uFillTx/>
                          <a:latin typeface="+mn-lt"/>
                          <a:ea typeface="+mn-ea"/>
                          <a:cs typeface="Segoe Sans Display"/>
                        </a:rPr>
                        <a:t>Next-gen Protection</a:t>
                      </a: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91F2C"/>
                          </a:solidFill>
                          <a:effectLst/>
                          <a:uLnTx/>
                          <a:uFillTx/>
                          <a:latin typeface="+mn-lt"/>
                          <a:ea typeface="+mn-ea"/>
                          <a:cs typeface="Segoe Sans Display"/>
                        </a:rPr>
                        <a:t>Attack Surface Reduction</a:t>
                      </a:r>
                      <a:endParaRPr kumimoji="0" lang="en-GB" sz="8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91F2C"/>
                          </a:solidFill>
                          <a:effectLst/>
                          <a:uLnTx/>
                          <a:uFillTx/>
                          <a:latin typeface="+mn-lt"/>
                          <a:ea typeface="+mn-ea"/>
                          <a:cs typeface="Segoe Sans Display"/>
                        </a:rPr>
                        <a:t>Administrative </a:t>
                      </a:r>
                      <a:br>
                        <a:rPr kumimoji="0" lang="en-US" sz="800" b="0" i="0" u="none" strike="noStrike" kern="0" cap="none" spc="0" normalizeH="0" baseline="0" noProof="0" dirty="0">
                          <a:ln>
                            <a:noFill/>
                          </a:ln>
                          <a:solidFill>
                            <a:srgbClr val="091F2C"/>
                          </a:solidFill>
                          <a:effectLst/>
                          <a:uLnTx/>
                          <a:uFillTx/>
                          <a:latin typeface="+mn-lt"/>
                          <a:ea typeface="+mn-ea"/>
                          <a:cs typeface="Segoe Sans Display"/>
                        </a:rPr>
                      </a:br>
                      <a:r>
                        <a:rPr kumimoji="0" lang="en-US" sz="800" b="0" i="0" u="none" strike="noStrike" kern="0" cap="none" spc="0" normalizeH="0" baseline="0" noProof="0" dirty="0">
                          <a:ln>
                            <a:noFill/>
                          </a:ln>
                          <a:solidFill>
                            <a:srgbClr val="091F2C"/>
                          </a:solidFill>
                          <a:effectLst/>
                          <a:uLnTx/>
                          <a:uFillTx/>
                          <a:latin typeface="+mn-lt"/>
                          <a:ea typeface="+mn-ea"/>
                          <a:cs typeface="Segoe Sans Display"/>
                        </a:rPr>
                        <a:t>Units</a:t>
                      </a:r>
                      <a:endParaRPr kumimoji="0" lang="en-GB" sz="8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91F2C"/>
                          </a:solidFill>
                          <a:effectLst/>
                          <a:uLnTx/>
                          <a:uFillTx/>
                          <a:latin typeface="+mn-lt"/>
                          <a:ea typeface="+mn-ea"/>
                          <a:cs typeface="Segoe Sans Display"/>
                        </a:rPr>
                        <a:t>Adv Security Reports &amp; Alerts</a:t>
                      </a:r>
                      <a:endParaRPr kumimoji="0" lang="en-GB" sz="8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91F2C"/>
                          </a:solidFill>
                          <a:effectLst/>
                          <a:uLnTx/>
                          <a:uFillTx/>
                          <a:latin typeface="+mn-lt"/>
                          <a:ea typeface="+mn-ea"/>
                          <a:cs typeface="Segoe Sans Display"/>
                        </a:rPr>
                        <a:t>App Proxy, Including </a:t>
                      </a:r>
                      <a:r>
                        <a:rPr kumimoji="0" lang="en-US" sz="800" b="0" i="0" u="none" strike="noStrike" kern="0" cap="none" spc="0" normalizeH="0" baseline="0" noProof="0" dirty="0" err="1">
                          <a:ln>
                            <a:noFill/>
                          </a:ln>
                          <a:solidFill>
                            <a:srgbClr val="091F2C"/>
                          </a:solidFill>
                          <a:effectLst/>
                          <a:uLnTx/>
                          <a:uFillTx/>
                          <a:latin typeface="+mn-lt"/>
                          <a:ea typeface="+mn-ea"/>
                          <a:cs typeface="Segoe Sans Display"/>
                        </a:rPr>
                        <a:t>PingAccess</a:t>
                      </a:r>
                      <a:endParaRPr kumimoji="0" lang="en-GB" sz="8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91F2C"/>
                          </a:solidFill>
                          <a:effectLst/>
                          <a:uLnTx/>
                          <a:uFillTx/>
                          <a:latin typeface="+mn-lt"/>
                          <a:ea typeface="+mn-ea"/>
                          <a:cs typeface="Segoe Sans Display"/>
                        </a:rPr>
                        <a:t>Cloud App Discovery</a:t>
                      </a:r>
                      <a:endParaRPr kumimoji="0" lang="en-GB" sz="8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91F2C"/>
                          </a:solidFill>
                          <a:effectLst/>
                          <a:uLnTx/>
                          <a:uFillTx/>
                          <a:latin typeface="+mn-lt"/>
                          <a:ea typeface="+mn-ea"/>
                          <a:cs typeface="Segoe Sans Display"/>
                        </a:rPr>
                        <a:t>Application </a:t>
                      </a:r>
                      <a:br>
                        <a:rPr kumimoji="0" lang="en-US" sz="800" b="0" i="0" u="none" strike="noStrike" kern="0" cap="none" spc="0" normalizeH="0" baseline="0" noProof="0" dirty="0">
                          <a:ln>
                            <a:noFill/>
                          </a:ln>
                          <a:solidFill>
                            <a:srgbClr val="091F2C"/>
                          </a:solidFill>
                          <a:effectLst/>
                          <a:uLnTx/>
                          <a:uFillTx/>
                          <a:latin typeface="+mn-lt"/>
                          <a:ea typeface="+mn-ea"/>
                          <a:cs typeface="Segoe Sans Display"/>
                        </a:rPr>
                      </a:br>
                      <a:r>
                        <a:rPr kumimoji="0" lang="en-US" sz="800" b="0" i="0" u="none" strike="noStrike" kern="0" cap="none" spc="0" normalizeH="0" baseline="0" noProof="0" dirty="0">
                          <a:ln>
                            <a:noFill/>
                          </a:ln>
                          <a:solidFill>
                            <a:srgbClr val="091F2C"/>
                          </a:solidFill>
                          <a:effectLst/>
                          <a:uLnTx/>
                          <a:uFillTx/>
                          <a:latin typeface="+mn-lt"/>
                          <a:ea typeface="+mn-ea"/>
                          <a:cs typeface="Segoe Sans Display"/>
                        </a:rPr>
                        <a:t>Management</a:t>
                      </a:r>
                      <a:endParaRPr kumimoji="0" lang="en-GB" sz="8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91F2C"/>
                          </a:solidFill>
                          <a:effectLst/>
                          <a:uLnTx/>
                          <a:uFillTx/>
                          <a:latin typeface="+mn-lt"/>
                          <a:ea typeface="+mn-ea"/>
                          <a:cs typeface="Segoe Sans Display"/>
                        </a:rPr>
                        <a:t>Device </a:t>
                      </a:r>
                      <a:br>
                        <a:rPr kumimoji="0" lang="en-US" sz="800" b="0" i="0" u="none" strike="noStrike" kern="0" cap="none" spc="0" normalizeH="0" baseline="0" noProof="0" dirty="0">
                          <a:ln>
                            <a:noFill/>
                          </a:ln>
                          <a:solidFill>
                            <a:srgbClr val="091F2C"/>
                          </a:solidFill>
                          <a:effectLst/>
                          <a:uLnTx/>
                          <a:uFillTx/>
                          <a:latin typeface="+mn-lt"/>
                          <a:ea typeface="+mn-ea"/>
                          <a:cs typeface="Segoe Sans Display"/>
                        </a:rPr>
                      </a:br>
                      <a:r>
                        <a:rPr kumimoji="0" lang="en-US" sz="800" b="0" i="0" u="none" strike="noStrike" kern="0" cap="none" spc="0" normalizeH="0" baseline="0" noProof="0" dirty="0">
                          <a:ln>
                            <a:noFill/>
                          </a:ln>
                          <a:solidFill>
                            <a:srgbClr val="091F2C"/>
                          </a:solidFill>
                          <a:effectLst/>
                          <a:uLnTx/>
                          <a:uFillTx/>
                          <a:latin typeface="+mn-lt"/>
                          <a:ea typeface="+mn-ea"/>
                          <a:cs typeface="Segoe Sans Display"/>
                        </a:rPr>
                        <a:t>Management</a:t>
                      </a:r>
                      <a:endParaRPr kumimoji="0" lang="en-GB" sz="8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91F2C"/>
                          </a:solidFill>
                          <a:effectLst/>
                          <a:uLnTx/>
                          <a:uFillTx/>
                          <a:latin typeface="+mn-lt"/>
                          <a:ea typeface="+mn-ea"/>
                          <a:cs typeface="Segoe Sans Display"/>
                        </a:rPr>
                        <a:t>Advanced </a:t>
                      </a:r>
                      <a:br>
                        <a:rPr kumimoji="0" lang="en-US" sz="800" b="0" i="0" u="none" strike="noStrike" kern="0" cap="none" spc="0" normalizeH="0" baseline="0" noProof="0" dirty="0">
                          <a:ln>
                            <a:noFill/>
                          </a:ln>
                          <a:solidFill>
                            <a:srgbClr val="091F2C"/>
                          </a:solidFill>
                          <a:effectLst/>
                          <a:uLnTx/>
                          <a:uFillTx/>
                          <a:latin typeface="+mn-lt"/>
                          <a:ea typeface="+mn-ea"/>
                          <a:cs typeface="Segoe Sans Display"/>
                        </a:rPr>
                      </a:br>
                      <a:r>
                        <a:rPr kumimoji="0" lang="en-US" sz="800" b="0" i="0" u="none" strike="noStrike" kern="0" cap="none" spc="0" normalizeH="0" baseline="0" noProof="0" dirty="0">
                          <a:ln>
                            <a:noFill/>
                          </a:ln>
                          <a:solidFill>
                            <a:srgbClr val="091F2C"/>
                          </a:solidFill>
                          <a:effectLst/>
                          <a:uLnTx/>
                          <a:uFillTx/>
                          <a:latin typeface="+mn-lt"/>
                          <a:ea typeface="+mn-ea"/>
                          <a:cs typeface="Segoe Sans Display"/>
                        </a:rPr>
                        <a:t>Anti-Phishing</a:t>
                      </a:r>
                      <a:endParaRPr kumimoji="0" lang="en-GB" sz="8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91F2C"/>
                          </a:solidFill>
                          <a:effectLst/>
                          <a:uLnTx/>
                          <a:uFillTx/>
                          <a:latin typeface="+mn-lt"/>
                          <a:ea typeface="+mn-ea"/>
                          <a:cs typeface="Segoe Sans Display"/>
                        </a:rPr>
                        <a:t>Exchange Online Protection</a:t>
                      </a:r>
                      <a:endParaRPr kumimoji="0" lang="en-GB" sz="8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extLst>
                  <a:ext uri="{0D108BD9-81ED-4DB2-BD59-A6C34878D82A}">
                    <a16:rowId xmlns:a16="http://schemas.microsoft.com/office/drawing/2014/main" val="1111183594"/>
                  </a:ext>
                </a:extLst>
              </a:tr>
              <a:tr h="451247">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91F2C"/>
                          </a:solidFill>
                          <a:effectLst/>
                          <a:uLnTx/>
                          <a:uFillTx/>
                          <a:latin typeface="+mn-lt"/>
                          <a:ea typeface="+mn-ea"/>
                          <a:cs typeface="Segoe Sans Display"/>
                        </a:rPr>
                        <a:t>Cross-platform Support </a:t>
                      </a:r>
                      <a:endParaRPr kumimoji="0" lang="en-GB" sz="8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srgbClr val="091F2C"/>
                          </a:solidFill>
                          <a:effectLst/>
                          <a:uLnTx/>
                          <a:uFillTx/>
                          <a:latin typeface="+mn-lt"/>
                          <a:ea typeface="+mn-ea"/>
                          <a:cs typeface="Segoe Sans Display"/>
                        </a:rPr>
                        <a:t>Defender for Cloud App Integration</a:t>
                      </a: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91F2C"/>
                          </a:solidFill>
                          <a:effectLst/>
                          <a:uLnTx/>
                          <a:uFillTx/>
                          <a:latin typeface="+mn-lt"/>
                          <a:ea typeface="+mn-ea"/>
                          <a:cs typeface="Segoe Sans Display"/>
                        </a:rPr>
                        <a:t>Automated Investigations</a:t>
                      </a:r>
                      <a:endParaRPr kumimoji="0" lang="en-GB" sz="8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91F2C"/>
                          </a:solidFill>
                          <a:effectLst/>
                          <a:uLnTx/>
                          <a:uFillTx/>
                          <a:latin typeface="+mn-lt"/>
                          <a:ea typeface="+mn-ea"/>
                          <a:cs typeface="Segoe Sans Display"/>
                        </a:rPr>
                        <a:t>Conditional </a:t>
                      </a:r>
                      <a:br>
                        <a:rPr kumimoji="0" lang="en-US" sz="800" b="0" i="0" u="none" strike="noStrike" kern="0" cap="none" spc="0" normalizeH="0" baseline="0" noProof="0" dirty="0">
                          <a:ln>
                            <a:noFill/>
                          </a:ln>
                          <a:solidFill>
                            <a:srgbClr val="091F2C"/>
                          </a:solidFill>
                          <a:effectLst/>
                          <a:uLnTx/>
                          <a:uFillTx/>
                          <a:latin typeface="+mn-lt"/>
                          <a:ea typeface="+mn-ea"/>
                          <a:cs typeface="Segoe Sans Display"/>
                        </a:rPr>
                      </a:br>
                      <a:r>
                        <a:rPr kumimoji="0" lang="en-US" sz="800" b="0" i="0" u="none" strike="noStrike" kern="0" cap="none" spc="0" normalizeH="0" baseline="0" noProof="0" dirty="0">
                          <a:ln>
                            <a:noFill/>
                          </a:ln>
                          <a:solidFill>
                            <a:srgbClr val="091F2C"/>
                          </a:solidFill>
                          <a:effectLst/>
                          <a:uLnTx/>
                          <a:uFillTx/>
                          <a:latin typeface="+mn-lt"/>
                          <a:ea typeface="+mn-ea"/>
                          <a:cs typeface="Segoe Sans Display"/>
                        </a:rPr>
                        <a:t>Access</a:t>
                      </a:r>
                      <a:endParaRPr kumimoji="0" lang="en-GB" sz="8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91F2C"/>
                          </a:solidFill>
                          <a:effectLst/>
                          <a:uLnTx/>
                          <a:uFillTx/>
                          <a:latin typeface="+mn-lt"/>
                          <a:ea typeface="+mn-ea"/>
                          <a:cs typeface="Segoe Sans Display"/>
                        </a:rPr>
                        <a:t>Custom Security Attributes</a:t>
                      </a:r>
                      <a:endParaRPr kumimoji="0" lang="en-GB" sz="8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91F2C"/>
                          </a:solidFill>
                          <a:effectLst/>
                          <a:uLnTx/>
                          <a:uFillTx/>
                          <a:latin typeface="+mn-lt"/>
                          <a:ea typeface="+mn-ea"/>
                          <a:cs typeface="Segoe Sans Display"/>
                        </a:rPr>
                        <a:t>Dynamic </a:t>
                      </a:r>
                      <a:br>
                        <a:rPr kumimoji="0" lang="en-US" sz="800" b="0" i="0" u="none" strike="noStrike" kern="0" cap="none" spc="0" normalizeH="0" baseline="0" noProof="0" dirty="0">
                          <a:ln>
                            <a:noFill/>
                          </a:ln>
                          <a:solidFill>
                            <a:srgbClr val="091F2C"/>
                          </a:solidFill>
                          <a:effectLst/>
                          <a:uLnTx/>
                          <a:uFillTx/>
                          <a:latin typeface="+mn-lt"/>
                          <a:ea typeface="+mn-ea"/>
                          <a:cs typeface="Segoe Sans Display"/>
                        </a:rPr>
                      </a:br>
                      <a:r>
                        <a:rPr kumimoji="0" lang="en-US" sz="800" b="0" i="0" u="none" strike="noStrike" kern="0" cap="none" spc="0" normalizeH="0" baseline="0" noProof="0" dirty="0">
                          <a:ln>
                            <a:noFill/>
                          </a:ln>
                          <a:solidFill>
                            <a:srgbClr val="091F2C"/>
                          </a:solidFill>
                          <a:effectLst/>
                          <a:uLnTx/>
                          <a:uFillTx/>
                          <a:latin typeface="+mn-lt"/>
                          <a:ea typeface="+mn-ea"/>
                          <a:cs typeface="Segoe Sans Display"/>
                        </a:rPr>
                        <a:t>Groups</a:t>
                      </a:r>
                      <a:endParaRPr kumimoji="0" lang="en-GB" sz="8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91F2C"/>
                          </a:solidFill>
                          <a:effectLst/>
                          <a:uLnTx/>
                          <a:uFillTx/>
                          <a:latin typeface="+mn-lt"/>
                          <a:ea typeface="+mn-ea"/>
                          <a:cs typeface="Segoe Sans Display"/>
                        </a:rPr>
                        <a:t>Enterprise State Roaming</a:t>
                      </a:r>
                      <a:endParaRPr kumimoji="0" lang="en-GB" sz="8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91F2C"/>
                          </a:solidFill>
                          <a:effectLst/>
                          <a:uLnTx/>
                          <a:uFillTx/>
                          <a:latin typeface="+mn-lt"/>
                          <a:ea typeface="+mn-ea"/>
                          <a:cs typeface="Segoe Sans Display"/>
                        </a:rPr>
                        <a:t>Endpoint </a:t>
                      </a:r>
                      <a:br>
                        <a:rPr kumimoji="0" lang="en-US" sz="800" b="0" i="0" u="none" strike="noStrike" kern="0" cap="none" spc="0" normalizeH="0" baseline="0" noProof="0" dirty="0">
                          <a:ln>
                            <a:noFill/>
                          </a:ln>
                          <a:solidFill>
                            <a:srgbClr val="091F2C"/>
                          </a:solidFill>
                          <a:effectLst/>
                          <a:uLnTx/>
                          <a:uFillTx/>
                          <a:latin typeface="+mn-lt"/>
                          <a:ea typeface="+mn-ea"/>
                          <a:cs typeface="Segoe Sans Display"/>
                        </a:rPr>
                      </a:br>
                      <a:r>
                        <a:rPr kumimoji="0" lang="en-US" sz="800" b="0" i="0" u="none" strike="noStrike" kern="0" cap="none" spc="0" normalizeH="0" baseline="0" noProof="0" dirty="0">
                          <a:ln>
                            <a:noFill/>
                          </a:ln>
                          <a:solidFill>
                            <a:srgbClr val="091F2C"/>
                          </a:solidFill>
                          <a:effectLst/>
                          <a:uLnTx/>
                          <a:uFillTx/>
                          <a:latin typeface="+mn-lt"/>
                          <a:ea typeface="+mn-ea"/>
                          <a:cs typeface="Segoe Sans Display"/>
                        </a:rPr>
                        <a:t>Analytics</a:t>
                      </a: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srgbClr val="091F2C"/>
                          </a:solidFill>
                          <a:effectLst/>
                          <a:uLnTx/>
                          <a:uFillTx/>
                          <a:latin typeface="+mn-lt"/>
                          <a:ea typeface="+mn-ea"/>
                          <a:cs typeface="Segoe Sans Display"/>
                        </a:rPr>
                        <a:t>Config Manager</a:t>
                      </a: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91F2C"/>
                          </a:solidFill>
                          <a:effectLst/>
                          <a:uLnTx/>
                          <a:uFillTx/>
                          <a:latin typeface="+mn-lt"/>
                          <a:ea typeface="+mn-ea"/>
                          <a:cs typeface="Segoe Sans Display"/>
                        </a:rPr>
                        <a:t>Real-Time </a:t>
                      </a:r>
                      <a:br>
                        <a:rPr kumimoji="0" lang="en-US" sz="800" b="0" i="0" u="none" strike="noStrike" kern="0" cap="none" spc="0" normalizeH="0" baseline="0" noProof="0" dirty="0">
                          <a:ln>
                            <a:noFill/>
                          </a:ln>
                          <a:solidFill>
                            <a:srgbClr val="091F2C"/>
                          </a:solidFill>
                          <a:effectLst/>
                          <a:uLnTx/>
                          <a:uFillTx/>
                          <a:latin typeface="+mn-lt"/>
                          <a:ea typeface="+mn-ea"/>
                          <a:cs typeface="Segoe Sans Display"/>
                        </a:rPr>
                      </a:br>
                      <a:r>
                        <a:rPr kumimoji="0" lang="en-US" sz="800" b="0" i="0" u="none" strike="noStrike" kern="0" cap="none" spc="0" normalizeH="0" baseline="0" noProof="0" dirty="0">
                          <a:ln>
                            <a:noFill/>
                          </a:ln>
                          <a:solidFill>
                            <a:srgbClr val="091F2C"/>
                          </a:solidFill>
                          <a:effectLst/>
                          <a:uLnTx/>
                          <a:uFillTx/>
                          <a:latin typeface="+mn-lt"/>
                          <a:ea typeface="+mn-ea"/>
                          <a:cs typeface="Segoe Sans Display"/>
                        </a:rPr>
                        <a:t>Reports</a:t>
                      </a: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91F2C"/>
                          </a:solidFill>
                          <a:effectLst/>
                          <a:uLnTx/>
                          <a:uFillTx/>
                          <a:latin typeface="+mn-lt"/>
                          <a:ea typeface="+mn-ea"/>
                          <a:cs typeface="Segoe Sans Display"/>
                        </a:rPr>
                        <a:t>Safe Attachments </a:t>
                      </a:r>
                      <a:br>
                        <a:rPr kumimoji="0" lang="en-US" sz="800" b="0" i="0" u="none" strike="noStrike" kern="0" cap="none" spc="0" normalizeH="0" baseline="0" noProof="0" dirty="0">
                          <a:ln>
                            <a:noFill/>
                          </a:ln>
                          <a:solidFill>
                            <a:srgbClr val="091F2C"/>
                          </a:solidFill>
                          <a:effectLst/>
                          <a:uLnTx/>
                          <a:uFillTx/>
                          <a:latin typeface="+mn-lt"/>
                          <a:ea typeface="+mn-ea"/>
                          <a:cs typeface="Segoe Sans Display"/>
                        </a:rPr>
                      </a:br>
                      <a:r>
                        <a:rPr kumimoji="0" lang="en-US" sz="800" b="0" i="0" u="none" strike="noStrike" kern="0" cap="none" spc="0" normalizeH="0" baseline="0" noProof="0" dirty="0">
                          <a:ln>
                            <a:noFill/>
                          </a:ln>
                          <a:solidFill>
                            <a:srgbClr val="091F2C"/>
                          </a:solidFill>
                          <a:effectLst/>
                          <a:uLnTx/>
                          <a:uFillTx/>
                          <a:latin typeface="+mn-lt"/>
                          <a:ea typeface="+mn-ea"/>
                          <a:cs typeface="Segoe Sans Display"/>
                        </a:rPr>
                        <a:t>&amp; Links</a:t>
                      </a:r>
                      <a:endParaRPr kumimoji="0" lang="en-GB" sz="8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extLst>
                  <a:ext uri="{0D108BD9-81ED-4DB2-BD59-A6C34878D82A}">
                    <a16:rowId xmlns:a16="http://schemas.microsoft.com/office/drawing/2014/main" val="421758585"/>
                  </a:ext>
                </a:extLst>
              </a:tr>
              <a:tr h="168475">
                <a:tc row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91F2C"/>
                          </a:solidFill>
                          <a:effectLst/>
                          <a:uLnTx/>
                          <a:uFillTx/>
                          <a:latin typeface="+mn-lt"/>
                          <a:ea typeface="+mn-ea"/>
                          <a:cs typeface="Segoe Sans Display"/>
                        </a:rPr>
                        <a:t>Threat </a:t>
                      </a:r>
                      <a:br>
                        <a:rPr kumimoji="0" lang="en-US" sz="800" b="0" i="0" u="none" strike="noStrike" kern="0" cap="none" spc="0" normalizeH="0" baseline="0" noProof="0" dirty="0">
                          <a:ln>
                            <a:noFill/>
                          </a:ln>
                          <a:solidFill>
                            <a:srgbClr val="091F2C"/>
                          </a:solidFill>
                          <a:effectLst/>
                          <a:uLnTx/>
                          <a:uFillTx/>
                          <a:latin typeface="+mn-lt"/>
                          <a:ea typeface="+mn-ea"/>
                          <a:cs typeface="Segoe Sans Display"/>
                        </a:rPr>
                      </a:br>
                      <a:r>
                        <a:rPr kumimoji="0" lang="en-US" sz="800" b="0" i="0" u="none" strike="noStrike" kern="0" cap="none" spc="0" normalizeH="0" baseline="0" noProof="0" dirty="0">
                          <a:ln>
                            <a:noFill/>
                          </a:ln>
                          <a:solidFill>
                            <a:srgbClr val="091F2C"/>
                          </a:solidFill>
                          <a:effectLst/>
                          <a:uLnTx/>
                          <a:uFillTx/>
                          <a:latin typeface="+mn-lt"/>
                          <a:ea typeface="+mn-ea"/>
                          <a:cs typeface="Segoe Sans Display"/>
                        </a:rPr>
                        <a:t>Analytics</a:t>
                      </a:r>
                      <a:endParaRPr kumimoji="0" lang="en-GB" sz="8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row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srgbClr val="091F2C"/>
                          </a:solidFill>
                          <a:effectLst/>
                          <a:uLnTx/>
                          <a:uFillTx/>
                          <a:latin typeface="+mn-lt"/>
                          <a:ea typeface="+mn-ea"/>
                          <a:cs typeface="Segoe Sans Display"/>
                        </a:rPr>
                        <a:t>Vulnerability Management (core)</a:t>
                      </a: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row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91F2C"/>
                          </a:solidFill>
                          <a:effectLst/>
                          <a:uLnTx/>
                          <a:uFillTx/>
                          <a:latin typeface="+mn-lt"/>
                          <a:ea typeface="+mn-ea"/>
                          <a:cs typeface="Segoe Sans Display"/>
                        </a:rPr>
                        <a:t>Endpoint Detection &amp; Response</a:t>
                      </a:r>
                      <a:endParaRPr kumimoji="0" lang="en-GB" sz="8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rowSpan="2">
                  <a:txBody>
                    <a:bodyPr/>
                    <a:lstStyle/>
                    <a:p>
                      <a:pPr marL="0" marR="0" lvl="0" indent="0" algn="ctr">
                        <a:lnSpc>
                          <a:spcPct val="100000"/>
                        </a:lnSpc>
                        <a:spcBef>
                          <a:spcPts val="0"/>
                        </a:spcBef>
                        <a:spcAft>
                          <a:spcPts val="0"/>
                        </a:spcAft>
                        <a:buNone/>
                      </a:pPr>
                      <a:r>
                        <a:rPr lang="en-US" sz="800" b="0" i="0" u="none" strike="noStrike" kern="0" cap="none" spc="0" normalizeH="0" baseline="0" noProof="0" dirty="0">
                          <a:ln>
                            <a:noFill/>
                          </a:ln>
                          <a:solidFill>
                            <a:srgbClr val="091F2C"/>
                          </a:solidFill>
                          <a:effectLst/>
                          <a:uLnTx/>
                          <a:uFillTx/>
                          <a:latin typeface="+mn-lt"/>
                          <a:ea typeface="+mn-ea"/>
                          <a:cs typeface="Segoe Sans Display"/>
                        </a:rPr>
                        <a:t>Entra ID Connect Health</a:t>
                      </a:r>
                      <a:endParaRPr kumimoji="0" lang="en-US" dirty="0"/>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row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91F2C"/>
                          </a:solidFill>
                          <a:effectLst/>
                          <a:uLnTx/>
                          <a:uFillTx/>
                          <a:latin typeface="+mn-lt"/>
                          <a:ea typeface="+mn-ea"/>
                          <a:cs typeface="Segoe Sans Display"/>
                        </a:rPr>
                        <a:t>External ID</a:t>
                      </a:r>
                      <a:endParaRPr kumimoji="0" lang="en-GB" sz="8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row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91F2C"/>
                          </a:solidFill>
                          <a:effectLst/>
                          <a:uLnTx/>
                          <a:uFillTx/>
                          <a:latin typeface="+mn-lt"/>
                          <a:ea typeface="+mn-ea"/>
                          <a:cs typeface="Segoe Sans Display"/>
                        </a:rPr>
                        <a:t>M365 Identity Manager</a:t>
                      </a:r>
                      <a:endParaRPr kumimoji="0" lang="en-GB" sz="8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row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91F2C"/>
                          </a:solidFill>
                          <a:effectLst/>
                          <a:uLnTx/>
                          <a:uFillTx/>
                          <a:latin typeface="+mn-lt"/>
                          <a:ea typeface="+mn-ea"/>
                          <a:cs typeface="Segoe Sans Display"/>
                        </a:rPr>
                        <a:t>Password Protection</a:t>
                      </a:r>
                      <a:endParaRPr kumimoji="0" lang="en-GB" sz="8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grid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600" b="0" i="0" u="none" strike="noStrike" kern="0" cap="none" spc="0" normalizeH="0" baseline="0" noProof="0" dirty="0">
                        <a:ln>
                          <a:noFill/>
                        </a:ln>
                        <a:solidFill>
                          <a:srgbClr val="091F2C"/>
                        </a:solidFill>
                        <a:effectLst/>
                        <a:uLnTx/>
                        <a:uFillTx/>
                        <a:latin typeface="+mj-lt"/>
                        <a:ea typeface="+mn-ea"/>
                        <a:cs typeface="Segoe Sans Display"/>
                      </a:endParaRP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091F2C"/>
                        </a:solidFill>
                        <a:effectLst/>
                        <a:uLnTx/>
                        <a:uFillTx/>
                        <a:latin typeface="+mj-lt"/>
                        <a:ea typeface="+mn-ea"/>
                        <a:cs typeface="Segoe Sans Display"/>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row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srgbClr val="091F2C"/>
                          </a:solidFill>
                          <a:effectLst/>
                          <a:uLnTx/>
                          <a:uFillTx/>
                          <a:latin typeface="+mn-lt"/>
                          <a:ea typeface="+mn-ea"/>
                          <a:cs typeface="Segoe Sans Display"/>
                        </a:rPr>
                        <a:t>Attack </a:t>
                      </a:r>
                      <a:br>
                        <a:rPr kumimoji="0" lang="en-GB" sz="800" b="0" i="0" u="none" strike="noStrike" kern="0" cap="none" spc="0" normalizeH="0" baseline="0" noProof="0" dirty="0">
                          <a:ln>
                            <a:noFill/>
                          </a:ln>
                          <a:solidFill>
                            <a:srgbClr val="091F2C"/>
                          </a:solidFill>
                          <a:effectLst/>
                          <a:uLnTx/>
                          <a:uFillTx/>
                          <a:latin typeface="+mn-lt"/>
                          <a:ea typeface="+mn-ea"/>
                          <a:cs typeface="Segoe Sans Display"/>
                        </a:rPr>
                      </a:br>
                      <a:r>
                        <a:rPr kumimoji="0" lang="en-GB" sz="800" b="0" i="0" u="none" strike="noStrike" kern="0" cap="none" spc="0" normalizeH="0" baseline="0" noProof="0" dirty="0">
                          <a:ln>
                            <a:noFill/>
                          </a:ln>
                          <a:solidFill>
                            <a:srgbClr val="091F2C"/>
                          </a:solidFill>
                          <a:effectLst/>
                          <a:uLnTx/>
                          <a:uFillTx/>
                          <a:latin typeface="+mn-lt"/>
                          <a:ea typeface="+mn-ea"/>
                          <a:cs typeface="Segoe Sans Display"/>
                        </a:rPr>
                        <a:t>Simulation Training</a:t>
                      </a: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row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srgbClr val="091F2C"/>
                          </a:solidFill>
                          <a:effectLst/>
                          <a:uLnTx/>
                          <a:uFillTx/>
                          <a:latin typeface="+mn-lt"/>
                          <a:ea typeface="+mn-ea"/>
                          <a:cs typeface="Segoe Sans Display"/>
                        </a:rPr>
                        <a:t>Automated Investigation </a:t>
                      </a:r>
                      <a:br>
                        <a:rPr kumimoji="0" lang="en-GB" sz="800" b="0" i="0" u="none" strike="noStrike" kern="0" cap="none" spc="0" normalizeH="0" baseline="0" noProof="0" dirty="0">
                          <a:ln>
                            <a:noFill/>
                          </a:ln>
                          <a:solidFill>
                            <a:srgbClr val="091F2C"/>
                          </a:solidFill>
                          <a:effectLst/>
                          <a:uLnTx/>
                          <a:uFillTx/>
                          <a:latin typeface="+mn-lt"/>
                          <a:ea typeface="+mn-ea"/>
                          <a:cs typeface="Segoe Sans Display"/>
                        </a:rPr>
                      </a:br>
                      <a:r>
                        <a:rPr kumimoji="0" lang="en-GB" sz="800" b="0" i="0" u="none" strike="noStrike" kern="0" cap="none" spc="0" normalizeH="0" baseline="0" noProof="0" dirty="0">
                          <a:ln>
                            <a:noFill/>
                          </a:ln>
                          <a:solidFill>
                            <a:srgbClr val="091F2C"/>
                          </a:solidFill>
                          <a:effectLst/>
                          <a:uLnTx/>
                          <a:uFillTx/>
                          <a:latin typeface="+mn-lt"/>
                          <a:ea typeface="+mn-ea"/>
                          <a:cs typeface="Segoe Sans Display"/>
                        </a:rPr>
                        <a:t>&amp; Response</a:t>
                      </a: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extLst>
                  <a:ext uri="{0D108BD9-81ED-4DB2-BD59-A6C34878D82A}">
                    <a16:rowId xmlns:a16="http://schemas.microsoft.com/office/drawing/2014/main" val="3832497293"/>
                  </a:ext>
                </a:extLst>
              </a:tr>
              <a:tr h="282772">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grid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chemeClr val="bg1"/>
                          </a:solidFill>
                          <a:effectLst/>
                          <a:uLnTx/>
                          <a:uFillTx/>
                          <a:latin typeface="+mj-lt"/>
                          <a:ea typeface="+mn-ea"/>
                          <a:cs typeface="Segoe Sans Display"/>
                        </a:rPr>
                        <a:t>Defender for Cloud Apps </a:t>
                      </a:r>
                      <a:endParaRPr kumimoji="0" lang="en-GB" sz="900" b="0" i="0" u="none" strike="noStrike" kern="0" cap="none" spc="0" normalizeH="0" baseline="0" noProof="0" dirty="0">
                        <a:ln>
                          <a:noFill/>
                        </a:ln>
                        <a:solidFill>
                          <a:schemeClr val="bg1"/>
                        </a:solidFill>
                        <a:effectLst/>
                        <a:uLnTx/>
                        <a:uFillTx/>
                        <a:latin typeface="+mj-lt"/>
                        <a:ea typeface="+mn-ea"/>
                        <a:cs typeface="Segoe Sans Display"/>
                      </a:endParaRP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091F2C"/>
                        </a:solidFill>
                        <a:effectLst/>
                        <a:uLnTx/>
                        <a:uFillTx/>
                        <a:latin typeface="+mj-lt"/>
                        <a:ea typeface="+mn-ea"/>
                        <a:cs typeface="Segoe Sans Display"/>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7EAB5"/>
                    </a:solidFill>
                  </a:tcPr>
                </a:tc>
                <a:tc v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091F2C"/>
                        </a:solidFill>
                        <a:effectLst/>
                        <a:uLnTx/>
                        <a:uFillTx/>
                        <a:latin typeface="+mj-lt"/>
                        <a:ea typeface="+mn-ea"/>
                        <a:cs typeface="Segoe Sans Display"/>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7EAB5"/>
                    </a:solidFill>
                  </a:tcPr>
                </a:tc>
                <a:tc v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091F2C"/>
                        </a:solidFill>
                        <a:effectLst/>
                        <a:uLnTx/>
                        <a:uFillTx/>
                        <a:latin typeface="+mj-lt"/>
                        <a:ea typeface="+mn-ea"/>
                        <a:cs typeface="Segoe Sans Display"/>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7EAB5"/>
                    </a:solidFill>
                  </a:tcPr>
                </a:tc>
                <a:extLst>
                  <a:ext uri="{0D108BD9-81ED-4DB2-BD59-A6C34878D82A}">
                    <a16:rowId xmlns:a16="http://schemas.microsoft.com/office/drawing/2014/main" val="2114357032"/>
                  </a:ext>
                </a:extLst>
              </a:tr>
              <a:tr h="451247">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91F2C"/>
                          </a:solidFill>
                          <a:effectLst/>
                          <a:uLnTx/>
                          <a:uFillTx/>
                          <a:latin typeface="+mn-lt"/>
                          <a:ea typeface="+mn-ea"/>
                          <a:cs typeface="Segoe Sans Display"/>
                        </a:rPr>
                        <a:t>Automatic </a:t>
                      </a:r>
                      <a:br>
                        <a:rPr kumimoji="0" lang="en-US" sz="800" b="0" i="0" u="none" strike="noStrike" kern="0" cap="none" spc="0" normalizeH="0" baseline="0" noProof="0" dirty="0">
                          <a:ln>
                            <a:noFill/>
                          </a:ln>
                          <a:solidFill>
                            <a:srgbClr val="091F2C"/>
                          </a:solidFill>
                          <a:effectLst/>
                          <a:uLnTx/>
                          <a:uFillTx/>
                          <a:latin typeface="+mn-lt"/>
                          <a:ea typeface="+mn-ea"/>
                          <a:cs typeface="Segoe Sans Display"/>
                        </a:rPr>
                      </a:br>
                      <a:r>
                        <a:rPr kumimoji="0" lang="en-US" sz="800" b="0" i="0" u="none" strike="noStrike" kern="0" cap="none" spc="0" normalizeH="0" baseline="0" noProof="0" dirty="0">
                          <a:ln>
                            <a:noFill/>
                          </a:ln>
                          <a:solidFill>
                            <a:srgbClr val="091F2C"/>
                          </a:solidFill>
                          <a:effectLst/>
                          <a:uLnTx/>
                          <a:uFillTx/>
                          <a:latin typeface="+mn-lt"/>
                          <a:ea typeface="+mn-ea"/>
                          <a:cs typeface="Segoe Sans Display"/>
                        </a:rPr>
                        <a:t>Attack Disruption</a:t>
                      </a:r>
                      <a:endParaRPr kumimoji="0" lang="en-GB" sz="8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srgbClr val="091F2C"/>
                          </a:solidFill>
                          <a:effectLst/>
                          <a:uLnTx/>
                          <a:uFillTx/>
                          <a:latin typeface="+mn-lt"/>
                          <a:ea typeface="+mn-ea"/>
                          <a:cs typeface="Segoe Sans Display"/>
                        </a:rPr>
                        <a:t>Advanced </a:t>
                      </a:r>
                      <a:br>
                        <a:rPr kumimoji="0" lang="en-GB" sz="800" b="0" i="0" u="none" strike="noStrike" kern="0" cap="none" spc="0" normalizeH="0" baseline="0" noProof="0" dirty="0">
                          <a:ln>
                            <a:noFill/>
                          </a:ln>
                          <a:solidFill>
                            <a:srgbClr val="091F2C"/>
                          </a:solidFill>
                          <a:effectLst/>
                          <a:uLnTx/>
                          <a:uFillTx/>
                          <a:latin typeface="+mn-lt"/>
                          <a:ea typeface="+mn-ea"/>
                          <a:cs typeface="Segoe Sans Display"/>
                        </a:rPr>
                      </a:br>
                      <a:r>
                        <a:rPr kumimoji="0" lang="en-GB" sz="800" b="0" i="0" u="none" strike="noStrike" kern="0" cap="none" spc="0" normalizeH="0" baseline="0" noProof="0" dirty="0">
                          <a:ln>
                            <a:noFill/>
                          </a:ln>
                          <a:solidFill>
                            <a:srgbClr val="091F2C"/>
                          </a:solidFill>
                          <a:effectLst/>
                          <a:uLnTx/>
                          <a:uFillTx/>
                          <a:latin typeface="+mn-lt"/>
                          <a:ea typeface="+mn-ea"/>
                          <a:cs typeface="Segoe Sans Display"/>
                        </a:rPr>
                        <a:t>Hunting</a:t>
                      </a: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91F2C"/>
                          </a:solidFill>
                          <a:effectLst/>
                          <a:uLnTx/>
                          <a:uFillTx/>
                          <a:latin typeface="+mn-lt"/>
                          <a:ea typeface="+mn-ea"/>
                          <a:cs typeface="Segoe Sans Display"/>
                        </a:rPr>
                        <a:t>Endpoint Attack Notifications</a:t>
                      </a:r>
                      <a:endParaRPr kumimoji="0" lang="en-GB" sz="8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91F2C"/>
                          </a:solidFill>
                          <a:effectLst/>
                          <a:uLnTx/>
                          <a:uFillTx/>
                          <a:latin typeface="+mn-lt"/>
                          <a:ea typeface="+mn-ea"/>
                          <a:cs typeface="Segoe Sans Display"/>
                        </a:rPr>
                        <a:t>Self-Service Group Management</a:t>
                      </a:r>
                      <a:endParaRPr kumimoji="0" lang="en-GB" sz="8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91F2C"/>
                          </a:solidFill>
                          <a:effectLst/>
                          <a:uLnTx/>
                          <a:uFillTx/>
                          <a:latin typeface="+mn-lt"/>
                          <a:ea typeface="+mn-ea"/>
                          <a:cs typeface="Segoe Sans Display"/>
                        </a:rPr>
                        <a:t>Self-Service Password Reset </a:t>
                      </a:r>
                      <a:br>
                        <a:rPr kumimoji="0" lang="en-US" sz="800" b="0" i="0" u="none" strike="noStrike" kern="0" cap="none" spc="0" normalizeH="0" baseline="0" noProof="0" dirty="0">
                          <a:ln>
                            <a:noFill/>
                          </a:ln>
                          <a:solidFill>
                            <a:srgbClr val="091F2C"/>
                          </a:solidFill>
                          <a:effectLst/>
                          <a:uLnTx/>
                          <a:uFillTx/>
                          <a:latin typeface="+mn-lt"/>
                          <a:ea typeface="+mn-ea"/>
                          <a:cs typeface="Segoe Sans Display"/>
                        </a:rPr>
                      </a:br>
                      <a:r>
                        <a:rPr kumimoji="0" lang="en-US" sz="800" b="0" i="0" u="none" strike="noStrike" kern="0" cap="none" spc="0" normalizeH="0" baseline="0" noProof="0" dirty="0">
                          <a:ln>
                            <a:noFill/>
                          </a:ln>
                          <a:solidFill>
                            <a:srgbClr val="091F2C"/>
                          </a:solidFill>
                          <a:effectLst/>
                          <a:uLnTx/>
                          <a:uFillTx/>
                          <a:latin typeface="+mn-lt"/>
                          <a:ea typeface="+mn-ea"/>
                          <a:cs typeface="Segoe Sans Display"/>
                        </a:rPr>
                        <a:t>In AD</a:t>
                      </a:r>
                      <a:endParaRPr kumimoji="0" lang="en-GB" sz="8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91F2C"/>
                          </a:solidFill>
                          <a:effectLst/>
                          <a:uLnTx/>
                          <a:uFillTx/>
                          <a:latin typeface="+mn-lt"/>
                          <a:ea typeface="+mn-ea"/>
                          <a:cs typeface="Segoe Sans Display"/>
                        </a:rPr>
                        <a:t>Service Level Agreement</a:t>
                      </a:r>
                      <a:endParaRPr kumimoji="0" lang="en-GB" sz="8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91F2C"/>
                          </a:solidFill>
                          <a:effectLst/>
                          <a:uLnTx/>
                          <a:uFillTx/>
                          <a:latin typeface="+mn-lt"/>
                          <a:ea typeface="+mn-ea"/>
                          <a:cs typeface="Segoe Sans Display"/>
                        </a:rPr>
                        <a:t>Shared Account Password </a:t>
                      </a:r>
                      <a:br>
                        <a:rPr kumimoji="0" lang="en-US" sz="800" b="0" i="0" u="none" strike="noStrike" kern="0" cap="none" spc="0" normalizeH="0" baseline="0" noProof="0" dirty="0">
                          <a:ln>
                            <a:noFill/>
                          </a:ln>
                          <a:solidFill>
                            <a:srgbClr val="091F2C"/>
                          </a:solidFill>
                          <a:effectLst/>
                          <a:uLnTx/>
                          <a:uFillTx/>
                          <a:latin typeface="+mn-lt"/>
                          <a:ea typeface="+mn-ea"/>
                          <a:cs typeface="Segoe Sans Display"/>
                        </a:rPr>
                      </a:br>
                      <a:r>
                        <a:rPr kumimoji="0" lang="en-US" sz="800" b="0" i="0" u="none" strike="noStrike" kern="0" cap="none" spc="0" normalizeH="0" baseline="0" noProof="0" dirty="0">
                          <a:ln>
                            <a:noFill/>
                          </a:ln>
                          <a:solidFill>
                            <a:srgbClr val="091F2C"/>
                          </a:solidFill>
                          <a:effectLst/>
                          <a:uLnTx/>
                          <a:uFillTx/>
                          <a:latin typeface="+mn-lt"/>
                          <a:ea typeface="+mn-ea"/>
                          <a:cs typeface="Segoe Sans Display"/>
                        </a:rPr>
                        <a:t>Roll-over</a:t>
                      </a:r>
                      <a:endParaRPr kumimoji="0" lang="en-GB" sz="8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srgbClr val="091F2C"/>
                          </a:solidFill>
                          <a:effectLst/>
                          <a:uLnTx/>
                          <a:uFillTx/>
                          <a:latin typeface="+mn-lt"/>
                          <a:ea typeface="+mn-ea"/>
                          <a:cs typeface="Segoe Sans Display"/>
                        </a:rPr>
                        <a:t>Cloud </a:t>
                      </a:r>
                      <a:br>
                        <a:rPr kumimoji="0" lang="en-GB" sz="800" b="0" i="0" u="none" strike="noStrike" kern="0" cap="none" spc="0" normalizeH="0" baseline="0" noProof="0" dirty="0">
                          <a:ln>
                            <a:noFill/>
                          </a:ln>
                          <a:solidFill>
                            <a:srgbClr val="091F2C"/>
                          </a:solidFill>
                          <a:effectLst/>
                          <a:uLnTx/>
                          <a:uFillTx/>
                          <a:latin typeface="+mn-lt"/>
                          <a:ea typeface="+mn-ea"/>
                          <a:cs typeface="Segoe Sans Display"/>
                        </a:rPr>
                      </a:br>
                      <a:r>
                        <a:rPr kumimoji="0" lang="en-GB" sz="800" b="0" i="0" u="none" strike="noStrike" kern="0" cap="none" spc="0" normalizeH="0" baseline="0" noProof="0" dirty="0">
                          <a:ln>
                            <a:noFill/>
                          </a:ln>
                          <a:solidFill>
                            <a:srgbClr val="091F2C"/>
                          </a:solidFill>
                          <a:effectLst/>
                          <a:uLnTx/>
                          <a:uFillTx/>
                          <a:latin typeface="+mn-lt"/>
                          <a:ea typeface="+mn-ea"/>
                          <a:cs typeface="Segoe Sans Display"/>
                        </a:rPr>
                        <a:t>App Discovery</a:t>
                      </a: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srgbClr val="091F2C"/>
                          </a:solidFill>
                          <a:effectLst/>
                          <a:uLnTx/>
                          <a:uFillTx/>
                          <a:latin typeface="+mn-lt"/>
                          <a:ea typeface="+mn-ea"/>
                          <a:cs typeface="Segoe Sans Display"/>
                        </a:rPr>
                        <a:t>App </a:t>
                      </a:r>
                      <a:br>
                        <a:rPr kumimoji="0" lang="en-GB" sz="800" b="0" i="0" u="none" strike="noStrike" kern="0" cap="none" spc="0" normalizeH="0" baseline="0" noProof="0" dirty="0">
                          <a:ln>
                            <a:noFill/>
                          </a:ln>
                          <a:solidFill>
                            <a:srgbClr val="091F2C"/>
                          </a:solidFill>
                          <a:effectLst/>
                          <a:uLnTx/>
                          <a:uFillTx/>
                          <a:latin typeface="+mn-lt"/>
                          <a:ea typeface="+mn-ea"/>
                          <a:cs typeface="Segoe Sans Display"/>
                        </a:rPr>
                      </a:br>
                      <a:r>
                        <a:rPr kumimoji="0" lang="en-GB" sz="800" b="0" i="0" u="none" strike="noStrike" kern="0" cap="none" spc="0" normalizeH="0" baseline="0" noProof="0" dirty="0">
                          <a:ln>
                            <a:noFill/>
                          </a:ln>
                          <a:solidFill>
                            <a:srgbClr val="091F2C"/>
                          </a:solidFill>
                          <a:effectLst/>
                          <a:uLnTx/>
                          <a:uFillTx/>
                          <a:latin typeface="+mn-lt"/>
                          <a:ea typeface="+mn-ea"/>
                          <a:cs typeface="Segoe Sans Display"/>
                        </a:rPr>
                        <a:t>Governance</a:t>
                      </a: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srgbClr val="091F2C"/>
                          </a:solidFill>
                          <a:effectLst/>
                          <a:uLnTx/>
                          <a:uFillTx/>
                          <a:latin typeface="+mn-lt"/>
                          <a:ea typeface="+mn-ea"/>
                          <a:cs typeface="Segoe Sans Display"/>
                        </a:rPr>
                        <a:t>Campaign </a:t>
                      </a:r>
                      <a:br>
                        <a:rPr kumimoji="0" lang="en-GB" sz="800" b="0" i="0" u="none" strike="noStrike" kern="0" cap="none" spc="0" normalizeH="0" baseline="0" noProof="0" dirty="0">
                          <a:ln>
                            <a:noFill/>
                          </a:ln>
                          <a:solidFill>
                            <a:srgbClr val="091F2C"/>
                          </a:solidFill>
                          <a:effectLst/>
                          <a:uLnTx/>
                          <a:uFillTx/>
                          <a:latin typeface="+mn-lt"/>
                          <a:ea typeface="+mn-ea"/>
                          <a:cs typeface="Segoe Sans Display"/>
                        </a:rPr>
                      </a:br>
                      <a:r>
                        <a:rPr kumimoji="0" lang="en-GB" sz="800" b="0" i="0" u="none" strike="noStrike" kern="0" cap="none" spc="0" normalizeH="0" baseline="0" noProof="0" dirty="0">
                          <a:ln>
                            <a:noFill/>
                          </a:ln>
                          <a:solidFill>
                            <a:srgbClr val="091F2C"/>
                          </a:solidFill>
                          <a:effectLst/>
                          <a:uLnTx/>
                          <a:uFillTx/>
                          <a:latin typeface="+mn-lt"/>
                          <a:ea typeface="+mn-ea"/>
                          <a:cs typeface="Segoe Sans Display"/>
                        </a:rPr>
                        <a:t>Views</a:t>
                      </a: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srgbClr val="091F2C"/>
                          </a:solidFill>
                          <a:effectLst/>
                          <a:uLnTx/>
                          <a:uFillTx/>
                          <a:latin typeface="+mn-lt"/>
                          <a:ea typeface="+mn-ea"/>
                          <a:cs typeface="Segoe Sans Display"/>
                        </a:rPr>
                        <a:t>Compromised </a:t>
                      </a:r>
                      <a:br>
                        <a:rPr kumimoji="0" lang="en-GB" sz="800" b="0" i="0" u="none" strike="noStrike" kern="0" cap="none" spc="0" normalizeH="0" baseline="0" noProof="0" dirty="0">
                          <a:ln>
                            <a:noFill/>
                          </a:ln>
                          <a:solidFill>
                            <a:srgbClr val="091F2C"/>
                          </a:solidFill>
                          <a:effectLst/>
                          <a:uLnTx/>
                          <a:uFillTx/>
                          <a:latin typeface="+mn-lt"/>
                          <a:ea typeface="+mn-ea"/>
                          <a:cs typeface="Segoe Sans Display"/>
                        </a:rPr>
                      </a:br>
                      <a:r>
                        <a:rPr kumimoji="0" lang="en-GB" sz="800" b="0" i="0" u="none" strike="noStrike" kern="0" cap="none" spc="0" normalizeH="0" baseline="0" noProof="0" dirty="0">
                          <a:ln>
                            <a:noFill/>
                          </a:ln>
                          <a:solidFill>
                            <a:srgbClr val="091F2C"/>
                          </a:solidFill>
                          <a:effectLst/>
                          <a:uLnTx/>
                          <a:uFillTx/>
                          <a:latin typeface="+mn-lt"/>
                          <a:ea typeface="+mn-ea"/>
                          <a:cs typeface="Segoe Sans Display"/>
                        </a:rPr>
                        <a:t>User Detection</a:t>
                      </a: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extLst>
                  <a:ext uri="{0D108BD9-81ED-4DB2-BD59-A6C34878D82A}">
                    <a16:rowId xmlns:a16="http://schemas.microsoft.com/office/drawing/2014/main" val="2903979971"/>
                  </a:ext>
                </a:extLst>
              </a:tr>
              <a:tr h="432000">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91F2C"/>
                          </a:solidFill>
                          <a:effectLst/>
                          <a:uLnTx/>
                          <a:uFillTx/>
                          <a:latin typeface="+mn-lt"/>
                          <a:ea typeface="+mn-ea"/>
                          <a:cs typeface="Segoe Sans Display"/>
                        </a:rPr>
                        <a:t>Evaluation Lab</a:t>
                      </a:r>
                      <a:endParaRPr kumimoji="0" lang="en-GB" sz="8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srgbClr val="091F2C"/>
                          </a:solidFill>
                          <a:effectLst/>
                          <a:uLnTx/>
                          <a:uFillTx/>
                          <a:latin typeface="+mn-lt"/>
                          <a:ea typeface="+mn-ea"/>
                          <a:cs typeface="Segoe Sans Display"/>
                        </a:rPr>
                        <a:t>MIP </a:t>
                      </a:r>
                      <a:br>
                        <a:rPr kumimoji="0" lang="en-GB" sz="800" b="0" i="0" u="none" strike="noStrike" kern="0" cap="none" spc="0" normalizeH="0" baseline="0" noProof="0" dirty="0">
                          <a:ln>
                            <a:noFill/>
                          </a:ln>
                          <a:solidFill>
                            <a:srgbClr val="091F2C"/>
                          </a:solidFill>
                          <a:effectLst/>
                          <a:uLnTx/>
                          <a:uFillTx/>
                          <a:latin typeface="+mn-lt"/>
                          <a:ea typeface="+mn-ea"/>
                          <a:cs typeface="Segoe Sans Display"/>
                        </a:rPr>
                      </a:br>
                      <a:r>
                        <a:rPr kumimoji="0" lang="en-GB" sz="800" b="0" i="0" u="none" strike="noStrike" kern="0" cap="none" spc="0" normalizeH="0" baseline="0" noProof="0" dirty="0">
                          <a:ln>
                            <a:noFill/>
                          </a:ln>
                          <a:solidFill>
                            <a:srgbClr val="091F2C"/>
                          </a:solidFill>
                          <a:effectLst/>
                          <a:uLnTx/>
                          <a:uFillTx/>
                          <a:latin typeface="+mn-lt"/>
                          <a:ea typeface="+mn-ea"/>
                          <a:cs typeface="Segoe Sans Display"/>
                        </a:rPr>
                        <a:t>Integration</a:t>
                      </a: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91F2C"/>
                          </a:solidFill>
                          <a:effectLst/>
                          <a:uLnTx/>
                          <a:uFillTx/>
                          <a:latin typeface="+mn-lt"/>
                          <a:ea typeface="+mn-ea"/>
                          <a:cs typeface="Segoe Sans Display"/>
                        </a:rPr>
                        <a:t>6-Month Searchable Data</a:t>
                      </a:r>
                      <a:endParaRPr kumimoji="0" lang="en-GB" sz="8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91F2C"/>
                          </a:solidFill>
                          <a:effectLst/>
                          <a:uLnTx/>
                          <a:uFillTx/>
                          <a:latin typeface="+mn-lt"/>
                          <a:ea typeface="+mn-ea"/>
                          <a:cs typeface="Segoe Sans Display"/>
                        </a:rPr>
                        <a:t>Single Sign-On </a:t>
                      </a:r>
                      <a:br>
                        <a:rPr kumimoji="0" lang="en-US" sz="800" b="0" i="0" u="none" strike="noStrike" kern="0" cap="none" spc="0" normalizeH="0" baseline="0" noProof="0" dirty="0">
                          <a:ln>
                            <a:noFill/>
                          </a:ln>
                          <a:solidFill>
                            <a:srgbClr val="091F2C"/>
                          </a:solidFill>
                          <a:effectLst/>
                          <a:uLnTx/>
                          <a:uFillTx/>
                          <a:latin typeface="+mn-lt"/>
                          <a:ea typeface="+mn-ea"/>
                          <a:cs typeface="Segoe Sans Display"/>
                        </a:rPr>
                      </a:br>
                      <a:r>
                        <a:rPr kumimoji="0" lang="en-US" sz="800" b="0" i="0" u="none" strike="noStrike" kern="0" cap="none" spc="0" normalizeH="0" baseline="0" noProof="0" dirty="0">
                          <a:ln>
                            <a:noFill/>
                          </a:ln>
                          <a:solidFill>
                            <a:srgbClr val="091F2C"/>
                          </a:solidFill>
                          <a:effectLst/>
                          <a:uLnTx/>
                          <a:uFillTx/>
                          <a:latin typeface="+mn-lt"/>
                          <a:ea typeface="+mn-ea"/>
                          <a:cs typeface="Segoe Sans Display"/>
                        </a:rPr>
                        <a:t>to Other Saas</a:t>
                      </a:r>
                      <a:endParaRPr kumimoji="0" lang="en-GB" sz="8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lvl="0" indent="0" algn="ctr" defTabSz="914367"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91F2C"/>
                          </a:solidFill>
                          <a:effectLst/>
                          <a:uLnTx/>
                          <a:uFillTx/>
                          <a:latin typeface="+mn-lt"/>
                          <a:ea typeface="+mn-ea"/>
                          <a:cs typeface="Segoe Sans Display"/>
                        </a:rPr>
                        <a:t>SMS Sign-In</a:t>
                      </a:r>
                      <a:endParaRPr kumimoji="0" lang="en-GB" sz="8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91F2C"/>
                          </a:solidFill>
                          <a:effectLst/>
                          <a:uLnTx/>
                          <a:uFillTx/>
                          <a:latin typeface="+mn-lt"/>
                          <a:ea typeface="+mn-ea"/>
                          <a:cs typeface="Segoe Sans Display"/>
                        </a:rPr>
                        <a:t>Temporary </a:t>
                      </a:r>
                      <a:br>
                        <a:rPr kumimoji="0" lang="en-US" sz="800" b="0" i="0" u="none" strike="noStrike" kern="0" cap="none" spc="0" normalizeH="0" baseline="0" noProof="0" dirty="0">
                          <a:ln>
                            <a:noFill/>
                          </a:ln>
                          <a:solidFill>
                            <a:srgbClr val="091F2C"/>
                          </a:solidFill>
                          <a:effectLst/>
                          <a:uLnTx/>
                          <a:uFillTx/>
                          <a:latin typeface="+mn-lt"/>
                          <a:ea typeface="+mn-ea"/>
                          <a:cs typeface="Segoe Sans Display"/>
                        </a:rPr>
                      </a:br>
                      <a:r>
                        <a:rPr kumimoji="0" lang="en-US" sz="800" b="0" i="0" u="none" strike="noStrike" kern="0" cap="none" spc="0" normalizeH="0" baseline="0" noProof="0" dirty="0">
                          <a:ln>
                            <a:noFill/>
                          </a:ln>
                          <a:solidFill>
                            <a:srgbClr val="091F2C"/>
                          </a:solidFill>
                          <a:effectLst/>
                          <a:uLnTx/>
                          <a:uFillTx/>
                          <a:latin typeface="+mn-lt"/>
                          <a:ea typeface="+mn-ea"/>
                          <a:cs typeface="Segoe Sans Display"/>
                        </a:rPr>
                        <a:t>Access Pass</a:t>
                      </a:r>
                      <a:endParaRPr kumimoji="0" lang="en-GB" sz="8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91F2C"/>
                          </a:solidFill>
                          <a:effectLst/>
                          <a:uLnTx/>
                          <a:uFillTx/>
                          <a:latin typeface="+mn-lt"/>
                          <a:ea typeface="+mn-ea"/>
                          <a:cs typeface="Segoe Sans Display"/>
                        </a:rPr>
                        <a:t>Terms Of Use</a:t>
                      </a:r>
                      <a:endParaRPr kumimoji="0" lang="en-GB" sz="8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91F2C"/>
                          </a:solidFill>
                          <a:effectLst/>
                          <a:uLnTx/>
                          <a:uFillTx/>
                          <a:latin typeface="+mn-lt"/>
                          <a:ea typeface="+mn-ea"/>
                          <a:cs typeface="Segoe Sans Display"/>
                        </a:rPr>
                        <a:t>Office 365 Cloud </a:t>
                      </a:r>
                      <a:br>
                        <a:rPr kumimoji="0" lang="en-US" sz="800" b="0" i="0" u="none" strike="noStrike" kern="0" cap="none" spc="0" normalizeH="0" baseline="0" noProof="0" dirty="0">
                          <a:ln>
                            <a:noFill/>
                          </a:ln>
                          <a:solidFill>
                            <a:srgbClr val="091F2C"/>
                          </a:solidFill>
                          <a:effectLst/>
                          <a:uLnTx/>
                          <a:uFillTx/>
                          <a:latin typeface="+mn-lt"/>
                          <a:ea typeface="+mn-ea"/>
                          <a:cs typeface="Segoe Sans Display"/>
                        </a:rPr>
                      </a:br>
                      <a:r>
                        <a:rPr kumimoji="0" lang="en-US" sz="800" b="0" i="0" u="none" strike="noStrike" kern="0" cap="none" spc="0" normalizeH="0" baseline="0" noProof="0" dirty="0">
                          <a:ln>
                            <a:noFill/>
                          </a:ln>
                          <a:solidFill>
                            <a:srgbClr val="091F2C"/>
                          </a:solidFill>
                          <a:effectLst/>
                          <a:uLnTx/>
                          <a:uFillTx/>
                          <a:latin typeface="+mn-lt"/>
                          <a:ea typeface="+mn-ea"/>
                          <a:cs typeface="Segoe Sans Display"/>
                        </a:rPr>
                        <a:t>App Security</a:t>
                      </a:r>
                      <a:endParaRPr kumimoji="0" lang="en-GB" sz="8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srgbClr val="091F2C"/>
                          </a:solidFill>
                          <a:effectLst/>
                          <a:uLnTx/>
                          <a:uFillTx/>
                          <a:latin typeface="+mn-lt"/>
                          <a:ea typeface="+mn-ea"/>
                          <a:cs typeface="Segoe Sans Display"/>
                        </a:rPr>
                        <a:t>Threat </a:t>
                      </a:r>
                      <a:br>
                        <a:rPr kumimoji="0" lang="en-GB" sz="800" b="0" i="0" u="none" strike="noStrike" kern="0" cap="none" spc="0" normalizeH="0" baseline="0" noProof="0" dirty="0">
                          <a:ln>
                            <a:noFill/>
                          </a:ln>
                          <a:solidFill>
                            <a:srgbClr val="091F2C"/>
                          </a:solidFill>
                          <a:effectLst/>
                          <a:uLnTx/>
                          <a:uFillTx/>
                          <a:latin typeface="+mn-lt"/>
                          <a:ea typeface="+mn-ea"/>
                          <a:cs typeface="Segoe Sans Display"/>
                        </a:rPr>
                      </a:br>
                      <a:r>
                        <a:rPr kumimoji="0" lang="en-GB" sz="800" b="0" i="0" u="none" strike="noStrike" kern="0" cap="none" spc="0" normalizeH="0" baseline="0" noProof="0" dirty="0">
                          <a:ln>
                            <a:noFill/>
                          </a:ln>
                          <a:solidFill>
                            <a:srgbClr val="091F2C"/>
                          </a:solidFill>
                          <a:effectLst/>
                          <a:uLnTx/>
                          <a:uFillTx/>
                          <a:latin typeface="+mn-lt"/>
                          <a:ea typeface="+mn-ea"/>
                          <a:cs typeface="Segoe Sans Display"/>
                        </a:rPr>
                        <a:t>Explorer</a:t>
                      </a: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srgbClr val="091F2C"/>
                          </a:solidFill>
                          <a:effectLst/>
                          <a:uLnTx/>
                          <a:uFillTx/>
                          <a:latin typeface="+mn-lt"/>
                          <a:ea typeface="+mn-ea"/>
                          <a:cs typeface="Segoe Sans Display"/>
                        </a:rPr>
                        <a:t>Threat </a:t>
                      </a:r>
                      <a:br>
                        <a:rPr kumimoji="0" lang="en-GB" sz="800" b="0" i="0" u="none" strike="noStrike" kern="0" cap="none" spc="0" normalizeH="0" baseline="0" noProof="0" dirty="0">
                          <a:ln>
                            <a:noFill/>
                          </a:ln>
                          <a:solidFill>
                            <a:srgbClr val="091F2C"/>
                          </a:solidFill>
                          <a:effectLst/>
                          <a:uLnTx/>
                          <a:uFillTx/>
                          <a:latin typeface="+mn-lt"/>
                          <a:ea typeface="+mn-ea"/>
                          <a:cs typeface="Segoe Sans Display"/>
                        </a:rPr>
                      </a:br>
                      <a:r>
                        <a:rPr kumimoji="0" lang="en-GB" sz="800" b="0" i="0" u="none" strike="noStrike" kern="0" cap="none" spc="0" normalizeH="0" baseline="0" noProof="0" dirty="0">
                          <a:ln>
                            <a:noFill/>
                          </a:ln>
                          <a:solidFill>
                            <a:srgbClr val="091F2C"/>
                          </a:solidFill>
                          <a:effectLst/>
                          <a:uLnTx/>
                          <a:uFillTx/>
                          <a:latin typeface="+mn-lt"/>
                          <a:ea typeface="+mn-ea"/>
                          <a:cs typeface="Segoe Sans Display"/>
                        </a:rPr>
                        <a:t>Trackers</a:t>
                      </a: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extLst>
                  <a:ext uri="{0D108BD9-81ED-4DB2-BD59-A6C34878D82A}">
                    <a16:rowId xmlns:a16="http://schemas.microsoft.com/office/drawing/2014/main" val="4058143657"/>
                  </a:ext>
                </a:extLst>
              </a:tr>
              <a:tr h="177045">
                <a:tc rowSpan="3" gridSpan="3">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36000" marB="3600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rowSpan="3" hMerge="1">
                  <a:txBody>
                    <a:bodyPr/>
                    <a:lstStyle/>
                    <a:p>
                      <a:endParaRPr lang="en-US"/>
                    </a:p>
                  </a:txBody>
                  <a:tcPr/>
                </a:tc>
                <a:tc rowSpan="3"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row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srgbClr val="091F2C"/>
                          </a:solidFill>
                          <a:effectLst/>
                          <a:uLnTx/>
                          <a:uFillTx/>
                          <a:latin typeface="+mn-lt"/>
                          <a:ea typeface="+mn-ea"/>
                          <a:cs typeface="Segoe Sans Display"/>
                        </a:rPr>
                        <a:t>Verified Id</a:t>
                      </a: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rowSpan="2">
                  <a:txBody>
                    <a:bodyPr/>
                    <a:lstStyle/>
                    <a:p>
                      <a:pPr marL="0" marR="0" lvl="0" indent="0" algn="ctr" defTabSz="914367"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srgbClr val="091F2C"/>
                          </a:solidFill>
                          <a:effectLst/>
                          <a:uLnTx/>
                          <a:uFillTx/>
                          <a:latin typeface="+mn-lt"/>
                          <a:ea typeface="+mn-ea"/>
                          <a:cs typeface="Segoe Sans Display"/>
                        </a:rPr>
                        <a:t>Windows Autopilot</a:t>
                      </a: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row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srgbClr val="091F2C"/>
                          </a:solidFill>
                          <a:effectLst/>
                          <a:uLnTx/>
                          <a:uFillTx/>
                          <a:latin typeface="+mn-lt"/>
                          <a:ea typeface="+mn-ea"/>
                          <a:cs typeface="Segoe Sans Display"/>
                        </a:rPr>
                        <a:t>3</a:t>
                      </a:r>
                      <a:r>
                        <a:rPr kumimoji="0" lang="en-GB" sz="800" b="0" i="0" u="none" strike="noStrike" kern="0" cap="none" spc="0" normalizeH="0" baseline="30000" noProof="0" dirty="0">
                          <a:ln>
                            <a:noFill/>
                          </a:ln>
                          <a:solidFill>
                            <a:srgbClr val="091F2C"/>
                          </a:solidFill>
                          <a:effectLst/>
                          <a:uLnTx/>
                          <a:uFillTx/>
                          <a:latin typeface="+mn-lt"/>
                          <a:ea typeface="+mn-ea"/>
                          <a:cs typeface="Segoe Sans Display"/>
                        </a:rPr>
                        <a:t>rd</a:t>
                      </a:r>
                      <a:r>
                        <a:rPr kumimoji="0" lang="en-GB" sz="800" b="0" i="0" u="none" strike="noStrike" kern="0" cap="none" spc="0" normalizeH="0" baseline="0" noProof="0" dirty="0">
                          <a:ln>
                            <a:noFill/>
                          </a:ln>
                          <a:solidFill>
                            <a:srgbClr val="091F2C"/>
                          </a:solidFill>
                          <a:effectLst/>
                          <a:uLnTx/>
                          <a:uFillTx/>
                          <a:latin typeface="+mn-lt"/>
                          <a:ea typeface="+mn-ea"/>
                          <a:cs typeface="Segoe Sans Display"/>
                        </a:rPr>
                        <a:t> Party MFA Integration</a:t>
                      </a: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row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srgbClr val="091F2C"/>
                          </a:solidFill>
                          <a:effectLst/>
                          <a:uLnTx/>
                          <a:uFillTx/>
                          <a:latin typeface="+mn-lt"/>
                          <a:ea typeface="+mn-ea"/>
                          <a:cs typeface="Segoe Sans Display"/>
                        </a:rPr>
                        <a:t>Access </a:t>
                      </a:r>
                      <a:br>
                        <a:rPr kumimoji="0" lang="en-GB" sz="800" b="0" i="0" u="none" strike="noStrike" kern="0" cap="none" spc="0" normalizeH="0" baseline="0" noProof="0" dirty="0">
                          <a:ln>
                            <a:noFill/>
                          </a:ln>
                          <a:solidFill>
                            <a:srgbClr val="091F2C"/>
                          </a:solidFill>
                          <a:effectLst/>
                          <a:uLnTx/>
                          <a:uFillTx/>
                          <a:latin typeface="+mn-lt"/>
                          <a:ea typeface="+mn-ea"/>
                          <a:cs typeface="Segoe Sans Display"/>
                        </a:rPr>
                      </a:br>
                      <a:r>
                        <a:rPr kumimoji="0" lang="en-GB" sz="800" b="0" i="0" u="none" strike="noStrike" kern="0" cap="none" spc="0" normalizeH="0" baseline="0" noProof="0" dirty="0">
                          <a:ln>
                            <a:noFill/>
                          </a:ln>
                          <a:solidFill>
                            <a:srgbClr val="091F2C"/>
                          </a:solidFill>
                          <a:effectLst/>
                          <a:uLnTx/>
                          <a:uFillTx/>
                          <a:latin typeface="+mn-lt"/>
                          <a:ea typeface="+mn-ea"/>
                          <a:cs typeface="Segoe Sans Display"/>
                        </a:rPr>
                        <a:t>Reviews</a:t>
                      </a: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gridSpan="4">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4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7EAB5">
                        <a:alpha val="20000"/>
                      </a:srgbClr>
                    </a:solidFill>
                  </a:tcPr>
                </a:tc>
                <a:tc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7EAB5">
                        <a:alpha val="20000"/>
                      </a:srgbClr>
                    </a:solidFill>
                  </a:tcPr>
                </a:tc>
                <a:tc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7EAB5">
                        <a:alpha val="20000"/>
                      </a:srgbClr>
                    </a:solidFill>
                  </a:tcPr>
                </a:tc>
                <a:extLst>
                  <a:ext uri="{0D108BD9-81ED-4DB2-BD59-A6C34878D82A}">
                    <a16:rowId xmlns:a16="http://schemas.microsoft.com/office/drawing/2014/main" val="3658884526"/>
                  </a:ext>
                </a:extLst>
              </a:tr>
              <a:tr h="283971">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grid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chemeClr val="bg1"/>
                          </a:solidFill>
                          <a:effectLst/>
                          <a:uLnTx/>
                          <a:uFillTx/>
                          <a:latin typeface="+mj-lt"/>
                          <a:ea typeface="+mn-ea"/>
                          <a:cs typeface="Segoe Sans Display"/>
                        </a:rPr>
                        <a:t>Defender for </a:t>
                      </a:r>
                      <a:r>
                        <a:rPr kumimoji="0" lang="en-GB" sz="900" b="0" i="0" u="none" strike="noStrike" kern="0" cap="none" spc="0" normalizeH="0" baseline="0" noProof="0" dirty="0" err="1">
                          <a:ln>
                            <a:noFill/>
                          </a:ln>
                          <a:solidFill>
                            <a:schemeClr val="bg1"/>
                          </a:solidFill>
                          <a:effectLst/>
                          <a:uLnTx/>
                          <a:uFillTx/>
                          <a:latin typeface="+mj-lt"/>
                          <a:ea typeface="+mn-ea"/>
                          <a:cs typeface="Segoe Sans Display"/>
                        </a:rPr>
                        <a:t>iOT</a:t>
                      </a:r>
                      <a:endParaRPr kumimoji="0" lang="en-GB" sz="900" b="0" i="0" u="none" strike="noStrike" kern="0" cap="none" spc="0" normalizeH="0" baseline="0" noProof="0" dirty="0">
                        <a:ln>
                          <a:noFill/>
                        </a:ln>
                        <a:solidFill>
                          <a:schemeClr val="bg1"/>
                        </a:solidFill>
                        <a:effectLst/>
                        <a:uLnTx/>
                        <a:uFillTx/>
                        <a:latin typeface="+mj-lt"/>
                        <a:ea typeface="+mn-ea"/>
                        <a:cs typeface="Segoe Sans Display"/>
                      </a:endParaRPr>
                    </a:p>
                  </a:txBody>
                  <a:tcPr marL="36000" marR="36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7EAB5">
                        <a:alpha val="20000"/>
                      </a:srgbClr>
                    </a:solidFill>
                  </a:tcPr>
                </a:tc>
                <a:tc grid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chemeClr val="bg1"/>
                          </a:solidFill>
                          <a:effectLst/>
                          <a:uLnTx/>
                          <a:uFillTx/>
                          <a:latin typeface="+mj-lt"/>
                          <a:ea typeface="+mn-ea"/>
                          <a:cs typeface="Segoe Sans Display"/>
                        </a:rPr>
                        <a:t>Insider Risk Management</a:t>
                      </a: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7EAB5">
                        <a:alpha val="20000"/>
                      </a:srgbClr>
                    </a:solidFill>
                  </a:tcPr>
                </a:tc>
                <a:extLst>
                  <a:ext uri="{0D108BD9-81ED-4DB2-BD59-A6C34878D82A}">
                    <a16:rowId xmlns:a16="http://schemas.microsoft.com/office/drawing/2014/main" val="640160528"/>
                  </a:ext>
                </a:extLst>
              </a:tr>
              <a:tr h="63292">
                <a:tc gridSpan="3" v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vMerge="1">
                  <a:txBody>
                    <a:bodyPr/>
                    <a:lstStyle/>
                    <a:p>
                      <a:endParaRPr lang="en-US"/>
                    </a:p>
                  </a:txBody>
                  <a:tcPr/>
                </a:tc>
                <a:tc hMerge="1" v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rowSpan="3">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srgbClr val="091F2C"/>
                          </a:solidFill>
                          <a:effectLst/>
                          <a:uLnTx/>
                          <a:uFillTx/>
                          <a:latin typeface="+mn-lt"/>
                          <a:ea typeface="+mn-ea"/>
                          <a:cs typeface="Segoe Sans Display"/>
                        </a:rPr>
                        <a:t>Entitlement Management</a:t>
                      </a: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rowSpan="3">
                  <a:txBody>
                    <a:bodyPr/>
                    <a:lstStyle/>
                    <a:p>
                      <a:pPr marL="0" marR="0" lvl="0" indent="0" algn="ctr">
                        <a:lnSpc>
                          <a:spcPct val="100000"/>
                        </a:lnSpc>
                        <a:spcBef>
                          <a:spcPts val="0"/>
                        </a:spcBef>
                        <a:spcAft>
                          <a:spcPts val="0"/>
                        </a:spcAft>
                        <a:buNone/>
                      </a:pPr>
                      <a:r>
                        <a:rPr lang="en-GB" sz="800" b="0" i="0" u="none" strike="noStrike" kern="0" cap="none" spc="0" normalizeH="0" baseline="0" noProof="0" dirty="0">
                          <a:ln>
                            <a:noFill/>
                          </a:ln>
                          <a:solidFill>
                            <a:srgbClr val="091F2C"/>
                          </a:solidFill>
                          <a:effectLst/>
                          <a:uLnTx/>
                          <a:uFillTx/>
                          <a:latin typeface="+mn-lt"/>
                          <a:ea typeface="+mn-ea"/>
                          <a:cs typeface="Segoe Sans Display"/>
                        </a:rPr>
                        <a:t>Entra ID </a:t>
                      </a:r>
                      <a:br>
                        <a:rPr lang="en-GB" sz="800" b="0" i="0" u="none" strike="noStrike" kern="0" cap="none" spc="0" normalizeH="0" baseline="0" noProof="0" dirty="0">
                          <a:ln>
                            <a:noFill/>
                          </a:ln>
                          <a:solidFill>
                            <a:srgbClr val="091F2C"/>
                          </a:solidFill>
                          <a:effectLst/>
                          <a:uLnTx/>
                          <a:uFillTx/>
                          <a:latin typeface="+mn-lt"/>
                          <a:ea typeface="+mn-ea"/>
                          <a:cs typeface="Segoe Sans Display"/>
                        </a:rPr>
                      </a:br>
                      <a:r>
                        <a:rPr lang="en-GB" sz="800" b="0" i="0" u="none" strike="noStrike" kern="0" cap="none" spc="0" normalizeH="0" baseline="0" noProof="0" dirty="0">
                          <a:ln>
                            <a:noFill/>
                          </a:ln>
                          <a:solidFill>
                            <a:srgbClr val="091F2C"/>
                          </a:solidFill>
                          <a:effectLst/>
                          <a:uLnTx/>
                          <a:uFillTx/>
                          <a:latin typeface="+mn-lt"/>
                          <a:ea typeface="+mn-ea"/>
                          <a:cs typeface="Segoe Sans Display"/>
                        </a:rPr>
                        <a:t>Protection</a:t>
                      </a:r>
                      <a:endParaRPr kumimoji="0" lang="en-GB" sz="8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rowSpan="3">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srgbClr val="091F2C"/>
                          </a:solidFill>
                          <a:effectLst/>
                          <a:uLnTx/>
                          <a:uFillTx/>
                          <a:latin typeface="+mn-lt"/>
                          <a:ea typeface="+mn-ea"/>
                          <a:cs typeface="Segoe Sans Display"/>
                        </a:rPr>
                        <a:t>MFA </a:t>
                      </a:r>
                      <a:br>
                        <a:rPr kumimoji="0" lang="en-GB" sz="800" b="0" i="0" u="none" strike="noStrike" kern="0" cap="none" spc="0" normalizeH="0" baseline="0" noProof="0" dirty="0">
                          <a:ln>
                            <a:noFill/>
                          </a:ln>
                          <a:solidFill>
                            <a:srgbClr val="091F2C"/>
                          </a:solidFill>
                          <a:effectLst/>
                          <a:uLnTx/>
                          <a:uFillTx/>
                          <a:latin typeface="+mn-lt"/>
                          <a:ea typeface="+mn-ea"/>
                          <a:cs typeface="Segoe Sans Display"/>
                        </a:rPr>
                      </a:br>
                      <a:r>
                        <a:rPr kumimoji="0" lang="en-GB" sz="800" b="0" i="0" u="none" strike="noStrike" kern="0" cap="none" spc="0" normalizeH="0" baseline="0" noProof="0" dirty="0">
                          <a:ln>
                            <a:noFill/>
                          </a:ln>
                          <a:solidFill>
                            <a:srgbClr val="091F2C"/>
                          </a:solidFill>
                          <a:effectLst/>
                          <a:uLnTx/>
                          <a:uFillTx/>
                          <a:latin typeface="+mn-lt"/>
                          <a:ea typeface="+mn-ea"/>
                          <a:cs typeface="Segoe Sans Display"/>
                        </a:rPr>
                        <a:t>Registration Policy</a:t>
                      </a: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rowSpan="3">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srgbClr val="091F2C"/>
                          </a:solidFill>
                          <a:effectLst/>
                          <a:uLnTx/>
                          <a:uFillTx/>
                          <a:latin typeface="+mn-lt"/>
                          <a:ea typeface="+mn-ea"/>
                          <a:cs typeface="Segoe Sans Display"/>
                        </a:rPr>
                        <a:t>Privileged </a:t>
                      </a:r>
                      <a:br>
                        <a:rPr kumimoji="0" lang="en-GB" sz="800" b="0" i="0" u="none" strike="noStrike" kern="0" cap="none" spc="0" normalizeH="0" baseline="0" noProof="0" dirty="0">
                          <a:ln>
                            <a:noFill/>
                          </a:ln>
                          <a:solidFill>
                            <a:srgbClr val="091F2C"/>
                          </a:solidFill>
                          <a:effectLst/>
                          <a:uLnTx/>
                          <a:uFillTx/>
                          <a:latin typeface="+mn-lt"/>
                          <a:ea typeface="+mn-ea"/>
                          <a:cs typeface="Segoe Sans Display"/>
                        </a:rPr>
                      </a:br>
                      <a:r>
                        <a:rPr kumimoji="0" lang="en-GB" sz="800" b="0" i="0" u="none" strike="noStrike" kern="0" cap="none" spc="0" normalizeH="0" baseline="0" noProof="0" dirty="0">
                          <a:ln>
                            <a:noFill/>
                          </a:ln>
                          <a:solidFill>
                            <a:srgbClr val="091F2C"/>
                          </a:solidFill>
                          <a:effectLst/>
                          <a:uLnTx/>
                          <a:uFillTx/>
                          <a:latin typeface="+mn-lt"/>
                          <a:ea typeface="+mn-ea"/>
                          <a:cs typeface="Segoe Sans Display"/>
                        </a:rPr>
                        <a:t>Identity Management</a:t>
                      </a: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rowSpan="3">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srgbClr val="091F2C"/>
                          </a:solidFill>
                          <a:effectLst/>
                          <a:uLnTx/>
                          <a:uFillTx/>
                          <a:latin typeface="+mn-lt"/>
                          <a:ea typeface="+mn-ea"/>
                          <a:cs typeface="Segoe Sans Display"/>
                        </a:rPr>
                        <a:t>Risk &amp; </a:t>
                      </a:r>
                      <a:br>
                        <a:rPr kumimoji="0" lang="en-GB" sz="800" b="0" i="0" u="none" strike="noStrike" kern="0" cap="none" spc="0" normalizeH="0" baseline="0" noProof="0" dirty="0">
                          <a:ln>
                            <a:noFill/>
                          </a:ln>
                          <a:solidFill>
                            <a:srgbClr val="091F2C"/>
                          </a:solidFill>
                          <a:effectLst/>
                          <a:uLnTx/>
                          <a:uFillTx/>
                          <a:latin typeface="+mn-lt"/>
                          <a:ea typeface="+mn-ea"/>
                          <a:cs typeface="Segoe Sans Display"/>
                        </a:rPr>
                      </a:br>
                      <a:r>
                        <a:rPr kumimoji="0" lang="en-GB" sz="800" b="0" i="0" u="none" strike="noStrike" kern="0" cap="none" spc="0" normalizeH="0" baseline="0" noProof="0" dirty="0">
                          <a:ln>
                            <a:noFill/>
                          </a:ln>
                          <a:solidFill>
                            <a:srgbClr val="091F2C"/>
                          </a:solidFill>
                          <a:effectLst/>
                          <a:uLnTx/>
                          <a:uFillTx/>
                          <a:latin typeface="+mn-lt"/>
                          <a:ea typeface="+mn-ea"/>
                          <a:cs typeface="Segoe Sans Display"/>
                        </a:rPr>
                        <a:t>Vulnerability </a:t>
                      </a:r>
                      <a:br>
                        <a:rPr kumimoji="0" lang="en-GB" sz="800" b="0" i="0" u="none" strike="noStrike" kern="0" cap="none" spc="0" normalizeH="0" baseline="0" noProof="0" dirty="0">
                          <a:ln>
                            <a:noFill/>
                          </a:ln>
                          <a:solidFill>
                            <a:srgbClr val="091F2C"/>
                          </a:solidFill>
                          <a:effectLst/>
                          <a:uLnTx/>
                          <a:uFillTx/>
                          <a:latin typeface="+mn-lt"/>
                          <a:ea typeface="+mn-ea"/>
                          <a:cs typeface="Segoe Sans Display"/>
                        </a:rPr>
                      </a:br>
                      <a:r>
                        <a:rPr kumimoji="0" lang="en-GB" sz="800" b="0" i="0" u="none" strike="noStrike" kern="0" cap="none" spc="0" normalizeH="0" baseline="0" noProof="0" dirty="0">
                          <a:ln>
                            <a:noFill/>
                          </a:ln>
                          <a:solidFill>
                            <a:srgbClr val="091F2C"/>
                          </a:solidFill>
                          <a:effectLst/>
                          <a:uLnTx/>
                          <a:uFillTx/>
                          <a:latin typeface="+mn-lt"/>
                          <a:ea typeface="+mn-ea"/>
                          <a:cs typeface="Segoe Sans Display"/>
                        </a:rPr>
                        <a:t>Management</a:t>
                      </a: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rowSpan="3">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srgbClr val="091F2C"/>
                          </a:solidFill>
                          <a:effectLst/>
                          <a:uLnTx/>
                          <a:uFillTx/>
                          <a:latin typeface="+mn-lt"/>
                          <a:ea typeface="+mn-ea"/>
                          <a:cs typeface="Segoe Sans Display"/>
                        </a:rPr>
                        <a:t>Device </a:t>
                      </a:r>
                      <a:br>
                        <a:rPr kumimoji="0" lang="en-GB" sz="800" b="0" i="0" u="none" strike="noStrike" kern="0" cap="none" spc="0" normalizeH="0" baseline="0" noProof="0" dirty="0">
                          <a:ln>
                            <a:noFill/>
                          </a:ln>
                          <a:solidFill>
                            <a:srgbClr val="091F2C"/>
                          </a:solidFill>
                          <a:effectLst/>
                          <a:uLnTx/>
                          <a:uFillTx/>
                          <a:latin typeface="+mn-lt"/>
                          <a:ea typeface="+mn-ea"/>
                          <a:cs typeface="Segoe Sans Display"/>
                        </a:rPr>
                      </a:br>
                      <a:r>
                        <a:rPr kumimoji="0" lang="en-GB" sz="800" b="0" i="0" u="none" strike="noStrike" kern="0" cap="none" spc="0" normalizeH="0" baseline="0" noProof="0" dirty="0">
                          <a:ln>
                            <a:noFill/>
                          </a:ln>
                          <a:solidFill>
                            <a:srgbClr val="091F2C"/>
                          </a:solidFill>
                          <a:effectLst/>
                          <a:uLnTx/>
                          <a:uFillTx/>
                          <a:latin typeface="+mn-lt"/>
                          <a:ea typeface="+mn-ea"/>
                          <a:cs typeface="Segoe Sans Display"/>
                        </a:rPr>
                        <a:t>Monitoring</a:t>
                      </a: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rowSpan="3">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srgbClr val="091F2C"/>
                          </a:solidFill>
                          <a:effectLst/>
                          <a:uLnTx/>
                          <a:uFillTx/>
                          <a:latin typeface="+mn-lt"/>
                          <a:ea typeface="+mn-ea"/>
                          <a:cs typeface="Segoe Sans Display"/>
                        </a:rPr>
                        <a:t>Information </a:t>
                      </a:r>
                      <a:br>
                        <a:rPr kumimoji="0" lang="en-GB" sz="800" b="0" i="0" u="none" strike="noStrike" kern="0" cap="none" spc="0" normalizeH="0" baseline="0" noProof="0" dirty="0">
                          <a:ln>
                            <a:noFill/>
                          </a:ln>
                          <a:solidFill>
                            <a:srgbClr val="091F2C"/>
                          </a:solidFill>
                          <a:effectLst/>
                          <a:uLnTx/>
                          <a:uFillTx/>
                          <a:latin typeface="+mn-lt"/>
                          <a:ea typeface="+mn-ea"/>
                          <a:cs typeface="Segoe Sans Display"/>
                        </a:rPr>
                      </a:br>
                      <a:r>
                        <a:rPr kumimoji="0" lang="en-GB" sz="800" b="0" i="0" u="none" strike="noStrike" kern="0" cap="none" spc="0" normalizeH="0" baseline="0" noProof="0" dirty="0">
                          <a:ln>
                            <a:noFill/>
                          </a:ln>
                          <a:solidFill>
                            <a:srgbClr val="091F2C"/>
                          </a:solidFill>
                          <a:effectLst/>
                          <a:uLnTx/>
                          <a:uFillTx/>
                          <a:latin typeface="+mn-lt"/>
                          <a:ea typeface="+mn-ea"/>
                          <a:cs typeface="Segoe Sans Display"/>
                        </a:rPr>
                        <a:t>Barriers</a:t>
                      </a: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rowSpan="3">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srgbClr val="091F2C"/>
                          </a:solidFill>
                          <a:effectLst/>
                          <a:uLnTx/>
                          <a:uFillTx/>
                          <a:latin typeface="+mn-lt"/>
                          <a:ea typeface="+mn-ea"/>
                          <a:cs typeface="Segoe Sans Display"/>
                        </a:rPr>
                        <a:t>Privileged Access Management</a:t>
                      </a: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extLst>
                  <a:ext uri="{0D108BD9-81ED-4DB2-BD59-A6C34878D82A}">
                    <a16:rowId xmlns:a16="http://schemas.microsoft.com/office/drawing/2014/main" val="3955466476"/>
                  </a:ext>
                </a:extLst>
              </a:tr>
              <a:tr h="162332">
                <a:tc rowSpan="8">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dirty="0">
                        <a:ln>
                          <a:noFill/>
                        </a:ln>
                        <a:solidFill>
                          <a:srgbClr val="091F2C"/>
                        </a:solidFill>
                        <a:effectLst/>
                        <a:uLnTx/>
                        <a:uFillTx/>
                        <a:latin typeface="+mj-lt"/>
                        <a:ea typeface="+mn-ea"/>
                        <a:cs typeface="Segoe Sans Display"/>
                      </a:endParaRPr>
                    </a:p>
                  </a:txBody>
                  <a:tcPr marL="36000" marR="36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400" b="0" i="0" u="none" strike="noStrike" kern="0" cap="none" spc="0" normalizeH="0" baseline="0" noProof="0" dirty="0">
                        <a:ln>
                          <a:noFill/>
                        </a:ln>
                        <a:solidFill>
                          <a:srgbClr val="091F2C"/>
                        </a:solidFill>
                        <a:effectLst/>
                        <a:uLnTx/>
                        <a:uFillTx/>
                        <a:latin typeface="+mj-lt"/>
                        <a:ea typeface="+mn-ea"/>
                        <a:cs typeface="Segoe Sans Display"/>
                      </a:endParaRPr>
                    </a:p>
                  </a:txBody>
                  <a:tcPr marL="36000" marR="36000" marT="36000" marB="3600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v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7EAB5">
                        <a:alpha val="20000"/>
                      </a:srgbClr>
                    </a:solidFill>
                  </a:tcPr>
                </a:tc>
                <a:tc vMerge="1">
                  <a:txBody>
                    <a:bodyPr/>
                    <a:lstStyle/>
                    <a:p>
                      <a:pPr marL="0" marR="0" lvl="0" indent="0" algn="ctr" defTabSz="914367"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7EAB5">
                        <a:alpha val="20000"/>
                      </a:srgbClr>
                    </a:solidFill>
                  </a:tcPr>
                </a:tc>
                <a:tc v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7EAB5">
                        <a:alpha val="20000"/>
                      </a:srgbClr>
                    </a:solidFill>
                  </a:tcPr>
                </a:tc>
                <a:tc v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7EAB5">
                        <a:alpha val="20000"/>
                      </a:srgbClr>
                    </a:solidFill>
                  </a:tcPr>
                </a:tc>
                <a:tc v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091F2C"/>
                        </a:solidFill>
                        <a:effectLst/>
                        <a:uLnTx/>
                        <a:uFillTx/>
                        <a:latin typeface="+mj-lt"/>
                        <a:ea typeface="+mn-ea"/>
                        <a:cs typeface="Segoe Sans Display"/>
                      </a:endParaRP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7EAB5">
                        <a:alpha val="20000"/>
                      </a:srgbClr>
                    </a:solidFill>
                  </a:tcPr>
                </a:tc>
                <a:tc v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091F2C"/>
                        </a:solidFill>
                        <a:effectLst/>
                        <a:uLnTx/>
                        <a:uFillTx/>
                        <a:latin typeface="+mj-lt"/>
                        <a:ea typeface="+mn-ea"/>
                        <a:cs typeface="Segoe Sans Display"/>
                      </a:endParaRP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7EAB5">
                        <a:alpha val="20000"/>
                      </a:srgbClr>
                    </a:solidFill>
                  </a:tcPr>
                </a:tc>
                <a:tc v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091F2C"/>
                        </a:solidFill>
                        <a:effectLst/>
                        <a:uLnTx/>
                        <a:uFillTx/>
                        <a:latin typeface="+mj-lt"/>
                        <a:ea typeface="+mn-ea"/>
                        <a:cs typeface="Segoe Sans Display"/>
                      </a:endParaRP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7EAB5">
                        <a:alpha val="20000"/>
                      </a:srgbClr>
                    </a:solidFill>
                  </a:tcPr>
                </a:tc>
                <a:tc v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091F2C"/>
                        </a:solidFill>
                        <a:effectLst/>
                        <a:uLnTx/>
                        <a:uFillTx/>
                        <a:latin typeface="+mj-lt"/>
                        <a:ea typeface="+mn-ea"/>
                        <a:cs typeface="Segoe Sans Display"/>
                      </a:endParaRP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7EAB5">
                        <a:alpha val="20000"/>
                      </a:srgbClr>
                    </a:solidFill>
                  </a:tcPr>
                </a:tc>
                <a:extLst>
                  <a:ext uri="{0D108BD9-81ED-4DB2-BD59-A6C34878D82A}">
                    <a16:rowId xmlns:a16="http://schemas.microsoft.com/office/drawing/2014/main" val="635935101"/>
                  </a:ext>
                </a:extLst>
              </a:tr>
              <a:tr h="283971">
                <a:tc vMerge="1">
                  <a:txBody>
                    <a:bodyPr/>
                    <a:lstStyle/>
                    <a:p>
                      <a:endParaRPr lang="en-US"/>
                    </a:p>
                  </a:txBody>
                  <a:tcPr/>
                </a:tc>
                <a:tc grid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chemeClr val="bg1"/>
                          </a:solidFill>
                          <a:effectLst/>
                          <a:uLnTx/>
                          <a:uFillTx/>
                          <a:latin typeface="+mj-lt"/>
                          <a:ea typeface="+mn-ea"/>
                          <a:cs typeface="Segoe Sans Display"/>
                        </a:rPr>
                        <a:t>Defender for Identity</a:t>
                      </a:r>
                    </a:p>
                  </a:txBody>
                  <a:tcPr marL="36000" marR="36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hMerge="1">
                  <a:txBody>
                    <a:bodyPr/>
                    <a:lstStyle/>
                    <a:p>
                      <a:endParaRPr lang="en-US"/>
                    </a:p>
                  </a:txBody>
                  <a:tcPr/>
                </a:tc>
                <a:tc v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6AEF9">
                        <a:alpha val="20000"/>
                      </a:srgbClr>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473709290"/>
                  </a:ext>
                </a:extLst>
              </a:tr>
              <a:tr h="451247">
                <a:tc v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srgbClr val="091F2C"/>
                          </a:solidFill>
                          <a:effectLst/>
                          <a:uLnTx/>
                          <a:uFillTx/>
                          <a:latin typeface="+mn-lt"/>
                          <a:ea typeface="+mn-ea"/>
                          <a:cs typeface="Segoe Sans Display"/>
                        </a:rPr>
                        <a:t>Defender </a:t>
                      </a:r>
                      <a:br>
                        <a:rPr kumimoji="0" lang="en-GB" sz="800" b="0" i="0" u="none" strike="noStrike" kern="0" cap="none" spc="0" normalizeH="0" baseline="0" noProof="0" dirty="0">
                          <a:ln>
                            <a:noFill/>
                          </a:ln>
                          <a:solidFill>
                            <a:srgbClr val="091F2C"/>
                          </a:solidFill>
                          <a:effectLst/>
                          <a:uLnTx/>
                          <a:uFillTx/>
                          <a:latin typeface="+mn-lt"/>
                          <a:ea typeface="+mn-ea"/>
                          <a:cs typeface="Segoe Sans Display"/>
                        </a:rPr>
                      </a:br>
                      <a:r>
                        <a:rPr kumimoji="0" lang="en-GB" sz="800" b="0" i="0" u="none" strike="noStrike" kern="0" cap="none" spc="0" normalizeH="0" baseline="0" noProof="0" dirty="0">
                          <a:ln>
                            <a:noFill/>
                          </a:ln>
                          <a:solidFill>
                            <a:srgbClr val="091F2C"/>
                          </a:solidFill>
                          <a:effectLst/>
                          <a:uLnTx/>
                          <a:uFillTx/>
                          <a:latin typeface="+mn-lt"/>
                          <a:ea typeface="+mn-ea"/>
                          <a:cs typeface="Segoe Sans Display"/>
                        </a:rPr>
                        <a:t>for Identity Sensors</a:t>
                      </a: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srgbClr val="091F2C"/>
                          </a:solidFill>
                          <a:effectLst/>
                          <a:uLnTx/>
                          <a:uFillTx/>
                          <a:latin typeface="+mn-lt"/>
                          <a:ea typeface="+mn-ea"/>
                          <a:cs typeface="Segoe Sans Display"/>
                        </a:rPr>
                        <a:t>Defender For Identity Cloud Service</a:t>
                      </a:r>
                    </a:p>
                  </a:txBody>
                  <a:tcPr marL="36000" marR="36000" marT="36000" marB="36000">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srgbClr val="091F2C"/>
                          </a:solidFill>
                          <a:effectLst/>
                          <a:uLnTx/>
                          <a:uFillTx/>
                          <a:latin typeface="+mn-lt"/>
                          <a:ea typeface="+mn-ea"/>
                          <a:cs typeface="Segoe Sans Display"/>
                        </a:rPr>
                        <a:t>Risk-based Conditional </a:t>
                      </a:r>
                      <a:br>
                        <a:rPr kumimoji="0" lang="en-GB" sz="800" b="0" i="0" u="none" strike="noStrike" kern="0" cap="none" spc="0" normalizeH="0" baseline="0" noProof="0" dirty="0">
                          <a:ln>
                            <a:noFill/>
                          </a:ln>
                          <a:solidFill>
                            <a:srgbClr val="091F2C"/>
                          </a:solidFill>
                          <a:effectLst/>
                          <a:uLnTx/>
                          <a:uFillTx/>
                          <a:latin typeface="+mn-lt"/>
                          <a:ea typeface="+mn-ea"/>
                          <a:cs typeface="Segoe Sans Display"/>
                        </a:rPr>
                      </a:br>
                      <a:r>
                        <a:rPr kumimoji="0" lang="en-GB" sz="800" b="0" i="0" u="none" strike="noStrike" kern="0" cap="none" spc="0" normalizeH="0" baseline="0" noProof="0" dirty="0">
                          <a:ln>
                            <a:noFill/>
                          </a:ln>
                          <a:solidFill>
                            <a:srgbClr val="091F2C"/>
                          </a:solidFill>
                          <a:effectLst/>
                          <a:uLnTx/>
                          <a:uFillTx/>
                          <a:latin typeface="+mn-lt"/>
                          <a:ea typeface="+mn-ea"/>
                          <a:cs typeface="Segoe Sans Display"/>
                        </a:rPr>
                        <a:t>Access</a:t>
                      </a:r>
                    </a:p>
                  </a:txBody>
                  <a:tcPr marL="36000" marR="36000" marT="36000" marB="36000">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gridSpan="5">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srgbClr val="091F2C"/>
                          </a:solidFill>
                          <a:effectLst/>
                          <a:uLnTx/>
                          <a:uFillTx/>
                          <a:latin typeface="+mn-lt"/>
                          <a:ea typeface="+mn-ea"/>
                          <a:cs typeface="Segoe Sans Display"/>
                        </a:rPr>
                        <a:t>Customer </a:t>
                      </a:r>
                      <a:br>
                        <a:rPr kumimoji="0" lang="en-GB" sz="800" b="0" i="0" u="none" strike="noStrike" kern="0" cap="none" spc="0" normalizeH="0" baseline="0" noProof="0" dirty="0">
                          <a:ln>
                            <a:noFill/>
                          </a:ln>
                          <a:solidFill>
                            <a:srgbClr val="091F2C"/>
                          </a:solidFill>
                          <a:effectLst/>
                          <a:uLnTx/>
                          <a:uFillTx/>
                          <a:latin typeface="+mn-lt"/>
                          <a:ea typeface="+mn-ea"/>
                          <a:cs typeface="Segoe Sans Display"/>
                        </a:rPr>
                      </a:br>
                      <a:r>
                        <a:rPr kumimoji="0" lang="en-GB" sz="800" b="0" i="0" u="none" strike="noStrike" kern="0" cap="none" spc="0" normalizeH="0" baseline="0" noProof="0" dirty="0">
                          <a:ln>
                            <a:noFill/>
                          </a:ln>
                          <a:solidFill>
                            <a:srgbClr val="091F2C"/>
                          </a:solidFill>
                          <a:effectLst/>
                          <a:uLnTx/>
                          <a:uFillTx/>
                          <a:latin typeface="+mn-lt"/>
                          <a:ea typeface="+mn-ea"/>
                          <a:cs typeface="Segoe Sans Display"/>
                        </a:rPr>
                        <a:t>Lockbox</a:t>
                      </a: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srgbClr val="091F2C"/>
                          </a:solidFill>
                          <a:effectLst/>
                          <a:uLnTx/>
                          <a:uFillTx/>
                          <a:latin typeface="+mn-lt"/>
                          <a:ea typeface="+mn-ea"/>
                          <a:cs typeface="Segoe Sans Display"/>
                        </a:rPr>
                        <a:t>Communication Compliance</a:t>
                      </a: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extLst>
                  <a:ext uri="{0D108BD9-81ED-4DB2-BD59-A6C34878D82A}">
                    <a16:rowId xmlns:a16="http://schemas.microsoft.com/office/drawing/2014/main" val="2143876475"/>
                  </a:ext>
                </a:extLst>
              </a:tr>
              <a:tr h="283971">
                <a:tc v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dirty="0">
                        <a:ln>
                          <a:noFill/>
                        </a:ln>
                        <a:solidFill>
                          <a:srgbClr val="091F2C"/>
                        </a:solidFill>
                        <a:effectLst/>
                        <a:uLnTx/>
                        <a:uFillTx/>
                        <a:latin typeface="+mj-lt"/>
                        <a:ea typeface="+mn-ea"/>
                        <a:cs typeface="Segoe Sans Display"/>
                      </a:endParaRPr>
                    </a:p>
                  </a:txBody>
                  <a:tcPr marL="36000" marR="36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gridSpan="6">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chemeClr val="bg1"/>
                          </a:solidFill>
                          <a:effectLst/>
                          <a:uLnTx/>
                          <a:uFillTx/>
                          <a:latin typeface="+mj-lt"/>
                          <a:ea typeface="+mn-ea"/>
                          <a:cs typeface="Segoe Sans Display"/>
                        </a:rPr>
                        <a:t>Microsoft Information Protection &amp; Governance</a:t>
                      </a:r>
                    </a:p>
                  </a:txBody>
                  <a:tcPr marL="36000" marR="36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7EAB5">
                        <a:alpha val="20000"/>
                      </a:srgbClr>
                    </a:solidFill>
                  </a:tcPr>
                </a:tc>
                <a:tc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36000" marB="36000">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7EAB5">
                        <a:alpha val="20000"/>
                      </a:srgbClr>
                    </a:solidFill>
                  </a:tcPr>
                </a:tc>
                <a:tc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7EAB5">
                        <a:alpha val="20000"/>
                      </a:srgbClr>
                    </a:solidFill>
                  </a:tcPr>
                </a:tc>
                <a:tc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7EAB5">
                        <a:alpha val="20000"/>
                      </a:srgbClr>
                    </a:solidFill>
                  </a:tcPr>
                </a:tc>
                <a:tc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7EAB5">
                        <a:alpha val="20000"/>
                      </a:srgbClr>
                    </a:solidFill>
                  </a:tcPr>
                </a:tc>
                <a:tc grid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chemeClr val="bg1"/>
                          </a:solidFill>
                          <a:effectLst/>
                          <a:uLnTx/>
                          <a:uFillTx/>
                          <a:latin typeface="+mj-lt"/>
                          <a:ea typeface="+mn-ea"/>
                          <a:cs typeface="Segoe Sans Display"/>
                        </a:rPr>
                        <a:t>eDiscovery &amp; Audit</a:t>
                      </a:r>
                    </a:p>
                  </a:txBody>
                  <a:tcPr marL="36000" marR="36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7EAB5">
                        <a:alpha val="20000"/>
                      </a:srgbClr>
                    </a:solidFill>
                  </a:tcPr>
                </a:tc>
                <a:tc row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srgbClr val="091F2C"/>
                          </a:solidFill>
                          <a:effectLst/>
                          <a:uLnTx/>
                          <a:uFillTx/>
                          <a:latin typeface="+mn-lt"/>
                          <a:ea typeface="+mn-ea"/>
                          <a:cs typeface="Segoe Sans Display"/>
                        </a:rPr>
                        <a:t>Insider </a:t>
                      </a:r>
                      <a:br>
                        <a:rPr kumimoji="0" lang="en-GB" sz="800" b="0" i="0" u="none" strike="noStrike" kern="0" cap="none" spc="0" normalizeH="0" baseline="0" noProof="0" dirty="0">
                          <a:ln>
                            <a:noFill/>
                          </a:ln>
                          <a:solidFill>
                            <a:srgbClr val="091F2C"/>
                          </a:solidFill>
                          <a:effectLst/>
                          <a:uLnTx/>
                          <a:uFillTx/>
                          <a:latin typeface="+mn-lt"/>
                          <a:ea typeface="+mn-ea"/>
                          <a:cs typeface="Segoe Sans Display"/>
                        </a:rPr>
                      </a:br>
                      <a:r>
                        <a:rPr kumimoji="0" lang="en-GB" sz="800" b="0" i="0" u="none" strike="noStrike" kern="0" cap="none" spc="0" normalizeH="0" baseline="0" noProof="0" dirty="0">
                          <a:ln>
                            <a:noFill/>
                          </a:ln>
                          <a:solidFill>
                            <a:srgbClr val="091F2C"/>
                          </a:solidFill>
                          <a:effectLst/>
                          <a:uLnTx/>
                          <a:uFillTx/>
                          <a:latin typeface="+mn-lt"/>
                          <a:ea typeface="+mn-ea"/>
                          <a:cs typeface="Segoe Sans Display"/>
                        </a:rPr>
                        <a:t>Risk Management</a:t>
                      </a: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row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pt-BR" sz="800" b="0" i="0" u="none" strike="noStrike" kern="0" cap="none" spc="0" normalizeH="0" baseline="0" noProof="0" dirty="0">
                          <a:ln>
                            <a:noFill/>
                          </a:ln>
                          <a:solidFill>
                            <a:srgbClr val="091F2C"/>
                          </a:solidFill>
                          <a:effectLst/>
                          <a:uLnTx/>
                          <a:uFillTx/>
                          <a:latin typeface="+mn-lt"/>
                          <a:ea typeface="+mn-ea"/>
                          <a:cs typeface="Segoe Sans Display"/>
                        </a:rPr>
                        <a:t>3 Prem/Custom Compliance Templates</a:t>
                      </a:r>
                      <a:endParaRPr kumimoji="0" lang="en-GB" sz="8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extLst>
                  <a:ext uri="{0D108BD9-81ED-4DB2-BD59-A6C34878D82A}">
                    <a16:rowId xmlns:a16="http://schemas.microsoft.com/office/drawing/2014/main" val="16466336"/>
                  </a:ext>
                </a:extLst>
              </a:tr>
              <a:tr h="109967">
                <a:tc v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row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srgbClr val="091F2C"/>
                          </a:solidFill>
                          <a:effectLst/>
                          <a:uLnTx/>
                          <a:uFillTx/>
                          <a:latin typeface="+mn-lt"/>
                          <a:ea typeface="+mn-ea"/>
                          <a:cs typeface="Segoe Sans Display"/>
                        </a:rPr>
                        <a:t>Customer </a:t>
                      </a:r>
                      <a:br>
                        <a:rPr kumimoji="0" lang="en-GB" sz="800" b="0" i="0" u="none" strike="noStrike" kern="0" cap="none" spc="0" normalizeH="0" baseline="0" noProof="0" dirty="0">
                          <a:ln>
                            <a:noFill/>
                          </a:ln>
                          <a:solidFill>
                            <a:srgbClr val="091F2C"/>
                          </a:solidFill>
                          <a:effectLst/>
                          <a:uLnTx/>
                          <a:uFillTx/>
                          <a:latin typeface="+mn-lt"/>
                          <a:ea typeface="+mn-ea"/>
                          <a:cs typeface="Segoe Sans Display"/>
                        </a:rPr>
                      </a:br>
                      <a:r>
                        <a:rPr kumimoji="0" lang="en-GB" sz="800" b="0" i="0" u="none" strike="noStrike" kern="0" cap="none" spc="0" normalizeH="0" baseline="0" noProof="0" dirty="0">
                          <a:ln>
                            <a:noFill/>
                          </a:ln>
                          <a:solidFill>
                            <a:srgbClr val="091F2C"/>
                          </a:solidFill>
                          <a:effectLst/>
                          <a:uLnTx/>
                          <a:uFillTx/>
                          <a:latin typeface="+mn-lt"/>
                          <a:ea typeface="+mn-ea"/>
                          <a:cs typeface="Segoe Sans Display"/>
                        </a:rPr>
                        <a:t>Key</a:t>
                      </a: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row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srgbClr val="091F2C"/>
                          </a:solidFill>
                          <a:effectLst/>
                          <a:uLnTx/>
                          <a:uFillTx/>
                          <a:latin typeface="+mn-lt"/>
                          <a:ea typeface="+mn-ea"/>
                          <a:cs typeface="Segoe Sans Display"/>
                        </a:rPr>
                        <a:t>Data Lifecycle Management</a:t>
                      </a: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row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srgbClr val="091F2C"/>
                          </a:solidFill>
                          <a:effectLst/>
                          <a:uLnTx/>
                          <a:uFillTx/>
                          <a:latin typeface="+mn-lt"/>
                          <a:ea typeface="+mn-ea"/>
                          <a:cs typeface="Segoe Sans Display"/>
                        </a:rPr>
                        <a:t>Double Key Encryption</a:t>
                      </a: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row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srgbClr val="091F2C"/>
                          </a:solidFill>
                          <a:effectLst/>
                          <a:uLnTx/>
                          <a:uFillTx/>
                          <a:latin typeface="+mn-lt"/>
                          <a:ea typeface="+mn-ea"/>
                          <a:cs typeface="Segoe Sans Display"/>
                        </a:rPr>
                        <a:t>Exact </a:t>
                      </a:r>
                      <a:br>
                        <a:rPr kumimoji="0" lang="en-GB" sz="800" b="0" i="0" u="none" strike="noStrike" kern="0" cap="none" spc="0" normalizeH="0" baseline="0" noProof="0" dirty="0">
                          <a:ln>
                            <a:noFill/>
                          </a:ln>
                          <a:solidFill>
                            <a:srgbClr val="091F2C"/>
                          </a:solidFill>
                          <a:effectLst/>
                          <a:uLnTx/>
                          <a:uFillTx/>
                          <a:latin typeface="+mn-lt"/>
                          <a:ea typeface="+mn-ea"/>
                          <a:cs typeface="Segoe Sans Display"/>
                        </a:rPr>
                      </a:br>
                      <a:r>
                        <a:rPr kumimoji="0" lang="en-GB" sz="800" b="0" i="0" u="none" strike="noStrike" kern="0" cap="none" spc="0" normalizeH="0" baseline="0" noProof="0" dirty="0">
                          <a:ln>
                            <a:noFill/>
                          </a:ln>
                          <a:solidFill>
                            <a:srgbClr val="091F2C"/>
                          </a:solidFill>
                          <a:effectLst/>
                          <a:uLnTx/>
                          <a:uFillTx/>
                          <a:latin typeface="+mn-lt"/>
                          <a:ea typeface="+mn-ea"/>
                          <a:cs typeface="Segoe Sans Display"/>
                        </a:rPr>
                        <a:t>Data Match</a:t>
                      </a: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row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srgbClr val="091F2C"/>
                          </a:solidFill>
                          <a:effectLst/>
                          <a:uLnTx/>
                          <a:uFillTx/>
                          <a:latin typeface="+mn-lt"/>
                          <a:ea typeface="+mn-ea"/>
                          <a:cs typeface="Segoe Sans Display"/>
                        </a:rPr>
                        <a:t>Message Encryption (Advanced)</a:t>
                      </a: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row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srgbClr val="091F2C"/>
                          </a:solidFill>
                          <a:effectLst/>
                          <a:uLnTx/>
                          <a:uFillTx/>
                          <a:latin typeface="+mn-lt"/>
                          <a:ea typeface="+mn-ea"/>
                          <a:cs typeface="Segoe Sans Display"/>
                        </a:rPr>
                        <a:t>Endpoint </a:t>
                      </a:r>
                      <a:br>
                        <a:rPr kumimoji="0" lang="en-GB" sz="800" b="0" i="0" u="none" strike="noStrike" kern="0" cap="none" spc="0" normalizeH="0" baseline="0" noProof="0" dirty="0">
                          <a:ln>
                            <a:noFill/>
                          </a:ln>
                          <a:solidFill>
                            <a:srgbClr val="091F2C"/>
                          </a:solidFill>
                          <a:effectLst/>
                          <a:uLnTx/>
                          <a:uFillTx/>
                          <a:latin typeface="+mn-lt"/>
                          <a:ea typeface="+mn-ea"/>
                          <a:cs typeface="Segoe Sans Display"/>
                        </a:rPr>
                      </a:br>
                      <a:r>
                        <a:rPr kumimoji="0" lang="en-GB" sz="800" b="0" i="0" u="none" strike="noStrike" kern="0" cap="none" spc="0" normalizeH="0" baseline="0" noProof="0" dirty="0">
                          <a:ln>
                            <a:noFill/>
                          </a:ln>
                          <a:solidFill>
                            <a:srgbClr val="091F2C"/>
                          </a:solidFill>
                          <a:effectLst/>
                          <a:uLnTx/>
                          <a:uFillTx/>
                          <a:latin typeface="+mn-lt"/>
                          <a:ea typeface="+mn-ea"/>
                          <a:cs typeface="Segoe Sans Display"/>
                        </a:rPr>
                        <a:t>DLP</a:t>
                      </a: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row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srgbClr val="091F2C"/>
                          </a:solidFill>
                          <a:effectLst/>
                          <a:uLnTx/>
                          <a:uFillTx/>
                          <a:latin typeface="+mn-lt"/>
                          <a:ea typeface="+mn-ea"/>
                          <a:cs typeface="Segoe Sans Display"/>
                        </a:rPr>
                        <a:t>Audit </a:t>
                      </a:r>
                      <a:br>
                        <a:rPr kumimoji="0" lang="en-GB" sz="800" b="0" i="0" u="none" strike="noStrike" kern="0" cap="none" spc="0" normalizeH="0" baseline="0" noProof="0" dirty="0">
                          <a:ln>
                            <a:noFill/>
                          </a:ln>
                          <a:solidFill>
                            <a:srgbClr val="091F2C"/>
                          </a:solidFill>
                          <a:effectLst/>
                          <a:uLnTx/>
                          <a:uFillTx/>
                          <a:latin typeface="+mn-lt"/>
                          <a:ea typeface="+mn-ea"/>
                          <a:cs typeface="Segoe Sans Display"/>
                        </a:rPr>
                      </a:br>
                      <a:r>
                        <a:rPr kumimoji="0" lang="en-GB" sz="800" b="0" i="0" u="none" strike="noStrike" kern="0" cap="none" spc="0" normalizeH="0" baseline="0" noProof="0" dirty="0">
                          <a:ln>
                            <a:noFill/>
                          </a:ln>
                          <a:solidFill>
                            <a:srgbClr val="091F2C"/>
                          </a:solidFill>
                          <a:effectLst/>
                          <a:uLnTx/>
                          <a:uFillTx/>
                          <a:latin typeface="+mn-lt"/>
                          <a:ea typeface="+mn-ea"/>
                          <a:cs typeface="Segoe Sans Display"/>
                        </a:rPr>
                        <a:t>(Premium)</a:t>
                      </a: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row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srgbClr val="091F2C"/>
                          </a:solidFill>
                          <a:effectLst/>
                          <a:uLnTx/>
                          <a:uFillTx/>
                          <a:latin typeface="+mn-lt"/>
                          <a:ea typeface="+mn-ea"/>
                          <a:cs typeface="Segoe Sans Display"/>
                        </a:rPr>
                        <a:t>eDiscovery </a:t>
                      </a:r>
                      <a:br>
                        <a:rPr kumimoji="0" lang="en-GB" sz="800" b="0" i="0" u="none" strike="noStrike" kern="0" cap="none" spc="0" normalizeH="0" baseline="0" noProof="0" dirty="0">
                          <a:ln>
                            <a:noFill/>
                          </a:ln>
                          <a:solidFill>
                            <a:srgbClr val="091F2C"/>
                          </a:solidFill>
                          <a:effectLst/>
                          <a:uLnTx/>
                          <a:uFillTx/>
                          <a:latin typeface="+mn-lt"/>
                          <a:ea typeface="+mn-ea"/>
                          <a:cs typeface="Segoe Sans Display"/>
                        </a:rPr>
                      </a:br>
                      <a:r>
                        <a:rPr kumimoji="0" lang="en-GB" sz="800" b="0" i="0" u="none" strike="noStrike" kern="0" cap="none" spc="0" normalizeH="0" baseline="0" noProof="0" dirty="0">
                          <a:ln>
                            <a:noFill/>
                          </a:ln>
                          <a:solidFill>
                            <a:srgbClr val="091F2C"/>
                          </a:solidFill>
                          <a:effectLst/>
                          <a:uLnTx/>
                          <a:uFillTx/>
                          <a:latin typeface="+mn-lt"/>
                          <a:ea typeface="+mn-ea"/>
                          <a:cs typeface="Segoe Sans Display"/>
                        </a:rPr>
                        <a:t>(Premium)</a:t>
                      </a: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186740243"/>
                  </a:ext>
                </a:extLst>
              </a:tr>
              <a:tr h="341280">
                <a:tc v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7EAB5">
                        <a:alpha val="20000"/>
                      </a:srgbClr>
                    </a:solidFill>
                  </a:tcPr>
                </a:tc>
                <a:tc vMerge="1">
                  <a:txBody>
                    <a:bodyPr/>
                    <a:lstStyle/>
                    <a:p>
                      <a:endParaRPr lang="en-US"/>
                    </a:p>
                  </a:txBody>
                  <a:tcPr/>
                </a:tc>
                <a:tc v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7EAB5">
                        <a:alpha val="20000"/>
                      </a:srgbClr>
                    </a:solidFill>
                  </a:tcPr>
                </a:tc>
                <a:tc v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7EAB5">
                        <a:alpha val="20000"/>
                      </a:srgbClr>
                    </a:solidFill>
                  </a:tcPr>
                </a:tc>
                <a:tc v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7EAB5">
                        <a:alpha val="20000"/>
                      </a:srgbClr>
                    </a:solidFill>
                  </a:tcPr>
                </a:tc>
                <a:tc v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7EAB5">
                        <a:alpha val="20000"/>
                      </a:srgbClr>
                    </a:solidFill>
                  </a:tcPr>
                </a:tc>
                <a:tc v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7EAB5">
                        <a:alpha val="20000"/>
                      </a:srgbClr>
                    </a:solidFill>
                  </a:tcPr>
                </a:tc>
                <a:tc v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7EAB5">
                        <a:alpha val="20000"/>
                      </a:srgbClr>
                    </a:solidFill>
                  </a:tcPr>
                </a:tc>
                <a:tc v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7EAB5">
                        <a:alpha val="20000"/>
                      </a:srgbClr>
                    </a:solidFill>
                  </a:tcPr>
                </a:tc>
                <a:tc rowSpan="2" grid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6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rowSpan="2"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36000" marB="3600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459087510"/>
                  </a:ext>
                </a:extLst>
              </a:tr>
              <a:tr h="63292">
                <a:tc v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row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srgbClr val="091F2C"/>
                          </a:solidFill>
                          <a:effectLst/>
                          <a:uLnTx/>
                          <a:uFillTx/>
                          <a:latin typeface="+mn-lt"/>
                          <a:ea typeface="+mn-ea"/>
                          <a:cs typeface="Segoe Sans Display"/>
                        </a:rPr>
                        <a:t>Records Management</a:t>
                      </a: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row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srgbClr val="091F2C"/>
                          </a:solidFill>
                          <a:effectLst/>
                          <a:uLnTx/>
                          <a:uFillTx/>
                          <a:latin typeface="+mn-lt"/>
                          <a:ea typeface="+mn-ea"/>
                          <a:cs typeface="Segoe Sans Display"/>
                        </a:rPr>
                        <a:t>Rules-Based Classification (O365)</a:t>
                      </a: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row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srgbClr val="091F2C"/>
                          </a:solidFill>
                          <a:effectLst/>
                          <a:uLnTx/>
                          <a:uFillTx/>
                          <a:latin typeface="+mn-lt"/>
                          <a:ea typeface="+mn-ea"/>
                          <a:cs typeface="Segoe Sans Display"/>
                        </a:rPr>
                        <a:t>Teams Data </a:t>
                      </a:r>
                      <a:br>
                        <a:rPr kumimoji="0" lang="en-GB" sz="800" b="0" i="0" u="none" strike="noStrike" kern="0" cap="none" spc="0" normalizeH="0" baseline="0" noProof="0" dirty="0">
                          <a:ln>
                            <a:noFill/>
                          </a:ln>
                          <a:solidFill>
                            <a:srgbClr val="091F2C"/>
                          </a:solidFill>
                          <a:effectLst/>
                          <a:uLnTx/>
                          <a:uFillTx/>
                          <a:latin typeface="+mn-lt"/>
                          <a:ea typeface="+mn-ea"/>
                          <a:cs typeface="Segoe Sans Display"/>
                        </a:rPr>
                      </a:br>
                      <a:r>
                        <a:rPr kumimoji="0" lang="en-GB" sz="800" b="0" i="0" u="none" strike="noStrike" kern="0" cap="none" spc="0" normalizeH="0" baseline="0" noProof="0" dirty="0">
                          <a:ln>
                            <a:noFill/>
                          </a:ln>
                          <a:solidFill>
                            <a:srgbClr val="091F2C"/>
                          </a:solidFill>
                          <a:effectLst/>
                          <a:uLnTx/>
                          <a:uFillTx/>
                          <a:latin typeface="+mn-lt"/>
                          <a:ea typeface="+mn-ea"/>
                          <a:cs typeface="Segoe Sans Display"/>
                        </a:rPr>
                        <a:t>Loss Prevention</a:t>
                      </a: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row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91F2C"/>
                          </a:solidFill>
                          <a:effectLst/>
                          <a:uLnTx/>
                          <a:uFillTx/>
                          <a:latin typeface="+mn-lt"/>
                          <a:ea typeface="+mn-ea"/>
                          <a:cs typeface="Segoe Sans Display"/>
                        </a:rPr>
                        <a:t>Teams DLP &amp; Export </a:t>
                      </a:r>
                      <a:br>
                        <a:rPr kumimoji="0" lang="en-US" sz="800" b="0" i="0" u="none" strike="noStrike" kern="0" cap="none" spc="0" normalizeH="0" baseline="0" noProof="0" dirty="0">
                          <a:ln>
                            <a:noFill/>
                          </a:ln>
                          <a:solidFill>
                            <a:srgbClr val="091F2C"/>
                          </a:solidFill>
                          <a:effectLst/>
                          <a:uLnTx/>
                          <a:uFillTx/>
                          <a:latin typeface="+mn-lt"/>
                          <a:ea typeface="+mn-ea"/>
                          <a:cs typeface="Segoe Sans Display"/>
                        </a:rPr>
                      </a:br>
                      <a:r>
                        <a:rPr kumimoji="0" lang="en-US" sz="800" b="0" i="0" u="none" strike="noStrike" kern="0" cap="none" spc="0" normalizeH="0" baseline="0" noProof="0" dirty="0">
                          <a:ln>
                            <a:noFill/>
                          </a:ln>
                          <a:solidFill>
                            <a:srgbClr val="091F2C"/>
                          </a:solidFill>
                          <a:effectLst/>
                          <a:uLnTx/>
                          <a:uFillTx/>
                          <a:latin typeface="+mn-lt"/>
                          <a:ea typeface="+mn-ea"/>
                          <a:cs typeface="Segoe Sans Display"/>
                        </a:rPr>
                        <a:t>Graph API</a:t>
                      </a:r>
                      <a:endParaRPr kumimoji="0" lang="en-GB" sz="8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row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srgbClr val="091F2C"/>
                          </a:solidFill>
                          <a:effectLst/>
                          <a:uLnTx/>
                          <a:uFillTx/>
                          <a:latin typeface="+mn-lt"/>
                          <a:ea typeface="+mn-ea"/>
                          <a:cs typeface="Segoe Sans Display"/>
                        </a:rPr>
                        <a:t>Trainable </a:t>
                      </a:r>
                      <a:br>
                        <a:rPr kumimoji="0" lang="en-GB" sz="800" b="0" i="0" u="none" strike="noStrike" kern="0" cap="none" spc="0" normalizeH="0" baseline="0" noProof="0" dirty="0">
                          <a:ln>
                            <a:noFill/>
                          </a:ln>
                          <a:solidFill>
                            <a:srgbClr val="091F2C"/>
                          </a:solidFill>
                          <a:effectLst/>
                          <a:uLnTx/>
                          <a:uFillTx/>
                          <a:latin typeface="+mn-lt"/>
                          <a:ea typeface="+mn-ea"/>
                          <a:cs typeface="Segoe Sans Display"/>
                        </a:rPr>
                      </a:br>
                      <a:r>
                        <a:rPr kumimoji="0" lang="en-GB" sz="800" b="0" i="0" u="none" strike="noStrike" kern="0" cap="none" spc="0" normalizeH="0" baseline="0" noProof="0" dirty="0">
                          <a:ln>
                            <a:noFill/>
                          </a:ln>
                          <a:solidFill>
                            <a:srgbClr val="091F2C"/>
                          </a:solidFill>
                          <a:effectLst/>
                          <a:uLnTx/>
                          <a:uFillTx/>
                          <a:latin typeface="+mn-lt"/>
                          <a:ea typeface="+mn-ea"/>
                          <a:cs typeface="Segoe Sans Display"/>
                        </a:rPr>
                        <a:t>Classifiers</a:t>
                      </a: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row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pt-BR" sz="800" b="0" i="0" u="none" strike="noStrike" kern="0" cap="none" spc="0" normalizeH="0" baseline="0" noProof="0" dirty="0">
                          <a:ln>
                            <a:noFill/>
                          </a:ln>
                          <a:solidFill>
                            <a:srgbClr val="091F2C"/>
                          </a:solidFill>
                          <a:effectLst/>
                          <a:uLnTx/>
                          <a:uFillTx/>
                          <a:latin typeface="+mn-lt"/>
                          <a:ea typeface="+mn-ea"/>
                          <a:cs typeface="Segoe Sans Display"/>
                        </a:rPr>
                        <a:t>3 Prem/Custom Compliance. Templates</a:t>
                      </a:r>
                      <a:endParaRPr kumimoji="0" lang="en-GB" sz="8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row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pt-BR" sz="800" b="0" i="0" u="none" strike="noStrike" kern="0" cap="none" spc="0" normalizeH="0" baseline="0" noProof="0" dirty="0">
                          <a:ln>
                            <a:noFill/>
                          </a:ln>
                          <a:solidFill>
                            <a:srgbClr val="091F2C"/>
                          </a:solidFill>
                          <a:effectLst/>
                          <a:uLnTx/>
                          <a:uFillTx/>
                          <a:latin typeface="+mn-lt"/>
                          <a:ea typeface="+mn-ea"/>
                          <a:cs typeface="Segoe Sans Display"/>
                        </a:rPr>
                        <a:t>3 Prem/Custom Compliance </a:t>
                      </a:r>
                      <a:br>
                        <a:rPr kumimoji="0" lang="pt-BR" sz="800" b="0" i="0" u="none" strike="noStrike" kern="0" cap="none" spc="0" normalizeH="0" baseline="0" noProof="0" dirty="0">
                          <a:ln>
                            <a:noFill/>
                          </a:ln>
                          <a:solidFill>
                            <a:srgbClr val="091F2C"/>
                          </a:solidFill>
                          <a:effectLst/>
                          <a:uLnTx/>
                          <a:uFillTx/>
                          <a:latin typeface="+mn-lt"/>
                          <a:ea typeface="+mn-ea"/>
                          <a:cs typeface="Segoe Sans Display"/>
                        </a:rPr>
                      </a:br>
                      <a:r>
                        <a:rPr kumimoji="0" lang="pt-BR" sz="800" b="0" i="0" u="none" strike="noStrike" kern="0" cap="none" spc="0" normalizeH="0" baseline="0" noProof="0" dirty="0">
                          <a:ln>
                            <a:noFill/>
                          </a:ln>
                          <a:solidFill>
                            <a:srgbClr val="091F2C"/>
                          </a:solidFill>
                          <a:effectLst/>
                          <a:uLnTx/>
                          <a:uFillTx/>
                          <a:latin typeface="+mn-lt"/>
                          <a:ea typeface="+mn-ea"/>
                          <a:cs typeface="Segoe Sans Display"/>
                        </a:rPr>
                        <a:t>Templates</a:t>
                      </a:r>
                      <a:endParaRPr kumimoji="0" lang="en-GB" sz="8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row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36000" marB="3600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v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v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387855531"/>
                  </a:ext>
                </a:extLst>
              </a:tr>
              <a:tr h="387955">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srgbClr val="091F2C"/>
                          </a:solidFill>
                          <a:effectLst/>
                          <a:uLnTx/>
                          <a:uFillTx/>
                          <a:latin typeface="+mn-lt"/>
                          <a:ea typeface="+mn-ea"/>
                          <a:cs typeface="Segoe Sans Display"/>
                        </a:rPr>
                        <a:t>E3</a:t>
                      </a: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srgbClr val="091F2C"/>
                          </a:solidFill>
                          <a:effectLst/>
                          <a:uLnTx/>
                          <a:uFillTx/>
                          <a:latin typeface="+mn-lt"/>
                          <a:ea typeface="+mn-ea"/>
                          <a:cs typeface="Segoe Sans Display"/>
                        </a:rPr>
                        <a:t>E5</a:t>
                      </a: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extLst>
                  <a:ext uri="{0D108BD9-81ED-4DB2-BD59-A6C34878D82A}">
                    <a16:rowId xmlns:a16="http://schemas.microsoft.com/office/drawing/2014/main" val="1525734399"/>
                  </a:ext>
                </a:extLst>
              </a:tr>
            </a:tbl>
          </a:graphicData>
        </a:graphic>
      </p:graphicFrame>
    </p:spTree>
    <p:extLst>
      <p:ext uri="{BB962C8B-B14F-4D97-AF65-F5344CB8AC3E}">
        <p14:creationId xmlns:p14="http://schemas.microsoft.com/office/powerpoint/2010/main" val="3304723948"/>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C64421B-2746-4422-A684-2CA59D76DBE6}"/>
              </a:ext>
            </a:extLst>
          </p:cNvPr>
          <p:cNvPicPr>
            <a:picLocks noChangeAspect="1"/>
          </p:cNvPicPr>
          <p:nvPr/>
        </p:nvPicPr>
        <p:blipFill>
          <a:blip r:embed="rId2"/>
          <a:srcRect/>
          <a:stretch/>
        </p:blipFill>
        <p:spPr>
          <a:xfrm>
            <a:off x="2946401" y="4387832"/>
            <a:ext cx="8657338" cy="2381799"/>
          </a:xfrm>
          <a:prstGeom prst="rect">
            <a:avLst/>
          </a:prstGeom>
        </p:spPr>
      </p:pic>
      <p:pic>
        <p:nvPicPr>
          <p:cNvPr id="9" name="Picture 8">
            <a:extLst>
              <a:ext uri="{FF2B5EF4-FFF2-40B4-BE49-F238E27FC236}">
                <a16:creationId xmlns:a16="http://schemas.microsoft.com/office/drawing/2014/main" id="{0D75D79C-825C-4A02-962B-92D2BF40525C}"/>
              </a:ext>
            </a:extLst>
          </p:cNvPr>
          <p:cNvPicPr>
            <a:picLocks noChangeAspect="1"/>
          </p:cNvPicPr>
          <p:nvPr/>
        </p:nvPicPr>
        <p:blipFill>
          <a:blip r:embed="rId2"/>
          <a:srcRect/>
          <a:stretch/>
        </p:blipFill>
        <p:spPr>
          <a:xfrm>
            <a:off x="2946401" y="1377314"/>
            <a:ext cx="8657338" cy="2662124"/>
          </a:xfrm>
          <a:prstGeom prst="rect">
            <a:avLst/>
          </a:prstGeom>
        </p:spPr>
      </p:pic>
      <p:sp>
        <p:nvSpPr>
          <p:cNvPr id="4" name="Title 3">
            <a:extLst>
              <a:ext uri="{FF2B5EF4-FFF2-40B4-BE49-F238E27FC236}">
                <a16:creationId xmlns:a16="http://schemas.microsoft.com/office/drawing/2014/main" id="{E315D679-6FBC-402F-8CA3-FD9F4BD70978}"/>
              </a:ext>
            </a:extLst>
          </p:cNvPr>
          <p:cNvSpPr>
            <a:spLocks noGrp="1"/>
          </p:cNvSpPr>
          <p:nvPr>
            <p:ph type="title"/>
          </p:nvPr>
        </p:nvSpPr>
        <p:spPr>
          <a:xfrm>
            <a:off x="588263" y="457200"/>
            <a:ext cx="11018520" cy="553998"/>
          </a:xfrm>
        </p:spPr>
        <p:txBody>
          <a:bodyPr/>
          <a:lstStyle/>
          <a:p>
            <a:r>
              <a:rPr lang="en-US"/>
              <a:t>Added value of M365 E5</a:t>
            </a:r>
          </a:p>
        </p:txBody>
      </p:sp>
      <p:sp>
        <p:nvSpPr>
          <p:cNvPr id="34" name="TextBox 33">
            <a:extLst>
              <a:ext uri="{FF2B5EF4-FFF2-40B4-BE49-F238E27FC236}">
                <a16:creationId xmlns:a16="http://schemas.microsoft.com/office/drawing/2014/main" id="{62AD22E3-7779-4CD5-8E49-3CEB241190BF}"/>
              </a:ext>
            </a:extLst>
          </p:cNvPr>
          <p:cNvSpPr txBox="1"/>
          <p:nvPr/>
        </p:nvSpPr>
        <p:spPr>
          <a:xfrm>
            <a:off x="588264" y="1593618"/>
            <a:ext cx="2050182" cy="553998"/>
          </a:xfrm>
          <a:prstGeom prst="rect">
            <a:avLst/>
          </a:prstGeom>
          <a:noFill/>
        </p:spPr>
        <p:txBody>
          <a:bodyPr wrap="square" lIns="0" tIns="0" rIns="0" bIns="0" rtlCol="0">
            <a:spAutoFit/>
          </a:bodyPr>
          <a:lstStyle/>
          <a:p>
            <a:pPr>
              <a:defRPr/>
            </a:pPr>
            <a: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t>Microsoft </a:t>
            </a:r>
            <a:b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br>
            <a: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t>Entra ID P2</a:t>
            </a:r>
          </a:p>
        </p:txBody>
      </p:sp>
      <p:sp>
        <p:nvSpPr>
          <p:cNvPr id="25" name="Rectangle 24">
            <a:extLst>
              <a:ext uri="{FF2B5EF4-FFF2-40B4-BE49-F238E27FC236}">
                <a16:creationId xmlns:a16="http://schemas.microsoft.com/office/drawing/2014/main" id="{E038AEF3-B6DF-4F2C-81A2-BA1810EBDEBD}"/>
              </a:ext>
            </a:extLst>
          </p:cNvPr>
          <p:cNvSpPr/>
          <p:nvPr/>
        </p:nvSpPr>
        <p:spPr bwMode="auto">
          <a:xfrm>
            <a:off x="2946400" y="1593618"/>
            <a:ext cx="8657334" cy="2262158"/>
          </a:xfrm>
          <a:prstGeom prst="rect">
            <a:avLst/>
          </a:prstGeom>
          <a:noFill/>
          <a:ln w="19050" cap="flat" cmpd="sng" algn="ctr">
            <a:noFill/>
            <a:prstDash val="dash"/>
            <a:headEnd type="none" w="med" len="med"/>
            <a:tailEnd type="none" w="med" len="med"/>
          </a:ln>
          <a:effectLst/>
        </p:spPr>
        <p:txBody>
          <a:bodyPr rot="0" spcFirstLastPara="0" vert="horz" wrap="square" lIns="252000" tIns="0" rIns="108000" bIns="0" numCol="1" spcCol="0" rtlCol="0" fromWordArt="0" anchor="t" anchorCtr="0" forceAA="0" compatLnSpc="1">
            <a:prstTxWarp prst="textNoShape">
              <a:avLst/>
            </a:prstTxWarp>
            <a:sp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defTabSz="914367" rtl="0" eaLnBrk="1" fontAlgn="auto" latinLnBrk="0" hangingPunct="1">
              <a:lnSpc>
                <a:spcPct val="100000"/>
              </a:lnSpc>
              <a:spcBef>
                <a:spcPts val="300"/>
              </a:spcBef>
              <a:buClrTx/>
              <a:buSzTx/>
              <a:buFontTx/>
              <a:buNone/>
              <a:tabLst/>
              <a:defRPr/>
            </a:pPr>
            <a:r>
              <a:rPr kumimoji="0" lang="en-US" sz="1400" b="0" i="0" u="none" strike="noStrike" kern="0" cap="none" spc="0" normalizeH="0" noProof="0">
                <a:ln>
                  <a:noFill/>
                </a:ln>
                <a:solidFill>
                  <a:schemeClr val="tx1"/>
                </a:solidFill>
                <a:effectLst/>
                <a:uLnTx/>
                <a:uFillTx/>
                <a:latin typeface="+mj-lt"/>
                <a:ea typeface="+mn-ea"/>
                <a:cs typeface="Segoe Sans Display"/>
              </a:rPr>
              <a:t>Maximising Identity Security with Advanced Risk Management and Access Governance</a:t>
            </a: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ea typeface="+mn-ea"/>
                <a:cs typeface="Segoe Sans Display"/>
              </a:rPr>
              <a:t>Microsoft Entra ID P2 strengthens identity management with risk-based conditional access, real-time sign-in assessments, token protection and advanced entitlement management. It enables automated access reviews, ensures precise control over privileged accounts through privileged identity management (PIM) and enhances governance to mitigate risks effectively.</a:t>
            </a:r>
          </a:p>
          <a:p>
            <a:pPr>
              <a:spcBef>
                <a:spcPts val="300"/>
              </a:spcBef>
              <a:spcAft>
                <a:spcPts val="600"/>
              </a:spcAft>
              <a:defRPr/>
            </a:pPr>
            <a:r>
              <a:rPr kumimoji="0" lang="en-US" sz="1200" b="0" i="0" u="none" strike="noStrike" kern="0" cap="none" spc="0" normalizeH="0" noProof="0">
                <a:ln>
                  <a:noFill/>
                </a:ln>
                <a:solidFill>
                  <a:schemeClr val="tx1"/>
                </a:solidFill>
                <a:effectLst/>
                <a:uLnTx/>
                <a:uFillTx/>
                <a:latin typeface="+mj-lt"/>
                <a:ea typeface="+mn-ea"/>
                <a:cs typeface="Segoe Sans Display"/>
              </a:rPr>
              <a:t>Advanced Risk Management: </a:t>
            </a:r>
            <a:r>
              <a:rPr kumimoji="0" lang="en-US" sz="1200" b="0" i="0" u="none" strike="noStrike" kern="0" cap="none" spc="0" normalizeH="0" noProof="0">
                <a:ln>
                  <a:noFill/>
                </a:ln>
                <a:solidFill>
                  <a:schemeClr val="tx1"/>
                </a:solidFill>
                <a:effectLst/>
                <a:uLnTx/>
                <a:uFillTx/>
                <a:ea typeface="+mn-ea"/>
                <a:cs typeface="Segoe Sans Display"/>
              </a:rPr>
              <a:t>If a user account shows suspicious login attempts from multiple locations, </a:t>
            </a:r>
            <a:r>
              <a:rPr lang="en-US" sz="1200" kern="0">
                <a:solidFill>
                  <a:schemeClr val="tx1"/>
                </a:solidFill>
                <a:cs typeface="Segoe Sans Display"/>
              </a:rPr>
              <a:t>Microsoft Entra ID Plan</a:t>
            </a:r>
            <a:r>
              <a:rPr kumimoji="0" lang="en-US" sz="1200" b="0" i="0" u="none" strike="noStrike" kern="0" cap="none" spc="0" normalizeH="0" noProof="0">
                <a:ln>
                  <a:noFill/>
                </a:ln>
                <a:solidFill>
                  <a:schemeClr val="tx1"/>
                </a:solidFill>
                <a:effectLst/>
                <a:uLnTx/>
                <a:uFillTx/>
                <a:ea typeface="+mn-ea"/>
                <a:cs typeface="Segoe Sans Display"/>
              </a:rPr>
              <a:t> 2 automatically flags the account, applies conditional access policies (e.g., MFA) and sends alerts for immediate action.</a:t>
            </a:r>
            <a:endParaRPr lang="en-US" sz="1200" b="0" i="0" u="none" strike="noStrike" kern="0" cap="none" spc="0" normalizeH="0" noProof="0">
              <a:ln>
                <a:noFill/>
              </a:ln>
              <a:solidFill>
                <a:schemeClr val="tx1"/>
              </a:solidFill>
              <a:effectLst/>
              <a:uLnTx/>
              <a:uFillTx/>
              <a:cs typeface="Segoe Sans Display"/>
            </a:endParaRPr>
          </a:p>
          <a:p>
            <a:pPr>
              <a:spcBef>
                <a:spcPts val="300"/>
              </a:spcBef>
              <a:spcAft>
                <a:spcPts val="600"/>
              </a:spcAft>
              <a:defRPr/>
            </a:pPr>
            <a:r>
              <a:rPr kumimoji="0" lang="en-US" sz="1200" b="0" i="0" u="none" strike="noStrike" kern="0" cap="none" spc="0" normalizeH="0" noProof="0">
                <a:ln>
                  <a:noFill/>
                </a:ln>
                <a:solidFill>
                  <a:schemeClr val="tx1"/>
                </a:solidFill>
                <a:effectLst/>
                <a:uLnTx/>
                <a:uFillTx/>
                <a:latin typeface="+mj-lt"/>
                <a:ea typeface="+mn-ea"/>
                <a:cs typeface="Segoe Sans Display"/>
              </a:rPr>
              <a:t>Automated Access Reviews: </a:t>
            </a:r>
            <a:r>
              <a:rPr lang="en-US" sz="1200" kern="0">
                <a:solidFill>
                  <a:schemeClr val="tx1"/>
                </a:solidFill>
                <a:cs typeface="Segoe Sans Display"/>
              </a:rPr>
              <a:t>Microsoft</a:t>
            </a:r>
            <a:r>
              <a:rPr lang="en-US" sz="1200" kern="0">
                <a:solidFill>
                  <a:schemeClr val="tx1"/>
                </a:solidFill>
                <a:latin typeface="Segoe Sans Display Semibold"/>
                <a:cs typeface="Segoe Sans Display"/>
              </a:rPr>
              <a:t> </a:t>
            </a:r>
            <a:r>
              <a:rPr lang="en-US" sz="1200" kern="0">
                <a:solidFill>
                  <a:schemeClr val="tx1"/>
                </a:solidFill>
                <a:cs typeface="Segoe Sans Display"/>
              </a:rPr>
              <a:t>Entra ID </a:t>
            </a:r>
            <a:r>
              <a:rPr kumimoji="0" lang="en-US" sz="1200" b="0" i="0" u="none" strike="noStrike" kern="0" cap="none" spc="0" normalizeH="0" noProof="0">
                <a:ln>
                  <a:noFill/>
                </a:ln>
                <a:solidFill>
                  <a:schemeClr val="tx1"/>
                </a:solidFill>
                <a:effectLst/>
                <a:uLnTx/>
                <a:uFillTx/>
                <a:ea typeface="+mn-ea"/>
                <a:cs typeface="Segoe Sans Display"/>
              </a:rPr>
              <a:t>Plan 2 ensures users have their access reviewed periodically and automatically removes it if no longer needed, reducing unnecessary access risks.</a:t>
            </a:r>
            <a:endParaRPr lang="en-US" sz="1200" b="0" i="0" u="none" strike="noStrike" kern="0" cap="none" spc="0" normalizeH="0" noProof="0">
              <a:ln>
                <a:noFill/>
              </a:ln>
              <a:solidFill>
                <a:schemeClr val="tx1"/>
              </a:solidFill>
              <a:effectLst/>
              <a:uLnTx/>
              <a:uFillTx/>
              <a:cs typeface="Segoe Sans Display"/>
            </a:endParaRPr>
          </a:p>
          <a:p>
            <a:pPr>
              <a:spcBef>
                <a:spcPts val="300"/>
              </a:spcBef>
              <a:spcAft>
                <a:spcPts val="600"/>
              </a:spcAft>
              <a:defRPr/>
            </a:pPr>
            <a:r>
              <a:rPr kumimoji="0" lang="en-US" sz="1200" b="0" i="0" u="none" strike="noStrike" kern="0" cap="none" spc="0" normalizeH="0" noProof="0">
                <a:ln>
                  <a:noFill/>
                </a:ln>
                <a:solidFill>
                  <a:schemeClr val="tx1"/>
                </a:solidFill>
                <a:effectLst/>
                <a:uLnTx/>
                <a:uFillTx/>
                <a:latin typeface="+mj-lt"/>
                <a:ea typeface="+mn-ea"/>
                <a:cs typeface="Segoe Sans Display"/>
              </a:rPr>
              <a:t>Privileged Identity Management: </a:t>
            </a:r>
            <a:r>
              <a:rPr kumimoji="0" lang="en-US" sz="1200" b="0" i="0" u="none" strike="noStrike" kern="0" cap="none" spc="0" normalizeH="0" noProof="0">
                <a:ln>
                  <a:noFill/>
                </a:ln>
                <a:solidFill>
                  <a:schemeClr val="tx1"/>
                </a:solidFill>
                <a:effectLst/>
                <a:uLnTx/>
                <a:uFillTx/>
                <a:ea typeface="+mn-ea"/>
                <a:cs typeface="Segoe Sans Display"/>
              </a:rPr>
              <a:t>A system administrator can request elevated permissions for critical tasks, but </a:t>
            </a:r>
            <a:r>
              <a:rPr lang="en-US" sz="1200" kern="0">
                <a:solidFill>
                  <a:schemeClr val="tx1"/>
                </a:solidFill>
                <a:cs typeface="Segoe Sans Display"/>
              </a:rPr>
              <a:t>Microsoft Entra ID Plan</a:t>
            </a:r>
            <a:r>
              <a:rPr kumimoji="0" lang="en-US" sz="1200" b="0" i="0" u="none" strike="noStrike" kern="0" cap="none" spc="0" normalizeH="0" noProof="0">
                <a:ln>
                  <a:noFill/>
                </a:ln>
                <a:solidFill>
                  <a:schemeClr val="tx1"/>
                </a:solidFill>
                <a:effectLst/>
                <a:uLnTx/>
                <a:uFillTx/>
                <a:ea typeface="+mn-ea"/>
                <a:cs typeface="Segoe Sans Display"/>
              </a:rPr>
              <a:t> 2 requires approval through a workflow, limits access duration and logs all activities for compliance purposes.</a:t>
            </a:r>
            <a:endParaRPr kumimoji="0" lang="en-GB" sz="1200" b="0" i="0" u="none" strike="noStrike" kern="0" cap="none" spc="0" normalizeH="0" baseline="0" noProof="0">
              <a:ln>
                <a:noFill/>
              </a:ln>
              <a:solidFill>
                <a:schemeClr val="tx1"/>
              </a:solidFill>
              <a:effectLst/>
              <a:uLnTx/>
              <a:uFillTx/>
              <a:ea typeface="+mn-ea"/>
              <a:cs typeface="Segoe Sans Display"/>
            </a:endParaRPr>
          </a:p>
        </p:txBody>
      </p:sp>
      <p:sp>
        <p:nvSpPr>
          <p:cNvPr id="45" name="Rectangle 44">
            <a:extLst>
              <a:ext uri="{FF2B5EF4-FFF2-40B4-BE49-F238E27FC236}">
                <a16:creationId xmlns:a16="http://schemas.microsoft.com/office/drawing/2014/main" id="{AC391F46-E2C3-426C-837D-6474B7FE06EE}"/>
              </a:ext>
            </a:extLst>
          </p:cNvPr>
          <p:cNvSpPr/>
          <p:nvPr/>
        </p:nvSpPr>
        <p:spPr bwMode="auto">
          <a:xfrm>
            <a:off x="2946400" y="4604222"/>
            <a:ext cx="8657334" cy="1962076"/>
          </a:xfrm>
          <a:prstGeom prst="rect">
            <a:avLst/>
          </a:prstGeom>
          <a:noFill/>
          <a:ln w="19050" cap="flat" cmpd="sng" algn="ctr">
            <a:noFill/>
            <a:prstDash val="dash"/>
            <a:headEnd type="none" w="med" len="med"/>
            <a:tailEnd type="none" w="med" len="med"/>
          </a:ln>
          <a:effectLst/>
        </p:spPr>
        <p:txBody>
          <a:bodyPr rot="0" spcFirstLastPara="0" vert="horz" wrap="square" lIns="252000" tIns="0" rIns="252000" bIns="0" numCol="1" spcCol="0" rtlCol="0" fromWordArt="0" anchor="t" anchorCtr="0" forceAA="0" compatLnSpc="1">
            <a:prstTxWarp prst="textNoShape">
              <a:avLst/>
            </a:prstTxWarp>
            <a:sp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defTabSz="914367" rtl="0" eaLnBrk="1" fontAlgn="auto" latinLnBrk="0" hangingPunct="1">
              <a:lnSpc>
                <a:spcPct val="100000"/>
              </a:lnSpc>
              <a:spcBef>
                <a:spcPts val="300"/>
              </a:spcBef>
              <a:buClrTx/>
              <a:buSzTx/>
              <a:buFontTx/>
              <a:buNone/>
              <a:tabLst/>
              <a:defRPr/>
            </a:pPr>
            <a:r>
              <a:rPr kumimoji="0" lang="en-US" sz="1400" b="0" i="0" u="none" strike="noStrike" kern="0" cap="none" spc="0" normalizeH="0" noProof="0">
                <a:ln>
                  <a:noFill/>
                </a:ln>
                <a:solidFill>
                  <a:schemeClr val="tx1"/>
                </a:solidFill>
                <a:effectLst/>
                <a:uLnTx/>
                <a:uFillTx/>
                <a:latin typeface="+mj-lt"/>
                <a:ea typeface="+mn-ea"/>
                <a:cs typeface="Segoe Sans Display"/>
              </a:rPr>
              <a:t>Securing Hybrid Environments: Real-Time Threat Detection and Prevention </a:t>
            </a: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ea typeface="+mn-ea"/>
                <a:cs typeface="Segoe Sans Display"/>
              </a:rPr>
              <a:t>Defender for Identity enhances hybrid identity protection by monitoring both on-premises Active Directory and cloud environments for suspicious activities, such as credential theft, lateral movement and privilege escalation. It provides real-time detection and actionable insights to identify and mitigate potential security breaches across hybrid infrastructures.</a:t>
            </a: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latin typeface="+mj-lt"/>
                <a:ea typeface="+mn-ea"/>
                <a:cs typeface="Segoe Sans Display"/>
              </a:rPr>
              <a:t>Compromised Identity Detection: </a:t>
            </a:r>
            <a:r>
              <a:rPr kumimoji="0" lang="en-US" sz="1200" b="0" i="0" u="none" strike="noStrike" kern="0" cap="none" spc="0" normalizeH="0" noProof="0">
                <a:ln>
                  <a:noFill/>
                </a:ln>
                <a:solidFill>
                  <a:schemeClr val="tx1"/>
                </a:solidFill>
                <a:effectLst/>
                <a:uLnTx/>
                <a:uFillTx/>
                <a:ea typeface="+mn-ea"/>
                <a:cs typeface="Segoe Sans Display"/>
              </a:rPr>
              <a:t>If a user account is suspected of being involved in credential-based attacks, like </a:t>
            </a:r>
            <a:br>
              <a:rPr kumimoji="0" lang="en-US" sz="1200" b="0" i="0" u="none" strike="noStrike" kern="0" cap="none" spc="0" normalizeH="0" noProof="0">
                <a:ln>
                  <a:noFill/>
                </a:ln>
                <a:solidFill>
                  <a:schemeClr val="tx1"/>
                </a:solidFill>
                <a:effectLst/>
                <a:uLnTx/>
                <a:uFillTx/>
                <a:ea typeface="+mn-ea"/>
                <a:cs typeface="Segoe Sans Display"/>
              </a:rPr>
            </a:br>
            <a:r>
              <a:rPr kumimoji="0" lang="en-US" sz="1200" b="0" i="0" u="none" strike="noStrike" kern="0" cap="none" spc="0" normalizeH="0" noProof="0">
                <a:ln>
                  <a:noFill/>
                </a:ln>
                <a:solidFill>
                  <a:schemeClr val="tx1"/>
                </a:solidFill>
                <a:effectLst/>
                <a:uLnTx/>
                <a:uFillTx/>
                <a:ea typeface="+mn-ea"/>
                <a:cs typeface="Segoe Sans Display"/>
              </a:rPr>
              <a:t>using stolen passwords, Defender for Identity flags the behaviour and integrates with SIEM tools for immediate </a:t>
            </a:r>
            <a:br>
              <a:rPr kumimoji="0" lang="en-US" sz="1200" b="0" i="0" u="none" strike="noStrike" kern="0" cap="none" spc="0" normalizeH="0" noProof="0">
                <a:ln>
                  <a:noFill/>
                </a:ln>
                <a:solidFill>
                  <a:schemeClr val="tx1"/>
                </a:solidFill>
                <a:effectLst/>
                <a:uLnTx/>
                <a:uFillTx/>
                <a:ea typeface="+mn-ea"/>
                <a:cs typeface="Segoe Sans Display"/>
              </a:rPr>
            </a:br>
            <a:r>
              <a:rPr kumimoji="0" lang="en-US" sz="1200" b="0" i="0" u="none" strike="noStrike" kern="0" cap="none" spc="0" normalizeH="0" noProof="0">
                <a:ln>
                  <a:noFill/>
                </a:ln>
                <a:solidFill>
                  <a:schemeClr val="tx1"/>
                </a:solidFill>
                <a:effectLst/>
                <a:uLnTx/>
                <a:uFillTx/>
                <a:ea typeface="+mn-ea"/>
                <a:cs typeface="Segoe Sans Display"/>
              </a:rPr>
              <a:t>incident response.</a:t>
            </a: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latin typeface="+mj-lt"/>
                <a:ea typeface="+mn-ea"/>
                <a:cs typeface="Segoe Sans Display"/>
              </a:rPr>
              <a:t>Lateral Movement Detection: </a:t>
            </a:r>
            <a:r>
              <a:rPr kumimoji="0" lang="en-US" sz="1200" b="0" i="0" u="none" strike="noStrike" kern="0" cap="none" spc="0" normalizeH="0" noProof="0">
                <a:ln>
                  <a:noFill/>
                </a:ln>
                <a:solidFill>
                  <a:schemeClr val="tx1"/>
                </a:solidFill>
                <a:effectLst/>
                <a:uLnTx/>
                <a:uFillTx/>
                <a:ea typeface="+mn-ea"/>
                <a:cs typeface="Segoe Sans Display"/>
              </a:rPr>
              <a:t>Should an attacker attempt to escalate privileges from a low-level account, the system alerts security teams and highlights the attack path.</a:t>
            </a:r>
            <a:endParaRPr kumimoji="0" lang="en-GB" sz="1200" b="0" i="0" u="none" strike="noStrike" kern="0" cap="none" spc="0" normalizeH="0" noProof="0">
              <a:ln>
                <a:noFill/>
              </a:ln>
              <a:solidFill>
                <a:schemeClr val="tx1"/>
              </a:solidFill>
              <a:effectLst/>
              <a:uLnTx/>
              <a:uFillTx/>
              <a:ea typeface="+mn-ea"/>
              <a:cs typeface="Segoe Sans Display"/>
            </a:endParaRPr>
          </a:p>
        </p:txBody>
      </p:sp>
      <p:sp>
        <p:nvSpPr>
          <p:cNvPr id="46" name="TextBox 45">
            <a:extLst>
              <a:ext uri="{FF2B5EF4-FFF2-40B4-BE49-F238E27FC236}">
                <a16:creationId xmlns:a16="http://schemas.microsoft.com/office/drawing/2014/main" id="{E5F809AD-1B6A-47DE-9810-70543CE75117}"/>
              </a:ext>
            </a:extLst>
          </p:cNvPr>
          <p:cNvSpPr txBox="1"/>
          <p:nvPr/>
        </p:nvSpPr>
        <p:spPr>
          <a:xfrm>
            <a:off x="588264" y="4604136"/>
            <a:ext cx="2050182" cy="553998"/>
          </a:xfrm>
          <a:prstGeom prst="rect">
            <a:avLst/>
          </a:prstGeom>
          <a:noFill/>
        </p:spPr>
        <p:txBody>
          <a:bodyPr wrap="square" lIns="0" tIns="0" rIns="0" bIns="0" rtlCol="0">
            <a:spAutoFit/>
          </a:bodyPr>
          <a:lstStyle/>
          <a:p>
            <a:pPr>
              <a:defRPr/>
            </a:pPr>
            <a: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t>Defender </a:t>
            </a:r>
            <a:b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br>
            <a: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t>for Identity</a:t>
            </a:r>
          </a:p>
        </p:txBody>
      </p:sp>
    </p:spTree>
    <p:extLst>
      <p:ext uri="{BB962C8B-B14F-4D97-AF65-F5344CB8AC3E}">
        <p14:creationId xmlns:p14="http://schemas.microsoft.com/office/powerpoint/2010/main" val="3822076390"/>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315D679-6FBC-402F-8CA3-FD9F4BD70978}"/>
              </a:ext>
            </a:extLst>
          </p:cNvPr>
          <p:cNvSpPr>
            <a:spLocks noGrp="1"/>
          </p:cNvSpPr>
          <p:nvPr>
            <p:ph type="title"/>
          </p:nvPr>
        </p:nvSpPr>
        <p:spPr>
          <a:xfrm>
            <a:off x="588263" y="457200"/>
            <a:ext cx="11018520" cy="553998"/>
          </a:xfrm>
        </p:spPr>
        <p:txBody>
          <a:bodyPr/>
          <a:lstStyle/>
          <a:p>
            <a:r>
              <a:rPr lang="en-US"/>
              <a:t>Added value of M365 E5</a:t>
            </a:r>
          </a:p>
        </p:txBody>
      </p:sp>
      <p:sp>
        <p:nvSpPr>
          <p:cNvPr id="34" name="TextBox 33">
            <a:extLst>
              <a:ext uri="{FF2B5EF4-FFF2-40B4-BE49-F238E27FC236}">
                <a16:creationId xmlns:a16="http://schemas.microsoft.com/office/drawing/2014/main" id="{62AD22E3-7779-4CD5-8E49-3CEB241190BF}"/>
              </a:ext>
            </a:extLst>
          </p:cNvPr>
          <p:cNvSpPr txBox="1"/>
          <p:nvPr/>
        </p:nvSpPr>
        <p:spPr>
          <a:xfrm>
            <a:off x="588264" y="1592928"/>
            <a:ext cx="2050182" cy="553998"/>
          </a:xfrm>
          <a:prstGeom prst="rect">
            <a:avLst/>
          </a:prstGeom>
          <a:noFill/>
        </p:spPr>
        <p:txBody>
          <a:bodyPr wrap="square" lIns="0" tIns="0" rIns="0" bIns="0" rtlCol="0">
            <a:spAutoFit/>
          </a:bodyPr>
          <a:lstStyle/>
          <a:p>
            <a:pPr>
              <a:defRPr/>
            </a:pPr>
            <a: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t>Defender </a:t>
            </a:r>
            <a:b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br>
            <a: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t>for Office P2</a:t>
            </a:r>
          </a:p>
        </p:txBody>
      </p:sp>
      <p:pic>
        <p:nvPicPr>
          <p:cNvPr id="21" name="Picture 20">
            <a:extLst>
              <a:ext uri="{FF2B5EF4-FFF2-40B4-BE49-F238E27FC236}">
                <a16:creationId xmlns:a16="http://schemas.microsoft.com/office/drawing/2014/main" id="{1259A861-78B6-4F2F-AE69-C5C3C69092EC}"/>
              </a:ext>
            </a:extLst>
          </p:cNvPr>
          <p:cNvPicPr>
            <a:picLocks noChangeAspect="1"/>
          </p:cNvPicPr>
          <p:nvPr/>
        </p:nvPicPr>
        <p:blipFill>
          <a:blip r:embed="rId3"/>
          <a:srcRect/>
          <a:stretch/>
        </p:blipFill>
        <p:spPr>
          <a:xfrm>
            <a:off x="2946401" y="1377313"/>
            <a:ext cx="8657338" cy="2701183"/>
          </a:xfrm>
          <a:prstGeom prst="rect">
            <a:avLst/>
          </a:prstGeom>
        </p:spPr>
      </p:pic>
      <p:sp>
        <p:nvSpPr>
          <p:cNvPr id="25" name="Rectangle 24">
            <a:extLst>
              <a:ext uri="{FF2B5EF4-FFF2-40B4-BE49-F238E27FC236}">
                <a16:creationId xmlns:a16="http://schemas.microsoft.com/office/drawing/2014/main" id="{E038AEF3-B6DF-4F2C-81A2-BA1810EBDEBD}"/>
              </a:ext>
            </a:extLst>
          </p:cNvPr>
          <p:cNvSpPr/>
          <p:nvPr/>
        </p:nvSpPr>
        <p:spPr bwMode="auto">
          <a:xfrm>
            <a:off x="2946401" y="1592928"/>
            <a:ext cx="8657334" cy="2262158"/>
          </a:xfrm>
          <a:prstGeom prst="rect">
            <a:avLst/>
          </a:prstGeom>
          <a:noFill/>
          <a:ln w="19050" cap="flat" cmpd="sng" algn="ctr">
            <a:noFill/>
            <a:prstDash val="dash"/>
            <a:headEnd type="none" w="med" len="med"/>
            <a:tailEnd type="none" w="med" len="med"/>
          </a:ln>
          <a:effectLst/>
        </p:spPr>
        <p:txBody>
          <a:bodyPr rot="0" spcFirstLastPara="0" vert="horz" wrap="square" lIns="252000" tIns="0" rIns="252000" bIns="0" numCol="1" spcCol="0" rtlCol="0" fromWordArt="0" anchor="t" anchorCtr="0" forceAA="0" compatLnSpc="1">
            <a:prstTxWarp prst="textNoShape">
              <a:avLst/>
            </a:prstTxWarp>
            <a:sp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defTabSz="914367" rtl="0" eaLnBrk="1" fontAlgn="auto" latinLnBrk="0" hangingPunct="1">
              <a:lnSpc>
                <a:spcPct val="100000"/>
              </a:lnSpc>
              <a:spcBef>
                <a:spcPts val="300"/>
              </a:spcBef>
              <a:buClrTx/>
              <a:buSzTx/>
              <a:buFontTx/>
              <a:buNone/>
              <a:tabLst/>
              <a:defRPr/>
            </a:pPr>
            <a:r>
              <a:rPr kumimoji="0" lang="en-US" sz="1400" b="0" i="0" u="none" strike="noStrike" kern="0" cap="none" spc="0" normalizeH="0" noProof="0">
                <a:ln>
                  <a:noFill/>
                </a:ln>
                <a:solidFill>
                  <a:schemeClr val="tx1"/>
                </a:solidFill>
                <a:effectLst/>
                <a:uLnTx/>
                <a:uFillTx/>
                <a:latin typeface="+mj-lt"/>
                <a:ea typeface="+mn-ea"/>
                <a:cs typeface="Segoe Sans Display"/>
              </a:rPr>
              <a:t>Comprehensive Protection Against Email and Collaboration Threats</a:t>
            </a: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ea typeface="+mn-ea"/>
                <a:cs typeface="Segoe Sans Display"/>
              </a:rPr>
              <a:t>Defender for Office Plan 2 elevates email and collaboration security by offering comprehensive anti-phishing, anti-malware and real-time threat protection across Microsoft 365 apps. </a:t>
            </a:r>
          </a:p>
          <a:p>
            <a:pPr>
              <a:spcBef>
                <a:spcPts val="300"/>
              </a:spcBef>
              <a:spcAft>
                <a:spcPts val="600"/>
              </a:spcAft>
              <a:defRPr/>
            </a:pPr>
            <a:r>
              <a:rPr kumimoji="0" lang="en-US" sz="1200" b="0" i="0" u="none" strike="noStrike" kern="0" cap="none" spc="0" normalizeH="0" noProof="0">
                <a:ln>
                  <a:noFill/>
                </a:ln>
                <a:solidFill>
                  <a:schemeClr val="tx1"/>
                </a:solidFill>
                <a:effectLst/>
                <a:uLnTx/>
                <a:uFillTx/>
                <a:latin typeface="+mj-lt"/>
                <a:ea typeface="+mn-ea"/>
                <a:cs typeface="Segoe Sans Display"/>
              </a:rPr>
              <a:t>Safe Links Protection: </a:t>
            </a:r>
            <a:r>
              <a:rPr kumimoji="0" lang="en-US" sz="1200" b="0" i="0" u="none" strike="noStrike" kern="0" cap="none" spc="0" normalizeH="0" noProof="0">
                <a:ln>
                  <a:noFill/>
                </a:ln>
                <a:solidFill>
                  <a:schemeClr val="tx1"/>
                </a:solidFill>
                <a:effectLst/>
                <a:uLnTx/>
                <a:uFillTx/>
                <a:ea typeface="+mn-ea"/>
                <a:cs typeface="Segoe Sans Display"/>
              </a:rPr>
              <a:t>In M365 E3, a suspicious link in an email is checked only when clicked. In </a:t>
            </a:r>
            <a:r>
              <a:rPr lang="en-US" sz="1200" kern="0">
                <a:solidFill>
                  <a:schemeClr val="tx1"/>
                </a:solidFill>
                <a:cs typeface="Segoe Sans Display"/>
              </a:rPr>
              <a:t>Defender for Office Plan</a:t>
            </a:r>
            <a:r>
              <a:rPr kumimoji="0" lang="en-US" sz="1200" b="0" i="0" u="none" strike="noStrike" kern="0" cap="none" spc="0" normalizeH="0" noProof="0">
                <a:ln>
                  <a:noFill/>
                </a:ln>
                <a:solidFill>
                  <a:schemeClr val="tx1"/>
                </a:solidFill>
                <a:effectLst/>
                <a:uLnTx/>
                <a:uFillTx/>
                <a:ea typeface="+mn-ea"/>
                <a:cs typeface="Segoe Sans Display"/>
              </a:rPr>
              <a:t> 2, every click is dynamically </a:t>
            </a:r>
            <a:r>
              <a:rPr kumimoji="0" lang="en-US" sz="1200" b="0" i="0" u="none" strike="noStrike" kern="0" cap="none" spc="0" normalizeH="0" noProof="0" err="1">
                <a:ln>
                  <a:noFill/>
                </a:ln>
                <a:solidFill>
                  <a:schemeClr val="tx1"/>
                </a:solidFill>
                <a:effectLst/>
                <a:uLnTx/>
                <a:uFillTx/>
                <a:ea typeface="+mn-ea"/>
                <a:cs typeface="Segoe Sans Display"/>
              </a:rPr>
              <a:t>analysed</a:t>
            </a:r>
            <a:r>
              <a:rPr kumimoji="0" lang="en-US" sz="1200" b="0" i="0" u="none" strike="noStrike" kern="0" cap="none" spc="0" normalizeH="0" noProof="0">
                <a:ln>
                  <a:noFill/>
                </a:ln>
                <a:solidFill>
                  <a:schemeClr val="tx1"/>
                </a:solidFill>
                <a:effectLst/>
                <a:uLnTx/>
                <a:uFillTx/>
                <a:ea typeface="+mn-ea"/>
                <a:cs typeface="Segoe Sans Display"/>
              </a:rPr>
              <a:t> in real-time, even in Teams messages or SharePoint files, preventing users from accessing malicious content.</a:t>
            </a:r>
            <a:endParaRPr lang="en-US" sz="1200" b="0" i="0" u="none" strike="noStrike" kern="0" cap="none" spc="0" normalizeH="0" noProof="0">
              <a:ln>
                <a:noFill/>
              </a:ln>
              <a:solidFill>
                <a:schemeClr val="tx1"/>
              </a:solidFill>
              <a:effectLst/>
              <a:uLnTx/>
              <a:uFillTx/>
              <a:cs typeface="Segoe Sans Display"/>
            </a:endParaRPr>
          </a:p>
          <a:p>
            <a:pPr>
              <a:spcBef>
                <a:spcPts val="300"/>
              </a:spcBef>
              <a:spcAft>
                <a:spcPts val="600"/>
              </a:spcAft>
              <a:defRPr/>
            </a:pPr>
            <a:r>
              <a:rPr kumimoji="0" lang="en-US" sz="1200" b="0" i="0" u="none" strike="noStrike" kern="0" cap="none" spc="0" normalizeH="0" noProof="0">
                <a:ln>
                  <a:noFill/>
                </a:ln>
                <a:solidFill>
                  <a:schemeClr val="tx1"/>
                </a:solidFill>
                <a:effectLst/>
                <a:uLnTx/>
                <a:uFillTx/>
                <a:latin typeface="+mj-lt"/>
                <a:ea typeface="+mn-ea"/>
                <a:cs typeface="Segoe Sans Display"/>
              </a:rPr>
              <a:t>Safe Attachments: </a:t>
            </a:r>
            <a:r>
              <a:rPr kumimoji="0" lang="en-US" sz="1200" b="0" i="0" u="none" strike="noStrike" kern="0" cap="none" spc="0" normalizeH="0" noProof="0">
                <a:ln>
                  <a:noFill/>
                </a:ln>
                <a:solidFill>
                  <a:schemeClr val="tx1"/>
                </a:solidFill>
                <a:effectLst/>
                <a:uLnTx/>
                <a:uFillTx/>
                <a:ea typeface="+mn-ea"/>
                <a:cs typeface="Segoe Sans Display"/>
              </a:rPr>
              <a:t>A </a:t>
            </a:r>
            <a:r>
              <a:rPr lang="en-US" sz="1200" kern="0">
                <a:solidFill>
                  <a:schemeClr val="tx1"/>
                </a:solidFill>
                <a:cs typeface="Segoe Sans Display"/>
              </a:rPr>
              <a:t>Defender for Office </a:t>
            </a:r>
            <a:r>
              <a:rPr kumimoji="0" lang="en-US" sz="1200" b="0" i="0" u="none" strike="noStrike" kern="0" cap="none" spc="0" normalizeH="0" noProof="0">
                <a:ln>
                  <a:noFill/>
                </a:ln>
                <a:solidFill>
                  <a:schemeClr val="tx1"/>
                </a:solidFill>
                <a:effectLst/>
                <a:uLnTx/>
                <a:uFillTx/>
                <a:ea typeface="+mn-ea"/>
                <a:cs typeface="Segoe Sans Display"/>
              </a:rPr>
              <a:t>Plan 2 sandbox tests email attachments for hidden malware before delivery, ensuring a safe experience.</a:t>
            </a:r>
            <a:endParaRPr lang="en-US" sz="1200" b="0" i="0" u="none" strike="noStrike" kern="0" cap="none" spc="0" normalizeH="0" noProof="0">
              <a:ln>
                <a:noFill/>
              </a:ln>
              <a:solidFill>
                <a:schemeClr val="tx1"/>
              </a:solidFill>
              <a:effectLst/>
              <a:uLnTx/>
              <a:uFillTx/>
              <a:cs typeface="Segoe Sans Display"/>
            </a:endParaRPr>
          </a:p>
          <a:p>
            <a:pPr>
              <a:spcBef>
                <a:spcPts val="300"/>
              </a:spcBef>
              <a:spcAft>
                <a:spcPts val="600"/>
              </a:spcAft>
              <a:defRPr/>
            </a:pPr>
            <a:r>
              <a:rPr kumimoji="0" lang="en-US" sz="1200" b="0" i="0" u="none" strike="noStrike" kern="0" cap="none" spc="0" normalizeH="0" noProof="0">
                <a:ln>
                  <a:noFill/>
                </a:ln>
                <a:solidFill>
                  <a:schemeClr val="tx1"/>
                </a:solidFill>
                <a:effectLst/>
                <a:uLnTx/>
                <a:uFillTx/>
                <a:latin typeface="+mj-lt"/>
                <a:ea typeface="+mn-ea"/>
                <a:cs typeface="Segoe Sans Display"/>
              </a:rPr>
              <a:t>Anti-Phishing Policies: </a:t>
            </a:r>
            <a:r>
              <a:rPr kumimoji="0" lang="en-US" sz="1200" b="0" i="0" u="none" strike="noStrike" kern="0" cap="none" spc="0" normalizeH="0" noProof="0">
                <a:ln>
                  <a:noFill/>
                </a:ln>
                <a:solidFill>
                  <a:schemeClr val="tx1"/>
                </a:solidFill>
                <a:effectLst/>
                <a:uLnTx/>
                <a:uFillTx/>
                <a:ea typeface="+mn-ea"/>
                <a:cs typeface="Segoe Sans Display"/>
              </a:rPr>
              <a:t>If an executive's email is spoofed, </a:t>
            </a:r>
            <a:r>
              <a:rPr lang="en-US" sz="1200" kern="0">
                <a:solidFill>
                  <a:schemeClr val="tx1"/>
                </a:solidFill>
                <a:cs typeface="Segoe Sans Display"/>
              </a:rPr>
              <a:t>Defender for Office Plan</a:t>
            </a:r>
            <a:r>
              <a:rPr kumimoji="0" lang="en-US" sz="1200" b="0" i="0" u="none" strike="noStrike" kern="0" cap="none" spc="0" normalizeH="0" noProof="0">
                <a:ln>
                  <a:noFill/>
                </a:ln>
                <a:solidFill>
                  <a:schemeClr val="tx1"/>
                </a:solidFill>
                <a:effectLst/>
                <a:uLnTx/>
                <a:uFillTx/>
                <a:ea typeface="+mn-ea"/>
                <a:cs typeface="Segoe Sans Display"/>
              </a:rPr>
              <a:t> 2 uses AI to detect the impersonation and blocks the attempt automatically.</a:t>
            </a:r>
            <a:endParaRPr kumimoji="0" lang="en-GB" sz="1200" b="0" i="0" u="none" strike="noStrike" kern="0" cap="none" spc="0" normalizeH="0" baseline="0" noProof="0">
              <a:ln>
                <a:noFill/>
              </a:ln>
              <a:solidFill>
                <a:schemeClr val="tx1"/>
              </a:solidFill>
              <a:effectLst/>
              <a:uLnTx/>
              <a:uFillTx/>
              <a:ea typeface="+mn-ea"/>
              <a:cs typeface="Segoe Sans Display"/>
            </a:endParaRPr>
          </a:p>
        </p:txBody>
      </p:sp>
      <p:pic>
        <p:nvPicPr>
          <p:cNvPr id="35" name="Picture 34">
            <a:extLst>
              <a:ext uri="{FF2B5EF4-FFF2-40B4-BE49-F238E27FC236}">
                <a16:creationId xmlns:a16="http://schemas.microsoft.com/office/drawing/2014/main" id="{9BDE3748-9051-425B-BBBA-D40DE1759810}"/>
              </a:ext>
            </a:extLst>
          </p:cNvPr>
          <p:cNvPicPr>
            <a:picLocks noChangeAspect="1"/>
          </p:cNvPicPr>
          <p:nvPr/>
        </p:nvPicPr>
        <p:blipFill>
          <a:blip r:embed="rId3"/>
          <a:srcRect/>
          <a:stretch/>
        </p:blipFill>
        <p:spPr>
          <a:xfrm>
            <a:off x="2946401" y="4425744"/>
            <a:ext cx="8657338" cy="1581699"/>
          </a:xfrm>
          <a:prstGeom prst="rect">
            <a:avLst/>
          </a:prstGeom>
        </p:spPr>
      </p:pic>
      <p:sp>
        <p:nvSpPr>
          <p:cNvPr id="45" name="Rectangle 44">
            <a:extLst>
              <a:ext uri="{FF2B5EF4-FFF2-40B4-BE49-F238E27FC236}">
                <a16:creationId xmlns:a16="http://schemas.microsoft.com/office/drawing/2014/main" id="{AC391F46-E2C3-426C-837D-6474B7FE06EE}"/>
              </a:ext>
            </a:extLst>
          </p:cNvPr>
          <p:cNvSpPr/>
          <p:nvPr/>
        </p:nvSpPr>
        <p:spPr bwMode="auto">
          <a:xfrm>
            <a:off x="2946401" y="4641443"/>
            <a:ext cx="8657334" cy="1107996"/>
          </a:xfrm>
          <a:prstGeom prst="rect">
            <a:avLst/>
          </a:prstGeom>
          <a:noFill/>
          <a:ln w="19050" cap="flat" cmpd="sng" algn="ctr">
            <a:noFill/>
            <a:prstDash val="dash"/>
            <a:headEnd type="none" w="med" len="med"/>
            <a:tailEnd type="none" w="med" len="med"/>
          </a:ln>
          <a:effectLst/>
        </p:spPr>
        <p:txBody>
          <a:bodyPr rot="0" spcFirstLastPara="0" vert="horz" wrap="square" lIns="252000" tIns="0" rIns="180000" bIns="0" numCol="1" spcCol="0" rtlCol="0" fromWordArt="0" anchor="t" anchorCtr="0" forceAA="0" compatLnSpc="1">
            <a:prstTxWarp prst="textNoShape">
              <a:avLst/>
            </a:prstTxWarp>
            <a:sp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defTabSz="914367" rtl="0" eaLnBrk="1" fontAlgn="auto" latinLnBrk="0" hangingPunct="1">
              <a:lnSpc>
                <a:spcPct val="100000"/>
              </a:lnSpc>
              <a:spcBef>
                <a:spcPts val="300"/>
              </a:spcBef>
              <a:buClrTx/>
              <a:buSzTx/>
              <a:buFontTx/>
              <a:buNone/>
              <a:tabLst/>
              <a:defRPr/>
            </a:pPr>
            <a:r>
              <a:rPr kumimoji="0" lang="en-US" sz="1400" b="0" i="0" u="none" strike="noStrike" kern="0" cap="none" spc="0" normalizeH="0" noProof="0">
                <a:ln>
                  <a:noFill/>
                </a:ln>
                <a:solidFill>
                  <a:schemeClr val="tx1"/>
                </a:solidFill>
                <a:effectLst/>
                <a:uLnTx/>
                <a:uFillTx/>
                <a:latin typeface="+mj-lt"/>
                <a:ea typeface="+mn-ea"/>
                <a:cs typeface="Segoe Sans Display"/>
              </a:rPr>
              <a:t>Safeguarding Your Devices from Malicious Office Files</a:t>
            </a: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ea typeface="+mn-ea"/>
                <a:cs typeface="Segoe Sans Display"/>
              </a:rPr>
              <a:t>This feature isolates untrusted Office files in a secure, containerised environment, preventing potential attacks from affecting the host system.</a:t>
            </a: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latin typeface="+mj-lt"/>
                <a:ea typeface="+mn-ea"/>
                <a:cs typeface="Segoe Sans Display"/>
              </a:rPr>
              <a:t>File Isolation: </a:t>
            </a:r>
            <a:r>
              <a:rPr kumimoji="0" lang="en-US" sz="1200" b="0" i="0" u="none" strike="noStrike" kern="0" cap="none" spc="0" normalizeH="0" noProof="0">
                <a:ln>
                  <a:noFill/>
                </a:ln>
                <a:solidFill>
                  <a:schemeClr val="tx1"/>
                </a:solidFill>
                <a:effectLst/>
                <a:uLnTx/>
                <a:uFillTx/>
                <a:ea typeface="+mn-ea"/>
                <a:cs typeface="Segoe Sans Display"/>
              </a:rPr>
              <a:t>Opening an external Word document automatically runs it in a sandbox, protecting the device from malicious macros or exploits within the file.</a:t>
            </a:r>
            <a:endParaRPr kumimoji="0" lang="en-GB" sz="1200" b="0" i="0" u="none" strike="noStrike" kern="0" cap="none" spc="0" normalizeH="0" baseline="0" noProof="0">
              <a:ln>
                <a:noFill/>
              </a:ln>
              <a:solidFill>
                <a:schemeClr val="tx1"/>
              </a:solidFill>
              <a:effectLst/>
              <a:uLnTx/>
              <a:uFillTx/>
              <a:ea typeface="+mn-ea"/>
              <a:cs typeface="Segoe Sans Display"/>
            </a:endParaRPr>
          </a:p>
        </p:txBody>
      </p:sp>
      <p:sp>
        <p:nvSpPr>
          <p:cNvPr id="46" name="TextBox 45">
            <a:extLst>
              <a:ext uri="{FF2B5EF4-FFF2-40B4-BE49-F238E27FC236}">
                <a16:creationId xmlns:a16="http://schemas.microsoft.com/office/drawing/2014/main" id="{E5F809AD-1B6A-47DE-9810-70543CE75117}"/>
              </a:ext>
            </a:extLst>
          </p:cNvPr>
          <p:cNvSpPr txBox="1"/>
          <p:nvPr/>
        </p:nvSpPr>
        <p:spPr>
          <a:xfrm>
            <a:off x="588264" y="4641357"/>
            <a:ext cx="2050182" cy="830997"/>
          </a:xfrm>
          <a:prstGeom prst="rect">
            <a:avLst/>
          </a:prstGeom>
          <a:noFill/>
        </p:spPr>
        <p:txBody>
          <a:bodyPr wrap="square" lIns="0" tIns="0" rIns="0" bIns="0" rtlCol="0">
            <a:spAutoFit/>
          </a:bodyPr>
          <a:lstStyle/>
          <a:p>
            <a:pPr>
              <a:defRPr/>
            </a:pPr>
            <a: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t>Defender Application </a:t>
            </a:r>
            <a:b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br>
            <a: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t>Guard for Office</a:t>
            </a:r>
          </a:p>
        </p:txBody>
      </p:sp>
    </p:spTree>
    <p:extLst>
      <p:ext uri="{BB962C8B-B14F-4D97-AF65-F5344CB8AC3E}">
        <p14:creationId xmlns:p14="http://schemas.microsoft.com/office/powerpoint/2010/main" val="3516654155"/>
      </p:ext>
    </p:extLst>
  </p:cSld>
  <p:clrMapOvr>
    <a:masterClrMapping/>
  </p:clrMapOvr>
  <p:transition>
    <p:fade/>
  </p:transition>
  <p:extLst>
    <p:ext uri="{6950BFC3-D8DA-4A85-94F7-54DA5524770B}">
      <p188:commentRel xmlns:p188="http://schemas.microsoft.com/office/powerpoint/2018/8/main" r:id="rId2"/>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62A3751-9D12-492B-90BD-E04397F46521}"/>
              </a:ext>
            </a:extLst>
          </p:cNvPr>
          <p:cNvPicPr>
            <a:picLocks noChangeAspect="1"/>
          </p:cNvPicPr>
          <p:nvPr/>
        </p:nvPicPr>
        <p:blipFill>
          <a:blip r:embed="rId2"/>
          <a:srcRect/>
          <a:stretch/>
        </p:blipFill>
        <p:spPr>
          <a:xfrm>
            <a:off x="2946401" y="1377314"/>
            <a:ext cx="8657338" cy="2076857"/>
          </a:xfrm>
          <a:prstGeom prst="rect">
            <a:avLst/>
          </a:prstGeom>
        </p:spPr>
      </p:pic>
      <p:pic>
        <p:nvPicPr>
          <p:cNvPr id="10" name="Picture 9">
            <a:extLst>
              <a:ext uri="{FF2B5EF4-FFF2-40B4-BE49-F238E27FC236}">
                <a16:creationId xmlns:a16="http://schemas.microsoft.com/office/drawing/2014/main" id="{E4BC40AD-A20A-4B4F-B1DD-51C35B3606AE}"/>
              </a:ext>
            </a:extLst>
          </p:cNvPr>
          <p:cNvPicPr>
            <a:picLocks noChangeAspect="1"/>
          </p:cNvPicPr>
          <p:nvPr/>
        </p:nvPicPr>
        <p:blipFill>
          <a:blip r:embed="rId2"/>
          <a:srcRect/>
          <a:stretch/>
        </p:blipFill>
        <p:spPr>
          <a:xfrm>
            <a:off x="2946401" y="3795031"/>
            <a:ext cx="8657338" cy="2076856"/>
          </a:xfrm>
          <a:prstGeom prst="rect">
            <a:avLst/>
          </a:prstGeom>
        </p:spPr>
      </p:pic>
      <p:sp>
        <p:nvSpPr>
          <p:cNvPr id="4" name="Title 3">
            <a:extLst>
              <a:ext uri="{FF2B5EF4-FFF2-40B4-BE49-F238E27FC236}">
                <a16:creationId xmlns:a16="http://schemas.microsoft.com/office/drawing/2014/main" id="{E315D679-6FBC-402F-8CA3-FD9F4BD70978}"/>
              </a:ext>
            </a:extLst>
          </p:cNvPr>
          <p:cNvSpPr>
            <a:spLocks noGrp="1"/>
          </p:cNvSpPr>
          <p:nvPr>
            <p:ph type="title"/>
          </p:nvPr>
        </p:nvSpPr>
        <p:spPr>
          <a:xfrm>
            <a:off x="588263" y="457200"/>
            <a:ext cx="11018520" cy="553998"/>
          </a:xfrm>
        </p:spPr>
        <p:txBody>
          <a:bodyPr/>
          <a:lstStyle/>
          <a:p>
            <a:r>
              <a:rPr lang="en-US"/>
              <a:t>Added value of M365 E5</a:t>
            </a:r>
          </a:p>
        </p:txBody>
      </p:sp>
      <p:sp>
        <p:nvSpPr>
          <p:cNvPr id="34" name="TextBox 33">
            <a:extLst>
              <a:ext uri="{FF2B5EF4-FFF2-40B4-BE49-F238E27FC236}">
                <a16:creationId xmlns:a16="http://schemas.microsoft.com/office/drawing/2014/main" id="{62AD22E3-7779-4CD5-8E49-3CEB241190BF}"/>
              </a:ext>
            </a:extLst>
          </p:cNvPr>
          <p:cNvSpPr txBox="1"/>
          <p:nvPr/>
        </p:nvSpPr>
        <p:spPr>
          <a:xfrm>
            <a:off x="588263" y="1592928"/>
            <a:ext cx="2136463" cy="553998"/>
          </a:xfrm>
          <a:prstGeom prst="rect">
            <a:avLst/>
          </a:prstGeom>
          <a:noFill/>
        </p:spPr>
        <p:txBody>
          <a:bodyPr wrap="square" lIns="0" tIns="0" rIns="0" bIns="0" rtlCol="0">
            <a:spAutoFit/>
          </a:bodyPr>
          <a:lstStyle/>
          <a:p>
            <a:pPr>
              <a:defRPr/>
            </a:pPr>
            <a: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t>Defender for Endpoint P2</a:t>
            </a:r>
          </a:p>
        </p:txBody>
      </p:sp>
      <p:sp>
        <p:nvSpPr>
          <p:cNvPr id="25" name="Rectangle 24">
            <a:extLst>
              <a:ext uri="{FF2B5EF4-FFF2-40B4-BE49-F238E27FC236}">
                <a16:creationId xmlns:a16="http://schemas.microsoft.com/office/drawing/2014/main" id="{E038AEF3-B6DF-4F2C-81A2-BA1810EBDEBD}"/>
              </a:ext>
            </a:extLst>
          </p:cNvPr>
          <p:cNvSpPr/>
          <p:nvPr/>
        </p:nvSpPr>
        <p:spPr bwMode="auto">
          <a:xfrm>
            <a:off x="2946400" y="1592928"/>
            <a:ext cx="8657334" cy="1592744"/>
          </a:xfrm>
          <a:prstGeom prst="rect">
            <a:avLst/>
          </a:prstGeom>
          <a:noFill/>
          <a:ln w="19050" cap="flat" cmpd="sng" algn="ctr">
            <a:noFill/>
            <a:prstDash val="dash"/>
            <a:headEnd type="none" w="med" len="med"/>
            <a:tailEnd type="none" w="med" len="med"/>
          </a:ln>
          <a:effectLst/>
        </p:spPr>
        <p:txBody>
          <a:bodyPr rot="0" spcFirstLastPara="0" vert="horz" wrap="square" lIns="252000" tIns="0" rIns="108000" bIns="0" numCol="1" spcCol="0" rtlCol="0" fromWordArt="0" anchor="t" anchorCtr="0" forceAA="0" compatLnSpc="1">
            <a:prstTxWarp prst="textNoShape">
              <a:avLst/>
            </a:prstTxWarp>
            <a:sp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defTabSz="914367" rtl="0" eaLnBrk="1" fontAlgn="auto" latinLnBrk="0" hangingPunct="1">
              <a:lnSpc>
                <a:spcPct val="100000"/>
              </a:lnSpc>
              <a:spcBef>
                <a:spcPts val="300"/>
              </a:spcBef>
              <a:buClrTx/>
              <a:buSzTx/>
              <a:buFontTx/>
              <a:buNone/>
              <a:tabLst/>
              <a:defRPr/>
            </a:pPr>
            <a:r>
              <a:rPr kumimoji="0" lang="en-US" sz="1400" b="0" i="0" u="none" strike="noStrike" kern="0" cap="none" spc="0" normalizeH="0" noProof="0">
                <a:ln>
                  <a:noFill/>
                </a:ln>
                <a:solidFill>
                  <a:schemeClr val="tx1"/>
                </a:solidFill>
                <a:effectLst/>
                <a:uLnTx/>
                <a:uFillTx/>
                <a:latin typeface="+mj-lt"/>
                <a:ea typeface="+mn-ea"/>
                <a:cs typeface="Segoe Sans Display"/>
              </a:rPr>
              <a:t>End-to-End Protection with Defender for Endpoint: From Prevention to Automated Remediation</a:t>
            </a: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ea typeface="+mn-ea"/>
                <a:cs typeface="Segoe Sans Display"/>
              </a:rPr>
              <a:t>Defender for Endpoint Plan 2 extends endpoint protection with advanced detection, investigation and response capabilities. While Plan 1 focuses on attack prevention, Plan 2 provides automated threat hunting and incident remediation.</a:t>
            </a: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latin typeface="+mj-lt"/>
                <a:ea typeface="+mn-ea"/>
                <a:cs typeface="Segoe Sans Display"/>
              </a:rPr>
              <a:t>Automated Investigation: </a:t>
            </a:r>
            <a:r>
              <a:rPr kumimoji="0" lang="en-US" sz="1200" b="0" i="0" u="none" strike="noStrike" kern="0" cap="none" spc="0" normalizeH="0" noProof="0">
                <a:ln>
                  <a:noFill/>
                </a:ln>
                <a:solidFill>
                  <a:schemeClr val="tx1"/>
                </a:solidFill>
                <a:effectLst/>
                <a:uLnTx/>
                <a:uFillTx/>
                <a:ea typeface="+mn-ea"/>
                <a:cs typeface="Segoe Sans Display"/>
              </a:rPr>
              <a:t>If malware is detected on a device, Plan 2 automatically isolates the endpoint, identifies the malicious process and removes it without manual intervention.</a:t>
            </a: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latin typeface="+mj-lt"/>
                <a:ea typeface="+mn-ea"/>
                <a:cs typeface="Segoe Sans Display"/>
              </a:rPr>
              <a:t>Proactive Threat Hunting: </a:t>
            </a:r>
            <a:r>
              <a:rPr kumimoji="0" lang="en-US" sz="1200" b="0" i="0" u="none" strike="noStrike" kern="0" cap="none" spc="0" normalizeH="0" noProof="0">
                <a:ln>
                  <a:noFill/>
                </a:ln>
                <a:solidFill>
                  <a:schemeClr val="tx1"/>
                </a:solidFill>
                <a:effectLst/>
                <a:uLnTx/>
                <a:uFillTx/>
                <a:ea typeface="+mn-ea"/>
                <a:cs typeface="Segoe Sans Display"/>
              </a:rPr>
              <a:t>Security teams can search for potential vulnerabilities and indicators of compromise </a:t>
            </a:r>
            <a:br>
              <a:rPr kumimoji="0" lang="en-US" sz="1200" b="0" i="0" u="none" strike="noStrike" kern="0" cap="none" spc="0" normalizeH="0" noProof="0">
                <a:ln>
                  <a:noFill/>
                </a:ln>
                <a:solidFill>
                  <a:schemeClr val="tx1"/>
                </a:solidFill>
                <a:effectLst/>
                <a:uLnTx/>
                <a:uFillTx/>
                <a:ea typeface="+mn-ea"/>
                <a:cs typeface="Segoe Sans Display"/>
              </a:rPr>
            </a:br>
            <a:r>
              <a:rPr kumimoji="0" lang="en-US" sz="1200" b="0" i="0" u="none" strike="noStrike" kern="0" cap="none" spc="0" normalizeH="0" noProof="0">
                <a:ln>
                  <a:noFill/>
                </a:ln>
                <a:solidFill>
                  <a:schemeClr val="tx1"/>
                </a:solidFill>
                <a:effectLst/>
                <a:uLnTx/>
                <a:uFillTx/>
                <a:ea typeface="+mn-ea"/>
                <a:cs typeface="Segoe Sans Display"/>
              </a:rPr>
              <a:t>across all endpoints.</a:t>
            </a:r>
            <a:endParaRPr kumimoji="0" lang="en-GB" sz="1200" b="0" i="0" u="none" strike="noStrike" kern="0" cap="none" spc="0" normalizeH="0" noProof="0">
              <a:ln>
                <a:noFill/>
              </a:ln>
              <a:solidFill>
                <a:schemeClr val="tx1"/>
              </a:solidFill>
              <a:effectLst/>
              <a:uLnTx/>
              <a:uFillTx/>
              <a:ea typeface="+mn-ea"/>
              <a:cs typeface="Segoe Sans Display"/>
            </a:endParaRPr>
          </a:p>
        </p:txBody>
      </p:sp>
      <p:sp>
        <p:nvSpPr>
          <p:cNvPr id="45" name="Rectangle 44">
            <a:extLst>
              <a:ext uri="{FF2B5EF4-FFF2-40B4-BE49-F238E27FC236}">
                <a16:creationId xmlns:a16="http://schemas.microsoft.com/office/drawing/2014/main" id="{AC391F46-E2C3-426C-837D-6474B7FE06EE}"/>
              </a:ext>
            </a:extLst>
          </p:cNvPr>
          <p:cNvSpPr/>
          <p:nvPr/>
        </p:nvSpPr>
        <p:spPr bwMode="auto">
          <a:xfrm>
            <a:off x="2946400" y="4010730"/>
            <a:ext cx="8657334" cy="1523494"/>
          </a:xfrm>
          <a:prstGeom prst="rect">
            <a:avLst/>
          </a:prstGeom>
          <a:noFill/>
          <a:ln w="19050" cap="flat" cmpd="sng" algn="ctr">
            <a:noFill/>
            <a:prstDash val="dash"/>
            <a:headEnd type="none" w="med" len="med"/>
            <a:tailEnd type="none" w="med" len="med"/>
          </a:ln>
          <a:effectLst/>
        </p:spPr>
        <p:txBody>
          <a:bodyPr rot="0" spcFirstLastPara="0" vert="horz" wrap="square" lIns="252000" tIns="0" rIns="108000" bIns="0" numCol="1" spcCol="0" rtlCol="0" fromWordArt="0" anchor="t" anchorCtr="0" forceAA="0" compatLnSpc="1">
            <a:prstTxWarp prst="textNoShape">
              <a:avLst/>
            </a:prstTxWarp>
            <a:sp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defTabSz="914367" rtl="0" eaLnBrk="1" fontAlgn="auto" latinLnBrk="0" hangingPunct="1">
              <a:lnSpc>
                <a:spcPct val="100000"/>
              </a:lnSpc>
              <a:spcBef>
                <a:spcPts val="300"/>
              </a:spcBef>
              <a:buClrTx/>
              <a:buSzTx/>
              <a:buFontTx/>
              <a:buNone/>
              <a:tabLst/>
              <a:defRPr/>
            </a:pPr>
            <a:r>
              <a:rPr kumimoji="0" lang="en-US" sz="1400" b="0" i="0" u="none" strike="noStrike" kern="0" cap="none" spc="0" normalizeH="0" noProof="0">
                <a:ln>
                  <a:noFill/>
                </a:ln>
                <a:solidFill>
                  <a:schemeClr val="tx1"/>
                </a:solidFill>
                <a:effectLst/>
                <a:uLnTx/>
                <a:uFillTx/>
                <a:latin typeface="+mj-lt"/>
                <a:ea typeface="+mn-ea"/>
                <a:cs typeface="Segoe Sans Display"/>
              </a:rPr>
              <a:t>Ensuring Data Protection Across All Cloud Environments</a:t>
            </a: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ea typeface="+mn-ea"/>
                <a:cs typeface="Segoe Sans Display"/>
              </a:rPr>
              <a:t>Defender for Cloud Apps provides visibility and control over third-party cloud services, securing data and user activities in SaaS environments. It is a critical tool for addressing shadow IT and preventing data loss.</a:t>
            </a: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latin typeface="+mj-lt"/>
                <a:ea typeface="+mn-ea"/>
                <a:cs typeface="Segoe Sans Display"/>
              </a:rPr>
              <a:t>Shadow IT Discovery: </a:t>
            </a:r>
            <a:r>
              <a:rPr kumimoji="0" lang="en-US" sz="1200" b="0" i="0" u="none" strike="noStrike" kern="0" cap="none" spc="0" normalizeH="0" noProof="0">
                <a:ln>
                  <a:noFill/>
                </a:ln>
                <a:solidFill>
                  <a:schemeClr val="tx1"/>
                </a:solidFill>
                <a:effectLst/>
                <a:uLnTx/>
                <a:uFillTx/>
                <a:ea typeface="+mn-ea"/>
                <a:cs typeface="Segoe Sans Display"/>
              </a:rPr>
              <a:t>Detects unauthorised use of applications like Dropbox and provides visibility into usage patterns.</a:t>
            </a: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latin typeface="+mj-lt"/>
                <a:ea typeface="+mn-ea"/>
                <a:cs typeface="Segoe Sans Display"/>
              </a:rPr>
              <a:t>Data Loss Prevention: </a:t>
            </a:r>
            <a:r>
              <a:rPr kumimoji="0" lang="en-US" sz="1200" b="0" i="0" u="none" strike="noStrike" kern="0" cap="none" spc="0" normalizeH="0" noProof="0">
                <a:ln>
                  <a:noFill/>
                </a:ln>
                <a:solidFill>
                  <a:schemeClr val="tx1"/>
                </a:solidFill>
                <a:effectLst/>
                <a:uLnTx/>
                <a:uFillTx/>
                <a:ea typeface="+mn-ea"/>
                <a:cs typeface="Segoe Sans Display"/>
              </a:rPr>
              <a:t>Prevents sensitive data (e.g., credit card numbers) from being uploaded to non-compliant cloud apps.</a:t>
            </a: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latin typeface="+mj-lt"/>
                <a:ea typeface="+mn-ea"/>
                <a:cs typeface="Segoe Sans Display"/>
              </a:rPr>
              <a:t>Real-Time Session Control: </a:t>
            </a:r>
            <a:r>
              <a:rPr kumimoji="0" lang="en-US" sz="1200" b="0" i="0" u="none" strike="noStrike" kern="0" cap="none" spc="0" normalizeH="0" noProof="0">
                <a:ln>
                  <a:noFill/>
                </a:ln>
                <a:solidFill>
                  <a:schemeClr val="tx1"/>
                </a:solidFill>
                <a:effectLst/>
                <a:uLnTx/>
                <a:uFillTx/>
                <a:ea typeface="+mn-ea"/>
                <a:cs typeface="Segoe Sans Display"/>
              </a:rPr>
              <a:t>Blocks downloading of sensitive documents in unmanaged devices during a live user session.</a:t>
            </a:r>
            <a:endParaRPr kumimoji="0" lang="en-GB" sz="1200" b="0" i="0" u="none" strike="noStrike" kern="0" cap="none" spc="0" normalizeH="0" noProof="0">
              <a:ln>
                <a:noFill/>
              </a:ln>
              <a:solidFill>
                <a:schemeClr val="tx1"/>
              </a:solidFill>
              <a:effectLst/>
              <a:uLnTx/>
              <a:uFillTx/>
              <a:ea typeface="+mn-ea"/>
              <a:cs typeface="Segoe Sans Display"/>
            </a:endParaRPr>
          </a:p>
        </p:txBody>
      </p:sp>
      <p:sp>
        <p:nvSpPr>
          <p:cNvPr id="46" name="TextBox 45">
            <a:extLst>
              <a:ext uri="{FF2B5EF4-FFF2-40B4-BE49-F238E27FC236}">
                <a16:creationId xmlns:a16="http://schemas.microsoft.com/office/drawing/2014/main" id="{E5F809AD-1B6A-47DE-9810-70543CE75117}"/>
              </a:ext>
            </a:extLst>
          </p:cNvPr>
          <p:cNvSpPr txBox="1"/>
          <p:nvPr/>
        </p:nvSpPr>
        <p:spPr>
          <a:xfrm>
            <a:off x="588264" y="4010644"/>
            <a:ext cx="2050182" cy="553998"/>
          </a:xfrm>
          <a:prstGeom prst="rect">
            <a:avLst/>
          </a:prstGeom>
          <a:noFill/>
        </p:spPr>
        <p:txBody>
          <a:bodyPr wrap="square" lIns="0" tIns="0" rIns="0" bIns="0" rtlCol="0">
            <a:spAutoFit/>
          </a:bodyPr>
          <a:lstStyle/>
          <a:p>
            <a:pPr>
              <a:defRPr/>
            </a:pPr>
            <a: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t>Defender </a:t>
            </a:r>
            <a:b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br>
            <a: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t>for Cloud Apps</a:t>
            </a:r>
          </a:p>
        </p:txBody>
      </p:sp>
    </p:spTree>
    <p:extLst>
      <p:ext uri="{BB962C8B-B14F-4D97-AF65-F5344CB8AC3E}">
        <p14:creationId xmlns:p14="http://schemas.microsoft.com/office/powerpoint/2010/main" val="1853772851"/>
      </p:ext>
    </p:extLst>
  </p:cSld>
  <p:clrMapOvr>
    <a:masterClrMapping/>
  </p:clrMapOvr>
  <p:transition>
    <p:fade/>
  </p:transition>
</p:sld>
</file>

<file path=ppt/theme/theme1.xml><?xml version="1.0" encoding="utf-8"?>
<a:theme xmlns:a="http://schemas.openxmlformats.org/drawingml/2006/main" name="Microsoft Security Light">
  <a:themeElements>
    <a:clrScheme name="Microsoft Security Light">
      <a:dk1>
        <a:srgbClr val="000000"/>
      </a:dk1>
      <a:lt1>
        <a:srgbClr val="FFFFFF"/>
      </a:lt1>
      <a:dk2>
        <a:srgbClr val="091F2C"/>
      </a:dk2>
      <a:lt2>
        <a:srgbClr val="F4F3F5"/>
      </a:lt2>
      <a:accent1>
        <a:srgbClr val="0078D4"/>
      </a:accent1>
      <a:accent2>
        <a:srgbClr val="FFB900"/>
      </a:accent2>
      <a:accent3>
        <a:srgbClr val="07641D"/>
      </a:accent3>
      <a:accent4>
        <a:srgbClr val="454142"/>
      </a:accent4>
      <a:accent5>
        <a:srgbClr val="8DE971"/>
      </a:accent5>
      <a:accent6>
        <a:srgbClr val="8DC8E8"/>
      </a:accent6>
      <a:hlink>
        <a:srgbClr val="0078D4"/>
      </a:hlink>
      <a:folHlink>
        <a:srgbClr val="0078D4"/>
      </a:folHlink>
    </a:clrScheme>
    <a:fontScheme name="Custom 2">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Microsoft-Security-PowerPoint-Template-Light-ZUMFinal.potx" id="{FF8D482B-CE5A-47E5-AB94-DE302AB9E0F0}" vid="{819E6DBF-6959-410D-BF54-D6967839779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9CE9D3728B5814FB45CEFA044557808" ma:contentTypeVersion="18" ma:contentTypeDescription="Create a new document." ma:contentTypeScope="" ma:versionID="83d9e95c12dcad1ee09f99c488f38643">
  <xsd:schema xmlns:xsd="http://www.w3.org/2001/XMLSchema" xmlns:xs="http://www.w3.org/2001/XMLSchema" xmlns:p="http://schemas.microsoft.com/office/2006/metadata/properties" xmlns:ns2="097bb821-340d-4a6b-ab9d-4a4be84d8d64" xmlns:ns3="c8e5ee5f-cdc9-400e-abeb-489c00a90ce7" targetNamespace="http://schemas.microsoft.com/office/2006/metadata/properties" ma:root="true" ma:fieldsID="4d4de455e7227b351f96e30c21fec957" ns2:_="" ns3:_="">
    <xsd:import namespace="097bb821-340d-4a6b-ab9d-4a4be84d8d64"/>
    <xsd:import namespace="c8e5ee5f-cdc9-400e-abeb-489c00a90ce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AutoKeyPoints" minOccurs="0"/>
                <xsd:element ref="ns2:MediaServiceKeyPoints" minOccurs="0"/>
                <xsd:element ref="ns2:MediaServiceGenerationTime" minOccurs="0"/>
                <xsd:element ref="ns2:MediaServiceEventHashCode" minOccurs="0"/>
                <xsd:element ref="ns2:MediaLengthInSeconds" minOccurs="0"/>
                <xsd:element ref="ns2:MediaServiceObjectDetectorVersions" minOccurs="0"/>
                <xsd:element ref="ns2:lcf76f155ced4ddcb4097134ff3c332f" minOccurs="0"/>
                <xsd:element ref="ns3:TaxCatchAll"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97bb821-340d-4a6b-ab9d-4a4be84d8d64"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28fa2c3-b102-4787-8df5-b23ef8e8fe5e"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Location" ma:index="25"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8e5ee5f-cdc9-400e-abeb-489c00a90ce7"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element name="TaxCatchAll" ma:index="23" nillable="true" ma:displayName="Taxonomy Catch All Column" ma:hidden="true" ma:list="{2d36cde7-d4b7-4e1e-aa86-3e0e18ed58bf}" ma:internalName="TaxCatchAll" ma:showField="CatchAllData" ma:web="c8e5ee5f-cdc9-400e-abeb-489c00a90ce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97bb821-340d-4a6b-ab9d-4a4be84d8d64">
      <Terms xmlns="http://schemas.microsoft.com/office/infopath/2007/PartnerControls"/>
    </lcf76f155ced4ddcb4097134ff3c332f>
    <TaxCatchAll xmlns="c8e5ee5f-cdc9-400e-abeb-489c00a90ce7" xsi:nil="true"/>
  </documentManagement>
</p:properties>
</file>

<file path=customXml/itemProps1.xml><?xml version="1.0" encoding="utf-8"?>
<ds:datastoreItem xmlns:ds="http://schemas.openxmlformats.org/officeDocument/2006/customXml" ds:itemID="{6364785B-E719-4056-B213-A2BC89AD662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97bb821-340d-4a6b-ab9d-4a4be84d8d64"/>
    <ds:schemaRef ds:uri="c8e5ee5f-cdc9-400e-abeb-489c00a90ce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3.xml><?xml version="1.0" encoding="utf-8"?>
<ds:datastoreItem xmlns:ds="http://schemas.openxmlformats.org/officeDocument/2006/customXml" ds:itemID="{F990F116-B58F-4255-B05B-DA3808E0E5C6}">
  <ds:schemaRefs>
    <ds:schemaRef ds:uri="2a405f3f-901c-46db-8227-6321de0a9681"/>
    <ds:schemaRef ds:uri="695d5325-33a2-4b42-b3d3-b02ffbc12b05"/>
    <ds:schemaRef ds:uri="8aee7df4-ff26-4d0e-8ae8-55e83566dac8"/>
    <ds:schemaRef ds:uri="912a965b-18ab-48f9-afa9-986d97207d9f"/>
    <ds:schemaRef ds:uri="f242f587-4628-446f-8bc7-ea15812ffb91"/>
    <ds:schemaRef ds:uri="fdddb3d6-5bd7-4379-986a-b69d3100568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 ds:uri="097bb821-340d-4a6b-ab9d-4a4be84d8d64"/>
    <ds:schemaRef ds:uri="c8e5ee5f-cdc9-400e-abeb-489c00a90ce7"/>
  </ds:schemaRefs>
</ds:datastoreItem>
</file>

<file path=docMetadata/LabelInfo.xml><?xml version="1.0" encoding="utf-8"?>
<clbl:labelList xmlns:clbl="http://schemas.microsoft.com/office/2020/mipLabelMetadata">
  <clbl:label id="{f2cd219a-7fef-4855-86b9-76cef3de89bd}" enabled="1" method="Standard" siteId="{6e417ab3-58de-417d-9aaa-da5837716c4c}" removed="0"/>
</clbl:labelList>
</file>

<file path=docProps/app.xml><?xml version="1.0" encoding="utf-8"?>
<Properties xmlns="http://schemas.openxmlformats.org/officeDocument/2006/extended-properties" xmlns:vt="http://schemas.openxmlformats.org/officeDocument/2006/docPropsVTypes">
  <Template>Microsoft-Security-PowerPoint-Template-Light</Template>
  <TotalTime>0</TotalTime>
  <Words>3569</Words>
  <Application>Microsoft Office PowerPoint</Application>
  <PresentationFormat>Widescreen</PresentationFormat>
  <Paragraphs>330</Paragraphs>
  <Slides>18</Slides>
  <Notes>0</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Microsoft Security Light</vt:lpstr>
      <vt:lpstr>All-in-one Enterprise Security, Data Protection &amp; Governance Upgrade from M365 E3  to M365 E5 </vt:lpstr>
      <vt:lpstr>Strengthen security &amp; compliance: Address evolving threats and compliance challenges</vt:lpstr>
      <vt:lpstr>Current state of business</vt:lpstr>
      <vt:lpstr>M365 E3:  Foundational Security and Compliance Protection</vt:lpstr>
      <vt:lpstr>Introducing M365 E5: Unified Compliance and Security</vt:lpstr>
      <vt:lpstr>Additional capabilities with M365 E5</vt:lpstr>
      <vt:lpstr>Added value of M365 E5</vt:lpstr>
      <vt:lpstr>Added value of M365 E5</vt:lpstr>
      <vt:lpstr>Added value of M365 E5</vt:lpstr>
      <vt:lpstr>Added value of M365 E5</vt:lpstr>
      <vt:lpstr>Added value of M365 E5</vt:lpstr>
      <vt:lpstr>Added value of M365 E5</vt:lpstr>
      <vt:lpstr>Strengthen Security &amp; Compliance Foundations  with M365 E5</vt:lpstr>
      <vt:lpstr>Strengthen Security &amp; Compliance Foundations  with M365 E5</vt:lpstr>
      <vt:lpstr>Strengthen Security &amp; Compliance Foundations  with M365 E5</vt:lpstr>
      <vt:lpstr>Advanced Security and Compliance for  less than half the cost</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 Customer Pitch Deck</dc:title>
  <dc:subject/>
  <dc:creator>Matt George</dc:creator>
  <cp:keywords/>
  <dc:description/>
  <cp:lastModifiedBy>Tiffany Lau</cp:lastModifiedBy>
  <cp:revision>9</cp:revision>
  <cp:lastPrinted>2023-02-15T20:48:24Z</cp:lastPrinted>
  <dcterms:created xsi:type="dcterms:W3CDTF">2025-02-17T11:56:26Z</dcterms:created>
  <dcterms:modified xsi:type="dcterms:W3CDTF">2025-04-03T21:45:32Z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0x01010089CE9D3728B5814FB45CEFA044557808</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
  </property>
  <property fmtid="{D5CDD505-2E9C-101B-9397-08002B2CF9AE}" pid="7" name="Track">
    <vt:lpwstr/>
  </property>
  <property fmtid="{D5CDD505-2E9C-101B-9397-08002B2CF9AE}" pid="8" name="Event Location">
    <vt:lpwstr/>
  </property>
  <property fmtid="{D5CDD505-2E9C-101B-9397-08002B2CF9AE}" pid="9" name="Campaign">
    <vt:lpwstr/>
  </property>
  <property fmtid="{D5CDD505-2E9C-101B-9397-08002B2CF9AE}" pid="10" name="IsMyDocuments">
    <vt:bool>true</vt:bool>
  </property>
  <property fmtid="{D5CDD505-2E9C-101B-9397-08002B2CF9AE}" pid="11" name="MSIP_Label_f42aa342-8706-4288-bd11-ebb85995028c_Enabled">
    <vt:lpwstr>True</vt:lpwstr>
  </property>
  <property fmtid="{D5CDD505-2E9C-101B-9397-08002B2CF9AE}" pid="12" name="MSIP_Label_f42aa342-8706-4288-bd11-ebb85995028c_SiteId">
    <vt:lpwstr>72f988bf-86f1-41af-91ab-2d7cd011db47</vt:lpwstr>
  </property>
  <property fmtid="{D5CDD505-2E9C-101B-9397-08002B2CF9AE}" pid="13" name="MSIP_Label_f42aa342-8706-4288-bd11-ebb85995028c_Ref">
    <vt:lpwstr>https://api.informationprotection.azure.com/api/72f988bf-86f1-41af-91ab-2d7cd011db47</vt:lpwstr>
  </property>
  <property fmtid="{D5CDD505-2E9C-101B-9397-08002B2CF9AE}" pid="14" name="MSIP_Label_f42aa342-8706-4288-bd11-ebb85995028c_SetDate">
    <vt:lpwstr>2017-08-29T14:27:20.8568347-07:00</vt:lpwstr>
  </property>
  <property fmtid="{D5CDD505-2E9C-101B-9397-08002B2CF9AE}" pid="15" name="MSIP_Label_f42aa342-8706-4288-bd11-ebb85995028c_Name">
    <vt:lpwstr>General</vt:lpwstr>
  </property>
  <property fmtid="{D5CDD505-2E9C-101B-9397-08002B2CF9AE}" pid="16" name="MSIP_Label_f42aa342-8706-4288-bd11-ebb85995028c_Extended_MSFT_Method">
    <vt:lpwstr>Automatic</vt:lpwstr>
  </property>
  <property fmtid="{D5CDD505-2E9C-101B-9397-08002B2CF9AE}" pid="17" name="Sensitivity">
    <vt:lpwstr>General</vt:lpwstr>
  </property>
  <property fmtid="{D5CDD505-2E9C-101B-9397-08002B2CF9AE}" pid="18" name="j7ed6b1749d644c580569ee38d7710d7">
    <vt:lpwstr/>
  </property>
  <property fmtid="{D5CDD505-2E9C-101B-9397-08002B2CF9AE}" pid="19" name="e93e2550f0ac4199ae3cf1406d72085e">
    <vt:lpwstr/>
  </property>
  <property fmtid="{D5CDD505-2E9C-101B-9397-08002B2CF9AE}" pid="20" name="o92d4232daec467abb08246282070aa9">
    <vt:lpwstr/>
  </property>
  <property fmtid="{D5CDD505-2E9C-101B-9397-08002B2CF9AE}" pid="21" name="bc8cca776fa8455c8c00307ee3c527ad">
    <vt:lpwstr/>
  </property>
  <property fmtid="{D5CDD505-2E9C-101B-9397-08002B2CF9AE}" pid="22" name="_dlc_DocIdItemGuid">
    <vt:lpwstr>f5d5f091-2d86-4c58-9970-04c552d617f8</vt:lpwstr>
  </property>
  <property fmtid="{D5CDD505-2E9C-101B-9397-08002B2CF9AE}" pid="23" name="o1dbacbd0e564fc293d11b6c4775302e">
    <vt:lpwstr/>
  </property>
  <property fmtid="{D5CDD505-2E9C-101B-9397-08002B2CF9AE}" pid="24" name="MediaServiceImageTags">
    <vt:lpwstr/>
  </property>
  <property fmtid="{D5CDD505-2E9C-101B-9397-08002B2CF9AE}" pid="25" name="epPlatforms">
    <vt:lpwstr/>
  </property>
</Properties>
</file>