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2A_6A46B9F5.xml" ContentType="application/vnd.ms-powerpoint.comment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98" r:id="rId5"/>
    <p:sldId id="299" r:id="rId6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E2B392-9821-423D-A73A-8F4A46044C67}">
          <p14:sldIdLst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E2103-5E63-197D-A295-6F3839C492CC}" name="Melanie Johnstone" initials="MJ" userId="S::melj@rocketscience.com.au::e88cec4a-17b3-4f88-968e-c5feb8cf4487" providerId="AD"/>
  <p188:author id="{17367491-F4B8-5FD0-3EB6-37864048AB57}" name="Guest User" initials="GU" userId="S::urn:spo:anon#56fecf7123da74906bc886e19f2c9c39d1e2446b1083dd491ed4927fcce80159::" providerId="AD"/>
  <p188:author id="{6768C999-94CC-8BD5-ECA2-C1A2B645C61F}" name="Matthew George" initials="MG" userId="4b93059ffac5902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7E"/>
    <a:srgbClr val="BEFFC3"/>
    <a:srgbClr val="091F2C"/>
    <a:srgbClr val="F4F3F5"/>
    <a:srgbClr val="DDDFE1"/>
    <a:srgbClr val="737373"/>
    <a:srgbClr val="FDA700"/>
    <a:srgbClr val="B9DCD2"/>
    <a:srgbClr val="C5B4E3"/>
    <a:srgbClr val="8D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 autoAdjust="0"/>
    <p:restoredTop sz="94694"/>
  </p:normalViewPr>
  <p:slideViewPr>
    <p:cSldViewPr snapToGrid="0">
      <p:cViewPr>
        <p:scale>
          <a:sx n="303" d="100"/>
          <a:sy n="303" d="100"/>
        </p:scale>
        <p:origin x="14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24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modernComment_12A_6A46B9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4DBF86-E235-460A-8140-B87BE0F5AC98}" authorId="{17367491-F4B8-5FD0-3EB6-37864048AB57}" status="resolved" created="2025-03-02T23:13:08.81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83020021" sldId="298"/>
      <ac:spMk id="10" creationId="{2F04A0EC-53B5-3D17-C400-02D6E17DDDA1}"/>
    </ac:deMkLst>
    <p188:txBody>
      <a:bodyPr/>
      <a:lstStyle/>
      <a:p>
        <a:r>
          <a:rPr lang="en-US"/>
          <a:t>LD: Formatting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9DF8C-58EC-4A67-8DF9-51B56347D8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B5CEE-ADF1-4E4B-A0DE-C37A1A052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E15D-70E2-44D1-90CE-72719579DCBE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67C40-ACF0-4F8C-B30E-87753A1FA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37A1-E9AE-47C5-BAC8-249B11ED2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C536-CCCC-441F-992E-6A8E150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9DDF-CB0F-4804-BBB2-486165610EE6}" type="datetimeFigureOut">
              <a:rPr lang="en-GB" smtClean="0"/>
              <a:t>03/04/2025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5F533-72C5-45E6-AAC4-E21F4595B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4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FC6B7C-4483-48F3-B44B-422FD1E685EB}"/>
              </a:ext>
            </a:extLst>
          </p:cNvPr>
          <p:cNvSpPr/>
          <p:nvPr userDrawn="1"/>
        </p:nvSpPr>
        <p:spPr bwMode="auto">
          <a:xfrm>
            <a:off x="1" y="-2"/>
            <a:ext cx="6857999" cy="2781300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35E35A-09CC-4B90-9E79-D282B3550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13" y="921182"/>
            <a:ext cx="3100387" cy="553998"/>
          </a:xfrm>
        </p:spPr>
        <p:txBody>
          <a:bodyPr wrap="square" anchor="t">
            <a:sp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BB797-1A10-40D2-A229-A3A0BC3BE1CC}"/>
              </a:ext>
            </a:extLst>
          </p:cNvPr>
          <p:cNvSpPr/>
          <p:nvPr userDrawn="1"/>
        </p:nvSpPr>
        <p:spPr bwMode="auto">
          <a:xfrm>
            <a:off x="0" y="6217545"/>
            <a:ext cx="6858000" cy="3688454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D90AC6-3669-4159-99B3-1F8A48648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1" t="4059" r="7226" b="4253"/>
          <a:stretch/>
        </p:blipFill>
        <p:spPr>
          <a:xfrm>
            <a:off x="3857624" y="0"/>
            <a:ext cx="3000375" cy="2781298"/>
          </a:xfrm>
          <a:custGeom>
            <a:avLst/>
            <a:gdLst>
              <a:gd name="connsiteX0" fmla="*/ 0 w 3000375"/>
              <a:gd name="connsiteY0" fmla="*/ 0 h 2781298"/>
              <a:gd name="connsiteX1" fmla="*/ 3000375 w 3000375"/>
              <a:gd name="connsiteY1" fmla="*/ 0 h 2781298"/>
              <a:gd name="connsiteX2" fmla="*/ 3000375 w 3000375"/>
              <a:gd name="connsiteY2" fmla="*/ 2781298 h 2781298"/>
              <a:gd name="connsiteX3" fmla="*/ 0 w 3000375"/>
              <a:gd name="connsiteY3" fmla="*/ 2781298 h 27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75" h="2781298">
                <a:moveTo>
                  <a:pt x="0" y="0"/>
                </a:moveTo>
                <a:lnTo>
                  <a:pt x="3000375" y="0"/>
                </a:lnTo>
                <a:lnTo>
                  <a:pt x="3000375" y="2781298"/>
                </a:lnTo>
                <a:lnTo>
                  <a:pt x="0" y="2781298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05BA4-F9AA-4511-9774-06B9D8FA3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2" y="1580441"/>
            <a:ext cx="3100388" cy="4191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Segoe Sans Display Semilight" pitchFamily="2" charset="0"/>
              </a:defRPr>
            </a:lvl1pPr>
            <a:lvl2pPr marL="0" indent="0">
              <a:buNone/>
              <a:defRPr sz="1200"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8C7BF-765A-4703-BB5A-F442ADA326F6}"/>
              </a:ext>
            </a:extLst>
          </p:cNvPr>
          <p:cNvSpPr/>
          <p:nvPr userDrawn="1"/>
        </p:nvSpPr>
        <p:spPr bwMode="auto">
          <a:xfrm>
            <a:off x="0" y="2542949"/>
            <a:ext cx="6858000" cy="590552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BED177B-5EB3-4D19-B936-AD877B51F4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2910329"/>
            <a:ext cx="3309610" cy="123111"/>
          </a:xfrm>
        </p:spPr>
        <p:txBody>
          <a:bodyPr wrap="square">
            <a:spAutoFit/>
          </a:bodyPr>
          <a:lstStyle>
            <a:lvl1pPr marL="0" indent="0">
              <a:buNone/>
              <a:defRPr sz="800" u="sng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5202E7-EA15-4DBA-A725-31899CF447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2" y="2596371"/>
            <a:ext cx="6200776" cy="246221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7FB80-6BAF-88AD-68FB-2D050CB50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183" y="148493"/>
            <a:ext cx="2108632" cy="6367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DBB6D-790D-B377-A222-E2DF314EB6F6}"/>
              </a:ext>
            </a:extLst>
          </p:cNvPr>
          <p:cNvCxnSpPr/>
          <p:nvPr userDrawn="1"/>
        </p:nvCxnSpPr>
        <p:spPr>
          <a:xfrm>
            <a:off x="1555168" y="349237"/>
            <a:ext cx="0" cy="219742"/>
          </a:xfrm>
          <a:prstGeom prst="line">
            <a:avLst/>
          </a:prstGeom>
          <a:ln w="3810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43C1A0-5D01-6878-F50C-A61842662C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1737" y="356939"/>
            <a:ext cx="1045637" cy="212040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49784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38E38BD-B052-4A6E-8E1D-5FFAF36D5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0" b="6170"/>
          <a:stretch/>
        </p:blipFill>
        <p:spPr>
          <a:xfrm>
            <a:off x="2" y="2"/>
            <a:ext cx="6857995" cy="3381582"/>
          </a:xfrm>
          <a:custGeom>
            <a:avLst/>
            <a:gdLst>
              <a:gd name="connsiteX0" fmla="*/ 0 w 6857995"/>
              <a:gd name="connsiteY0" fmla="*/ 0 h 3453822"/>
              <a:gd name="connsiteX1" fmla="*/ 6857995 w 6857995"/>
              <a:gd name="connsiteY1" fmla="*/ 0 h 3453822"/>
              <a:gd name="connsiteX2" fmla="*/ 6857995 w 6857995"/>
              <a:gd name="connsiteY2" fmla="*/ 3453822 h 3453822"/>
              <a:gd name="connsiteX3" fmla="*/ 0 w 6857995"/>
              <a:gd name="connsiteY3" fmla="*/ 3453822 h 345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5" h="3453822">
                <a:moveTo>
                  <a:pt x="0" y="0"/>
                </a:moveTo>
                <a:lnTo>
                  <a:pt x="6857995" y="0"/>
                </a:lnTo>
                <a:lnTo>
                  <a:pt x="6857995" y="3453822"/>
                </a:lnTo>
                <a:lnTo>
                  <a:pt x="0" y="3453822"/>
                </a:ln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8C609-A35A-4AF8-8D4A-887DC4333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2954"/>
            <a:ext cx="6200773" cy="819150"/>
          </a:xfrm>
        </p:spPr>
        <p:txBody>
          <a:bodyPr/>
          <a:lstStyle>
            <a:lvl1pPr marL="0" indent="0">
              <a:buNone/>
              <a:defRPr sz="1600">
                <a:latin typeface="+mj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9029A9-D9C7-4716-A233-4DADF6BF80E2}"/>
              </a:ext>
            </a:extLst>
          </p:cNvPr>
          <p:cNvSpPr/>
          <p:nvPr userDrawn="1"/>
        </p:nvSpPr>
        <p:spPr bwMode="auto">
          <a:xfrm>
            <a:off x="1" y="7048175"/>
            <a:ext cx="6858000" cy="259381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D42D52-D9B4-41AD-9E67-B1C90CEBE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7163" y="7563714"/>
            <a:ext cx="0" cy="1436400"/>
          </a:xfrm>
          <a:prstGeom prst="line">
            <a:avLst/>
          </a:prstGeom>
          <a:ln w="12700">
            <a:solidFill>
              <a:srgbClr val="BEFFC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6C8E06-597F-43D3-AE73-9B3EA22864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7561914"/>
            <a:ext cx="2097087" cy="90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 dirty="0"/>
              <a:t>[Flexible partner content space – templated but open ended]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48AABC4-C8DB-4F3A-A7AA-72B26625F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8626" y="7561914"/>
            <a:ext cx="2323397" cy="72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 dirty="0"/>
              <a:t>About [Partner]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magna sed pulvinar </a:t>
            </a:r>
            <a:r>
              <a:rPr lang="en-US" dirty="0" err="1"/>
              <a:t>ultricies</a:t>
            </a:r>
            <a:r>
              <a:rPr lang="en-US" dirty="0"/>
              <a:t>,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libero,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magna eros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7F73BA1-0BBA-410E-A92B-3EBBB2E7D7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8247" y="8369245"/>
            <a:ext cx="2023776" cy="304699"/>
          </a:xfrm>
        </p:spPr>
        <p:txBody>
          <a:bodyPr wrap="square">
            <a:sp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/>
              <a:t>[Partner CTA]</a:t>
            </a:r>
          </a:p>
          <a:p>
            <a:pPr lvl="0"/>
            <a:r>
              <a:rPr lang="en-US" dirty="0"/>
              <a:t>Learn more about our services &gt;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911259B-6C32-49B8-B320-2AFCE74C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8613" y="8514414"/>
            <a:ext cx="2097087" cy="4834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3F0CC08-1E7F-4ACD-BDD1-6B3849D15B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14950" y="7561913"/>
            <a:ext cx="1543050" cy="14359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  <a:p>
            <a:r>
              <a:rPr lang="en-US" dirty="0"/>
              <a:t>PLACEHOLDER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80C466-E4CF-4585-89D7-3AAAEB84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73486" y="7563714"/>
            <a:ext cx="0" cy="1436400"/>
          </a:xfrm>
          <a:prstGeom prst="line">
            <a:avLst/>
          </a:prstGeom>
          <a:ln w="12700">
            <a:solidFill>
              <a:srgbClr val="BEFFC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ED1E9BD1-79C9-4C1D-9B77-6619023853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8003" y="8756154"/>
            <a:ext cx="2024372" cy="24174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j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 dirty="0"/>
              <a:t>[Link to partner website]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8D091E-0E85-421C-8CC3-B4C199EE460C}"/>
              </a:ext>
            </a:extLst>
          </p:cNvPr>
          <p:cNvSpPr/>
          <p:nvPr userDrawn="1"/>
        </p:nvSpPr>
        <p:spPr bwMode="auto">
          <a:xfrm>
            <a:off x="0" y="9102067"/>
            <a:ext cx="6858000" cy="803931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6AF7CC0-429B-47E2-9696-DFBA78B1C6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614" y="9244229"/>
            <a:ext cx="6200772" cy="321258"/>
          </a:xfrm>
        </p:spPr>
        <p:txBody>
          <a:bodyPr/>
          <a:lstStyle>
            <a:lvl1pPr marL="121030" indent="-121030">
              <a:buSzPct val="100000"/>
              <a:buFontTx/>
              <a:buBlip>
                <a:blip r:embed="rId3"/>
              </a:buBlip>
              <a:defRPr sz="700">
                <a:solidFill>
                  <a:schemeClr val="bg1"/>
                </a:solidFill>
              </a:defRPr>
            </a:lvl1pPr>
            <a:lvl2pPr marL="242060" indent="-121030">
              <a:buFontTx/>
              <a:buBlip>
                <a:blip r:embed="rId4"/>
              </a:buBlip>
              <a:defRPr/>
            </a:lvl2pPr>
            <a:lvl3pPr marL="347961" indent="-105901">
              <a:buFontTx/>
              <a:buBlip>
                <a:blip r:embed="rId4"/>
              </a:buBlip>
              <a:defRPr/>
            </a:lvl3pPr>
            <a:lvl4pPr marL="446299" indent="-95815">
              <a:buFontTx/>
              <a:buBlip>
                <a:blip r:embed="rId4"/>
              </a:buBlip>
              <a:defRPr/>
            </a:lvl4pPr>
            <a:lvl5pPr marL="542114" indent="-89092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4364F2-B39D-4835-8360-7C99B9AE63AF}"/>
              </a:ext>
            </a:extLst>
          </p:cNvPr>
          <p:cNvGrpSpPr/>
          <p:nvPr userDrawn="1"/>
        </p:nvGrpSpPr>
        <p:grpSpPr>
          <a:xfrm>
            <a:off x="2708275" y="8393034"/>
            <a:ext cx="252000" cy="252000"/>
            <a:chOff x="2708275" y="8281369"/>
            <a:chExt cx="252000" cy="252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9ED779-426E-448A-9708-2D9ED96DDEFF}"/>
                </a:ext>
              </a:extLst>
            </p:cNvPr>
            <p:cNvSpPr/>
            <p:nvPr/>
          </p:nvSpPr>
          <p:spPr>
            <a:xfrm rot="5400000">
              <a:off x="2708275" y="828136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BEFFC3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32">
              <a:extLst>
                <a:ext uri="{FF2B5EF4-FFF2-40B4-BE49-F238E27FC236}">
                  <a16:creationId xmlns:a16="http://schemas.microsoft.com/office/drawing/2014/main" id="{046BD3A4-A2C0-412B-83FC-9E0B05FF0EE7}"/>
                </a:ext>
              </a:extLst>
            </p:cNvPr>
            <p:cNvGrpSpPr/>
            <p:nvPr/>
          </p:nvGrpSpPr>
          <p:grpSpPr>
            <a:xfrm rot="5400000">
              <a:off x="2778265" y="8355123"/>
              <a:ext cx="112024" cy="104488"/>
              <a:chOff x="2996146" y="4819536"/>
              <a:chExt cx="56012" cy="5224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F87B4A7-E97C-4677-9ADE-9B1BD285C3A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FDD756-EFBD-47BB-8FA1-78BFCE945BE4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72127C7-B5A1-4FC9-89C9-FF5B304B3CC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24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899" y="422131"/>
            <a:ext cx="6197918" cy="6472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2" y="1452880"/>
            <a:ext cx="6197918" cy="80294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2"/>
            <a:ext cx="329185" cy="84531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42265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113664FD-9B38-44B4-8709-2A94C299A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3056761" y="3962400"/>
            <a:ext cx="99060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93831" rtl="0" eaLnBrk="1" latinLnBrk="0" hangingPunct="1">
        <a:lnSpc>
          <a:spcPct val="100000"/>
        </a:lnSpc>
        <a:spcBef>
          <a:spcPct val="0"/>
        </a:spcBef>
        <a:buNone/>
        <a:defRPr lang="en-US" sz="2400" b="0" kern="1200" cap="none" spc="-26" baseline="0" dirty="0" smtClean="0">
          <a:ln w="3175">
            <a:noFill/>
          </a:ln>
          <a:solidFill>
            <a:schemeClr val="tx1"/>
          </a:solidFill>
          <a:effectLst/>
          <a:latin typeface="Segoe Sans Display Semilight" pitchFamily="2" charset="0"/>
          <a:ea typeface="+mn-ea"/>
          <a:cs typeface="Segoe Sans Display Semilight" pitchFamily="2" charset="0"/>
        </a:defRPr>
      </a:lvl1pPr>
    </p:titleStyle>
    <p:bodyStyle>
      <a:lvl1pPr marL="12103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Segoe Sans Display (Body)"/>
          <a:ea typeface="+mn-ea"/>
          <a:cs typeface="Segoe UI" panose="020B0502040204020203" pitchFamily="34" charset="0"/>
        </a:defRPr>
      </a:lvl1pPr>
      <a:lvl2pPr marL="24206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2pPr>
      <a:lvl3pPr marL="347961" marR="0" indent="-105901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3pPr>
      <a:lvl4pPr marL="446299" marR="0" indent="-95815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4pPr>
      <a:lvl5pPr marL="542114" marR="0" indent="-89092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94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5pPr>
      <a:lvl6pPr marL="1358035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6pPr>
      <a:lvl7pPr marL="1604951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7pPr>
      <a:lvl8pPr marL="1851866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8pPr>
      <a:lvl9pPr marL="2098782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1pPr>
      <a:lvl2pPr marL="246916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49383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3pPr>
      <a:lvl4pPr marL="740747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4pPr>
      <a:lvl5pPr marL="98766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5pPr>
      <a:lvl6pPr marL="123457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6pPr>
      <a:lvl7pPr marL="1481493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7pPr>
      <a:lvl8pPr marL="172840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8pPr>
      <a:lvl9pPr marL="1975324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35">
          <p15:clr>
            <a:srgbClr val="C35EA4"/>
          </p15:clr>
        </p15:guide>
        <p15:guide id="17" pos="4662">
          <p15:clr>
            <a:srgbClr val="C35EA4"/>
          </p15:clr>
        </p15:guide>
        <p15:guide id="25" orient="horz" pos="684">
          <p15:clr>
            <a:srgbClr val="C35EA4"/>
          </p15:clr>
        </p15:guide>
        <p15:guide id="26" orient="horz" pos="5792">
          <p15:clr>
            <a:srgbClr val="C35EA4"/>
          </p15:clr>
        </p15:guide>
        <p15:guide id="27" orient="horz" pos="270">
          <p15:clr>
            <a:srgbClr val="A4A3A4"/>
          </p15:clr>
        </p15:guide>
        <p15:guide id="28" pos="118">
          <p15:clr>
            <a:srgbClr val="A4A3A4"/>
          </p15:clr>
        </p15:guide>
        <p15:guide id="29" orient="horz" pos="6065">
          <p15:clr>
            <a:srgbClr val="A4A3A4"/>
          </p15:clr>
        </p15:guide>
        <p15:guide id="30" pos="47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A_6A46B9F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cyber.gov.au/sites/default/files/2024-11/asd-cyber-threat-report-2024.pdf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5">
            <a:extLst>
              <a:ext uri="{FF2B5EF4-FFF2-40B4-BE49-F238E27FC236}">
                <a16:creationId xmlns:a16="http://schemas.microsoft.com/office/drawing/2014/main" id="{16DF8F45-5E1F-408B-850F-16D44AC59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6887950"/>
            <a:ext cx="726738" cy="43607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42D4DDF5-6374-4EF1-A08D-0221383EB856}"/>
              </a:ext>
            </a:extLst>
          </p:cNvPr>
          <p:cNvSpPr txBox="1"/>
          <p:nvPr/>
        </p:nvSpPr>
        <p:spPr>
          <a:xfrm>
            <a:off x="3609001" y="3339410"/>
            <a:ext cx="2920387" cy="249299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Key Strategies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Implement Advanced Threat Protection (ATP): </a:t>
            </a:r>
            <a:r>
              <a:rPr lang="en-US" sz="1000" dirty="0"/>
              <a:t>M365 E5 provides deeper visibility and defence against threats like phishing and ransomware with automated responses to contain </a:t>
            </a:r>
            <a:br>
              <a:rPr lang="en-US" sz="1000" dirty="0"/>
            </a:br>
            <a:r>
              <a:rPr lang="en-US" sz="1000" dirty="0"/>
              <a:t>attacks early.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Enable Zero Trust Security Model:</a:t>
            </a:r>
            <a:br>
              <a:rPr lang="en-US" sz="1000" dirty="0">
                <a:latin typeface="+mj-lt"/>
              </a:rPr>
            </a:br>
            <a:r>
              <a:rPr lang="en-US" sz="1000" dirty="0"/>
              <a:t>M365 E5 enforces zero trust, continuously verifying users, devices and apps to reduce unauthorised access risk.</a:t>
            </a: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Simplify Compliance with Automated Tools: </a:t>
            </a:r>
            <a:r>
              <a:rPr lang="en-US" sz="1000" dirty="0"/>
              <a:t>M365 E5 automates data retention, auditing and reporting, ensuring seamless compliance and minimising non-compliance risks.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7CB32-A01F-4B85-A786-4B68F0CBC71D}"/>
              </a:ext>
            </a:extLst>
          </p:cNvPr>
          <p:cNvGrpSpPr/>
          <p:nvPr/>
        </p:nvGrpSpPr>
        <p:grpSpPr>
          <a:xfrm>
            <a:off x="3609001" y="3615847"/>
            <a:ext cx="180000" cy="180000"/>
            <a:chOff x="3548550" y="3624452"/>
            <a:chExt cx="180000" cy="180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B94149-D8DE-423A-9EB6-7A2328E6ADD8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713F69-810C-46C5-A62C-4F44A051E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0868E-8910-4CD0-AC39-1D6F46862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2910329"/>
            <a:ext cx="3309610" cy="107722"/>
          </a:xfrm>
        </p:spPr>
        <p:txBody>
          <a:bodyPr/>
          <a:lstStyle/>
          <a:p>
            <a:r>
              <a:rPr lang="en-US" sz="7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ASD Cyber Threat Report 2024</a:t>
            </a:r>
            <a:endParaRPr lang="en-US" sz="7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A55797-FE23-4631-9EE3-BB1E9F412022}"/>
              </a:ext>
            </a:extLst>
          </p:cNvPr>
          <p:cNvSpPr txBox="1"/>
          <p:nvPr/>
        </p:nvSpPr>
        <p:spPr>
          <a:xfrm>
            <a:off x="328613" y="3339410"/>
            <a:ext cx="2920387" cy="221599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Level up Security, Information Protection &amp; Governance with M365 E5</a:t>
            </a:r>
            <a:endParaRPr lang="en-US" dirty="0">
              <a:latin typeface="Segoe Sans Display"/>
              <a:cs typeface="Segoe Sans Display"/>
            </a:endParaRP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Growing Cyber Threats: </a:t>
            </a:r>
            <a:r>
              <a:rPr lang="en-US" sz="1000" dirty="0"/>
              <a:t>With the rise in phishing, ransomware, and sophisticated attacks, businesses face increasing risks to data and operations.</a:t>
            </a:r>
            <a:endParaRPr lang="en-US">
              <a:cs typeface="Segoe Sans Display"/>
            </a:endParaRP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Cost of Data Breaches: </a:t>
            </a:r>
            <a:r>
              <a:rPr lang="en-US" sz="1000" dirty="0"/>
              <a:t>A breach can have severe financial impacts, including direct costs, legal fees and long-lasting damage to your brand reputation.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Stricter Regulations: </a:t>
            </a:r>
            <a:r>
              <a:rPr lang="en-US" sz="1000" dirty="0"/>
              <a:t>Increased global compliance requirements put businesses at risk of fines and penalties if not properly managed, especially with sensitive data.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C782D3-DE04-42D5-A570-5EA1B6A4DBA2}"/>
              </a:ext>
            </a:extLst>
          </p:cNvPr>
          <p:cNvGrpSpPr/>
          <p:nvPr/>
        </p:nvGrpSpPr>
        <p:grpSpPr>
          <a:xfrm>
            <a:off x="3609001" y="5182298"/>
            <a:ext cx="180000" cy="180000"/>
            <a:chOff x="3548550" y="3624452"/>
            <a:chExt cx="180000" cy="18000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49E47F0-1336-4D79-89AB-DE52996B708B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FAD892B-389F-4C2B-9251-2D44F5D9C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A9E4DC-FCED-4E89-A49A-9648AB0999E2}"/>
              </a:ext>
            </a:extLst>
          </p:cNvPr>
          <p:cNvGrpSpPr/>
          <p:nvPr/>
        </p:nvGrpSpPr>
        <p:grpSpPr>
          <a:xfrm>
            <a:off x="3609001" y="4471811"/>
            <a:ext cx="180000" cy="180000"/>
            <a:chOff x="3548550" y="3624452"/>
            <a:chExt cx="180000" cy="180000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CADE7EF-6CDF-4893-9D7A-FAD310CDA153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F8AF9CE-8196-4B8B-8704-E1B1D69A8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402358-651D-4606-9264-89714FB03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612" y="2611759"/>
            <a:ext cx="6200776" cy="215444"/>
          </a:xfrm>
        </p:spPr>
        <p:txBody>
          <a:bodyPr/>
          <a:lstStyle/>
          <a:p>
            <a:r>
              <a:rPr lang="en-US" sz="1400">
                <a:latin typeface="+mj-lt"/>
                <a:cs typeface="Segoe Sans Display Semilight"/>
              </a:rPr>
              <a:t>$62,800 is the average cost to a medium business of cyber crime​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D9E415A-B5BC-49EB-939F-755050DACBF4}"/>
              </a:ext>
            </a:extLst>
          </p:cNvPr>
          <p:cNvSpPr txBox="1"/>
          <p:nvPr/>
        </p:nvSpPr>
        <p:spPr>
          <a:xfrm>
            <a:off x="328613" y="6458224"/>
            <a:ext cx="3880873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it-IT" sz="1600" dirty="0">
                <a:latin typeface="+mj-lt"/>
                <a:cs typeface="Segoe Sans Display Semilight"/>
              </a:rPr>
              <a:t>M365 E5</a:t>
            </a:r>
            <a:endParaRPr lang="en-US" sz="1600" dirty="0">
              <a:latin typeface="+mj-lt"/>
              <a:cs typeface="Segoe Sans Display Semilight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62FA7EC-35F1-4569-9319-C21FFC8F2380}"/>
              </a:ext>
            </a:extLst>
          </p:cNvPr>
          <p:cNvSpPr txBox="1">
            <a:spLocks/>
          </p:cNvSpPr>
          <p:nvPr/>
        </p:nvSpPr>
        <p:spPr>
          <a:xfrm>
            <a:off x="4876800" y="6396668"/>
            <a:ext cx="1652585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806837">
              <a:spcAft>
                <a:spcPts val="529"/>
              </a:spcAft>
              <a:defRPr/>
            </a:pPr>
            <a:r>
              <a:rPr lang="en-US" sz="1000" kern="0" dirty="0">
                <a:latin typeface="+mj-lt"/>
              </a:rPr>
              <a:t>Advanced security and compliance at half the price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7861D-2049-4B34-98E2-593BEB6D2E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4" name="Picture 263">
            <a:extLst>
              <a:ext uri="{FF2B5EF4-FFF2-40B4-BE49-F238E27FC236}">
                <a16:creationId xmlns:a16="http://schemas.microsoft.com/office/drawing/2014/main" id="{4540F628-7474-41AA-9887-A89E3187D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8595427"/>
            <a:ext cx="726738" cy="436078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195745CC-1258-401D-B796-D74391861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8595427"/>
            <a:ext cx="726738" cy="436078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40149169-F369-42C7-A4C6-465ADBA70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8595427"/>
            <a:ext cx="726738" cy="436078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9986E222-A70D-444E-AFC1-6A86528C5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8595427"/>
            <a:ext cx="726738" cy="436078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93C42384-10DC-477E-9A89-CFA0195ED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8595427"/>
            <a:ext cx="726738" cy="436078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6C2D2DC9-BB81-4C55-B960-2AE23775D74B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4625" y="9112983"/>
            <a:ext cx="726738" cy="436078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E7290201-9F59-4C82-92B7-33CB8B7B5874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6631" y="9112983"/>
            <a:ext cx="726738" cy="436078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847BA8F7-82E0-4294-8749-E9D29A9737F1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636" y="9112983"/>
            <a:ext cx="726738" cy="436078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94865164-7F5C-4EC2-84EC-C90B05E79726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642" y="9112983"/>
            <a:ext cx="726738" cy="436078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18CCB565-531D-4192-A2AA-B595FCBABF49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2647" y="9112983"/>
            <a:ext cx="726738" cy="436078"/>
          </a:xfrm>
          <a:prstGeom prst="rect">
            <a:avLst/>
          </a:prstGeom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0ED563B3-8B03-402E-9677-F74DD66AA6ED}"/>
              </a:ext>
            </a:extLst>
          </p:cNvPr>
          <p:cNvSpPr/>
          <p:nvPr/>
        </p:nvSpPr>
        <p:spPr bwMode="auto">
          <a:xfrm>
            <a:off x="2674625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Cloud Apps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0F13AC2E-27D5-48B7-B654-956BC731E01B}"/>
              </a:ext>
            </a:extLst>
          </p:cNvPr>
          <p:cNvSpPr/>
          <p:nvPr/>
        </p:nvSpPr>
        <p:spPr bwMode="auto">
          <a:xfrm>
            <a:off x="3453689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Endpoint P2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CB3F6582-913B-4F7A-9962-242D46347354}"/>
              </a:ext>
            </a:extLst>
          </p:cNvPr>
          <p:cNvSpPr/>
          <p:nvPr/>
        </p:nvSpPr>
        <p:spPr bwMode="auto">
          <a:xfrm>
            <a:off x="4235695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91F2C"/>
                </a:solidFill>
                <a:latin typeface="+mj-lt"/>
              </a:rPr>
              <a:t>M365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E5 Information Protection</a:t>
            </a: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D184CE8-9931-40AD-B55D-47A04974F119}"/>
              </a:ext>
            </a:extLst>
          </p:cNvPr>
          <p:cNvSpPr/>
          <p:nvPr/>
        </p:nvSpPr>
        <p:spPr bwMode="auto">
          <a:xfrm>
            <a:off x="5017700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91F2C"/>
                </a:solidFill>
                <a:latin typeface="+mj-lt"/>
              </a:rPr>
              <a:t>M365 E5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Insider Risk </a:t>
            </a:r>
            <a:r>
              <a:rPr lang="en-US" sz="800" dirty="0">
                <a:solidFill>
                  <a:srgbClr val="091F2C"/>
                </a:solidFill>
                <a:latin typeface="+mj-lt"/>
              </a:rPr>
              <a:t>Management</a:t>
            </a:r>
            <a:endParaRPr lang="en-US" sz="800" dirty="0">
              <a:solidFill>
                <a:srgbClr val="091F2C"/>
              </a:solidFill>
              <a:latin typeface="Segoe Sans Display Semibold"/>
              <a:cs typeface="Segoe Sans Display Semibold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AB8B7A5-1BC0-444D-996E-11A414AA5ECA}"/>
              </a:ext>
            </a:extLst>
          </p:cNvPr>
          <p:cNvSpPr/>
          <p:nvPr/>
        </p:nvSpPr>
        <p:spPr bwMode="auto">
          <a:xfrm>
            <a:off x="5799705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91F2C"/>
                </a:solidFill>
                <a:latin typeface="+mj-lt"/>
              </a:rPr>
              <a:t>M365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E5 eDiscovery &amp; Audit 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0EF9451-E81C-4540-B606-6C788881E2A3}"/>
              </a:ext>
            </a:extLst>
          </p:cNvPr>
          <p:cNvSpPr/>
          <p:nvPr/>
        </p:nvSpPr>
        <p:spPr bwMode="auto">
          <a:xfrm>
            <a:off x="2674625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Enable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Cloud Discovery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080CB84-F822-42F9-A7B2-7AB24FDA5348}"/>
              </a:ext>
            </a:extLst>
          </p:cNvPr>
          <p:cNvSpPr/>
          <p:nvPr/>
        </p:nvSpPr>
        <p:spPr bwMode="auto">
          <a:xfrm>
            <a:off x="3453689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Enable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EDR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4EBD3725-EA49-4924-808C-7068F6F6949B}"/>
              </a:ext>
            </a:extLst>
          </p:cNvPr>
          <p:cNvSpPr/>
          <p:nvPr/>
        </p:nvSpPr>
        <p:spPr bwMode="auto">
          <a:xfrm>
            <a:off x="4235695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Sensitivity Labels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7A1400F1-BA08-4717-B23C-1AEE4C1153C1}"/>
              </a:ext>
            </a:extLst>
          </p:cNvPr>
          <p:cNvSpPr/>
          <p:nvPr/>
        </p:nvSpPr>
        <p:spPr bwMode="auto">
          <a:xfrm>
            <a:off x="5017700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Insider Risk Policies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BFAA0D7-4048-4CF0-AA4F-626025E6AA04}"/>
              </a:ext>
            </a:extLst>
          </p:cNvPr>
          <p:cNvSpPr/>
          <p:nvPr/>
        </p:nvSpPr>
        <p:spPr bwMode="auto">
          <a:xfrm>
            <a:off x="5799705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Set Up eDiscovery Cases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597286-6C08-45A4-91B4-19DCCCF2A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6887950"/>
            <a:ext cx="726738" cy="436078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A477446B-56D5-4B34-B975-2F0576CC8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6887950"/>
            <a:ext cx="726738" cy="436078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F045E938-32B1-4A9C-B63A-2D7E8769AC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6887950"/>
            <a:ext cx="726738" cy="436078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8FF66424-6E7F-4DBC-8D56-790DE77F6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6887950"/>
            <a:ext cx="726738" cy="436078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3FDB457B-4F29-4FB0-BEE4-5480B63FC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7456918"/>
            <a:ext cx="726738" cy="436078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97394D31-6B5C-43C6-8BB0-11F1A2545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7456918"/>
            <a:ext cx="726738" cy="436078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2833F3E0-7B6F-4EF0-8D33-3BE10D818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7456918"/>
            <a:ext cx="726738" cy="436078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E3D51142-12CE-4A5D-A020-02AF8D6E8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7456918"/>
            <a:ext cx="726738" cy="436078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44A14ACD-60D5-4834-A449-5A9B67F10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7456918"/>
            <a:ext cx="726738" cy="436078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29AA906D-6FA2-4AB0-80E3-993A0BCE8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25" y="8026173"/>
            <a:ext cx="726738" cy="436078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83FDFD69-D6C6-40BC-9A8E-7E6C6DDA3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31" y="8026173"/>
            <a:ext cx="726738" cy="436078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49C647BD-4EFF-46F8-9B76-1F35CFFEA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6" y="8026173"/>
            <a:ext cx="726738" cy="436078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CD1E2BA8-B21F-494F-8130-F7A461799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42" y="8026173"/>
            <a:ext cx="726738" cy="436078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1DBE9B66-EA7B-49E9-9502-9CA82A4EE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7" y="8026173"/>
            <a:ext cx="726738" cy="436078"/>
          </a:xfrm>
          <a:prstGeom prst="rect">
            <a:avLst/>
          </a:prstGeom>
        </p:spPr>
      </p:pic>
      <p:sp>
        <p:nvSpPr>
          <p:cNvPr id="184" name="Rectangle 183">
            <a:extLst>
              <a:ext uri="{FF2B5EF4-FFF2-40B4-BE49-F238E27FC236}">
                <a16:creationId xmlns:a16="http://schemas.microsoft.com/office/drawing/2014/main" id="{554F5C16-113B-44A8-B364-43D96ABC9247}"/>
              </a:ext>
            </a:extLst>
          </p:cNvPr>
          <p:cNvSpPr/>
          <p:nvPr/>
        </p:nvSpPr>
        <p:spPr bwMode="auto">
          <a:xfrm>
            <a:off x="2674625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session activities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F9A8E17-7E03-43E3-A441-079791D62C24}"/>
              </a:ext>
            </a:extLst>
          </p:cNvPr>
          <p:cNvSpPr/>
          <p:nvPr/>
        </p:nvSpPr>
        <p:spPr bwMode="auto">
          <a:xfrm>
            <a:off x="2674625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DLP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Policies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CDAA45FD-E3F3-4E5C-9B57-4F4C70DAE843}"/>
              </a:ext>
            </a:extLst>
          </p:cNvPr>
          <p:cNvSpPr/>
          <p:nvPr/>
        </p:nvSpPr>
        <p:spPr bwMode="auto">
          <a:xfrm>
            <a:off x="2674625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Activity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Policies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DAE37BF8-5E26-453A-B7B2-6AB6B63A6EA2}"/>
              </a:ext>
            </a:extLst>
          </p:cNvPr>
          <p:cNvSpPr/>
          <p:nvPr/>
        </p:nvSpPr>
        <p:spPr bwMode="auto">
          <a:xfrm>
            <a:off x="3453689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Proactive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Threat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Hunting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631731A-F006-4194-BD1B-95671E2B0FCA}"/>
              </a:ext>
            </a:extLst>
          </p:cNvPr>
          <p:cNvSpPr/>
          <p:nvPr/>
        </p:nvSpPr>
        <p:spPr bwMode="auto">
          <a:xfrm>
            <a:off x="3453689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Attack Surface Reduction Rules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03166EF6-5A90-414A-A03D-4A6659DF3C05}"/>
              </a:ext>
            </a:extLst>
          </p:cNvPr>
          <p:cNvSpPr/>
          <p:nvPr/>
        </p:nvSpPr>
        <p:spPr bwMode="auto">
          <a:xfrm>
            <a:off x="3453689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Automated Threat Remediation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542F868-77F1-4BDE-A3C1-8BDF34B27B94}"/>
              </a:ext>
            </a:extLst>
          </p:cNvPr>
          <p:cNvSpPr/>
          <p:nvPr/>
        </p:nvSpPr>
        <p:spPr bwMode="auto">
          <a:xfrm>
            <a:off x="4235695" y="6888237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&amp; Report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3983D1C-0AD3-47AC-B5ED-FCF79EA15F11}"/>
              </a:ext>
            </a:extLst>
          </p:cNvPr>
          <p:cNvSpPr/>
          <p:nvPr/>
        </p:nvSpPr>
        <p:spPr bwMode="auto">
          <a:xfrm>
            <a:off x="4235695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Automatic Labelling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167C7C04-5C6F-47C2-91CB-782613C37DD2}"/>
              </a:ext>
            </a:extLst>
          </p:cNvPr>
          <p:cNvSpPr/>
          <p:nvPr/>
        </p:nvSpPr>
        <p:spPr bwMode="auto">
          <a:xfrm>
            <a:off x="4235695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DLP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Policies</a:t>
            </a: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BBCF754E-7DAB-472A-80B6-206A9898D638}"/>
              </a:ext>
            </a:extLst>
          </p:cNvPr>
          <p:cNvSpPr/>
          <p:nvPr/>
        </p:nvSpPr>
        <p:spPr bwMode="auto">
          <a:xfrm>
            <a:off x="5017700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Automate Remediation Actions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363412E2-A33C-4695-B3EF-C0449019A3E0}"/>
              </a:ext>
            </a:extLst>
          </p:cNvPr>
          <p:cNvSpPr/>
          <p:nvPr/>
        </p:nvSpPr>
        <p:spPr bwMode="auto">
          <a:xfrm>
            <a:off x="5017700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Risk Detection, &amp; Alerts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8F6D77C4-BFFA-4713-9B66-86C4F20869F1}"/>
              </a:ext>
            </a:extLst>
          </p:cNvPr>
          <p:cNvSpPr/>
          <p:nvPr/>
        </p:nvSpPr>
        <p:spPr bwMode="auto">
          <a:xfrm>
            <a:off x="5017700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Risk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Indicators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B299BEB-5691-4042-BF42-F13806A700B9}"/>
              </a:ext>
            </a:extLst>
          </p:cNvPr>
          <p:cNvSpPr/>
          <p:nvPr/>
        </p:nvSpPr>
        <p:spPr bwMode="auto">
          <a:xfrm>
            <a:off x="5799705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Audit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Logging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8120523-4910-48C0-802B-AFA1ABDA6CFF}"/>
              </a:ext>
            </a:extLst>
          </p:cNvPr>
          <p:cNvSpPr/>
          <p:nvPr/>
        </p:nvSpPr>
        <p:spPr bwMode="auto">
          <a:xfrm>
            <a:off x="5799705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Search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Queries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D55EC446-4DB1-4861-B008-EBB8FB29283D}"/>
              </a:ext>
            </a:extLst>
          </p:cNvPr>
          <p:cNvSpPr/>
          <p:nvPr/>
        </p:nvSpPr>
        <p:spPr bwMode="auto">
          <a:xfrm>
            <a:off x="5799705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Legal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Holds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0737F94-674B-40DF-8EF1-864E4A89A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8595427"/>
            <a:ext cx="726738" cy="43607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9AA79D2-F616-4D91-8922-46DEB8366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8595427"/>
            <a:ext cx="726738" cy="43607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E8A18CC-D1A0-4B71-A627-6584BE22F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8595427"/>
            <a:ext cx="726738" cy="43607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0471FF6-D522-4954-AF7A-FA13A719AA49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609" y="9112983"/>
            <a:ext cx="726738" cy="43607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870FF87-4045-4947-8136-36DA3E15CE4D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14" y="9112983"/>
            <a:ext cx="726738" cy="43607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8E04B4A-E2A7-4AF8-93E2-02E1FBB8DDB0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2620" y="9112983"/>
            <a:ext cx="726738" cy="436078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41A090CE-810D-4099-A52E-763289B12497}"/>
              </a:ext>
            </a:extLst>
          </p:cNvPr>
          <p:cNvSpPr/>
          <p:nvPr/>
        </p:nvSpPr>
        <p:spPr bwMode="auto">
          <a:xfrm>
            <a:off x="328609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091F2C"/>
                </a:solidFill>
                <a:latin typeface="+mj-lt"/>
              </a:rPr>
              <a:t>Microsoft Entra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ID P2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7524447-7575-46F0-83F8-3C300264C576}"/>
              </a:ext>
            </a:extLst>
          </p:cNvPr>
          <p:cNvSpPr/>
          <p:nvPr/>
        </p:nvSpPr>
        <p:spPr bwMode="auto">
          <a:xfrm>
            <a:off x="1107673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Office P2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90BD05-9467-469C-AA04-4C8BD6185B4C}"/>
              </a:ext>
            </a:extLst>
          </p:cNvPr>
          <p:cNvSpPr/>
          <p:nvPr/>
        </p:nvSpPr>
        <p:spPr bwMode="auto">
          <a:xfrm>
            <a:off x="1889678" y="9112983"/>
            <a:ext cx="729680" cy="435791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Identity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672F6D-DAF4-4E7F-BE1D-AD1A18ECCDB2}"/>
              </a:ext>
            </a:extLst>
          </p:cNvPr>
          <p:cNvSpPr/>
          <p:nvPr/>
        </p:nvSpPr>
        <p:spPr bwMode="auto">
          <a:xfrm>
            <a:off x="328609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282828"/>
                </a:solidFill>
              </a:rPr>
              <a:t>Risk-Based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00" dirty="0">
                <a:solidFill>
                  <a:srgbClr val="282828"/>
                </a:solidFill>
              </a:rPr>
              <a:t>Conditional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800" dirty="0">
                <a:solidFill>
                  <a:srgbClr val="282828"/>
                </a:solidFill>
              </a:rPr>
              <a:t>Access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585B485-4C73-4104-B3BA-2A22FE8DD823}"/>
              </a:ext>
            </a:extLst>
          </p:cNvPr>
          <p:cNvSpPr/>
          <p:nvPr/>
        </p:nvSpPr>
        <p:spPr bwMode="auto">
          <a:xfrm>
            <a:off x="1107673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Safe Links &amp; Safe attachments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45D752A-DC72-46B2-B6CC-09121444547B}"/>
              </a:ext>
            </a:extLst>
          </p:cNvPr>
          <p:cNvSpPr/>
          <p:nvPr/>
        </p:nvSpPr>
        <p:spPr bwMode="auto">
          <a:xfrm>
            <a:off x="1889678" y="8595714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Identity Protection </a:t>
            </a:r>
            <a:r>
              <a:rPr lang="en-US" sz="800" dirty="0">
                <a:solidFill>
                  <a:srgbClr val="282828"/>
                </a:solidFill>
              </a:rPr>
              <a:t>Alerts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D1D8A3D-2612-488E-BFDE-D431C8761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6887950"/>
            <a:ext cx="726738" cy="43607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F4401DC-6DFE-406D-8E50-9D11DDAD3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6887950"/>
            <a:ext cx="726738" cy="43607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94B452C-1C5A-4DF2-90BB-4E85A056F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6887950"/>
            <a:ext cx="726738" cy="43607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1352473-19BD-44C3-930B-C0089F24C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7456918"/>
            <a:ext cx="726738" cy="43607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A156645-FD5A-4757-ADCF-4EB1B7E12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7456918"/>
            <a:ext cx="726738" cy="43607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4B368F5-10B2-467E-A747-AA829F35F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7456918"/>
            <a:ext cx="726738" cy="43607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BFC2774-AF1A-409C-B4ED-91C880D16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9" y="8026173"/>
            <a:ext cx="726738" cy="43607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C21CEB2B-5366-4D0D-A4E3-77E83331A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4" y="8026173"/>
            <a:ext cx="726738" cy="43607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B33E09A-D310-4551-A0B6-CE8A77319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20" y="8026173"/>
            <a:ext cx="726738" cy="436078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099E5D3A-BBF0-414B-AB53-9A24ADFDAAA1}"/>
              </a:ext>
            </a:extLst>
          </p:cNvPr>
          <p:cNvSpPr/>
          <p:nvPr/>
        </p:nvSpPr>
        <p:spPr bwMode="auto">
          <a:xfrm>
            <a:off x="328609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Privileged Identity Management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319BF07-2409-40BD-AA37-EAF42D0CE273}"/>
              </a:ext>
            </a:extLst>
          </p:cNvPr>
          <p:cNvSpPr/>
          <p:nvPr/>
        </p:nvSpPr>
        <p:spPr bwMode="auto">
          <a:xfrm>
            <a:off x="328609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Entitlement Management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CFF8353-2CD9-4E36-A357-560D7AC06F6C}"/>
              </a:ext>
            </a:extLst>
          </p:cNvPr>
          <p:cNvSpPr/>
          <p:nvPr/>
        </p:nvSpPr>
        <p:spPr bwMode="auto">
          <a:xfrm>
            <a:off x="328609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Access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Reviews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4C4F5B3-194E-45C4-9924-8EAE67CD051E}"/>
              </a:ext>
            </a:extLst>
          </p:cNvPr>
          <p:cNvSpPr/>
          <p:nvPr/>
        </p:nvSpPr>
        <p:spPr bwMode="auto">
          <a:xfrm>
            <a:off x="1107673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Monitor &amp; Report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8F050AC-E975-4226-8D5F-9919794A8956}"/>
              </a:ext>
            </a:extLst>
          </p:cNvPr>
          <p:cNvSpPr/>
          <p:nvPr/>
        </p:nvSpPr>
        <p:spPr bwMode="auto">
          <a:xfrm>
            <a:off x="1107673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Automatic Threat Remediation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66027B7-7599-4798-A22C-328D215EC358}"/>
              </a:ext>
            </a:extLst>
          </p:cNvPr>
          <p:cNvSpPr/>
          <p:nvPr/>
        </p:nvSpPr>
        <p:spPr bwMode="auto">
          <a:xfrm>
            <a:off x="1107673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Advanced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00" dirty="0">
                <a:solidFill>
                  <a:srgbClr val="282828"/>
                </a:solidFill>
              </a:rPr>
              <a:t>Anti-Phishing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A16B5D8-B25D-4829-BC40-11AA1FF11E16}"/>
              </a:ext>
            </a:extLst>
          </p:cNvPr>
          <p:cNvSpPr/>
          <p:nvPr/>
        </p:nvSpPr>
        <p:spPr bwMode="auto">
          <a:xfrm>
            <a:off x="1889678" y="688795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A844A3B-4A85-4C2A-9945-0A3146E5E379}"/>
              </a:ext>
            </a:extLst>
          </p:cNvPr>
          <p:cNvSpPr/>
          <p:nvPr/>
        </p:nvSpPr>
        <p:spPr bwMode="auto">
          <a:xfrm>
            <a:off x="1889678" y="7457205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8D48408-0129-43AA-AF2F-76FF74D14A4E}"/>
              </a:ext>
            </a:extLst>
          </p:cNvPr>
          <p:cNvSpPr/>
          <p:nvPr/>
        </p:nvSpPr>
        <p:spPr bwMode="auto">
          <a:xfrm>
            <a:off x="1889678" y="8026460"/>
            <a:ext cx="729680" cy="435791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282828"/>
                </a:solidFill>
              </a:rPr>
              <a:t>Behavioural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lang="en-US" sz="800" dirty="0"/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Analytics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04A0EC-53B5-3D17-C400-02D6E17D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802388"/>
            <a:ext cx="3410429" cy="784830"/>
          </a:xfrm>
        </p:spPr>
        <p:txBody>
          <a:bodyPr/>
          <a:lstStyle/>
          <a:p>
            <a:r>
              <a:rPr lang="en-US" sz="1700" dirty="0">
                <a:solidFill>
                  <a:srgbClr val="FDB17E"/>
                </a:solidFill>
                <a:latin typeface="+mj-lt"/>
                <a:cs typeface="Segoe Sans Display Semilight"/>
              </a:rPr>
              <a:t>All-in-one Enterprise Security, </a:t>
            </a:r>
            <a:br>
              <a:rPr lang="en-US" sz="1700" dirty="0">
                <a:solidFill>
                  <a:srgbClr val="FDB17E"/>
                </a:solidFill>
                <a:latin typeface="+mj-lt"/>
                <a:cs typeface="Segoe Sans Display Semilight"/>
              </a:rPr>
            </a:br>
            <a:r>
              <a:rPr lang="en-US" sz="1700" dirty="0">
                <a:solidFill>
                  <a:srgbClr val="FDB17E"/>
                </a:solidFill>
                <a:latin typeface="+mj-lt"/>
                <a:cs typeface="Segoe Sans Display Semilight"/>
              </a:rPr>
              <a:t>Data Protection &amp; Governance </a:t>
            </a:r>
            <a:br>
              <a:rPr lang="en-US" sz="1700" dirty="0">
                <a:latin typeface="+mj-lt"/>
              </a:rPr>
            </a:br>
            <a:r>
              <a:rPr lang="en-US" sz="1700" dirty="0">
                <a:latin typeface="+mj-lt"/>
                <a:cs typeface="Segoe Sans Display Semibold"/>
              </a:rPr>
              <a:t>Upgrade from M365 </a:t>
            </a:r>
            <a:r>
              <a:rPr lang="en-US" sz="1700" dirty="0">
                <a:latin typeface="+mj-lt"/>
                <a:cs typeface="Segoe Sans Display Semilight"/>
              </a:rPr>
              <a:t>E3 to M365 E5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4A075D3-A3F2-9ADD-FECC-CB0A6729A3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611" y="1707106"/>
            <a:ext cx="3386139" cy="615553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1000" dirty="0">
                <a:cs typeface="Segoe Sans Display Semilight"/>
              </a:rPr>
              <a:t>Upgrade from M365 E3 to M365 E5 to elevate your security with unified threat detection and response (XDR), compliance capabilities and advanced data management tools for a resilient and compliant business environment. </a:t>
            </a:r>
          </a:p>
        </p:txBody>
      </p:sp>
    </p:spTree>
    <p:extLst>
      <p:ext uri="{BB962C8B-B14F-4D97-AF65-F5344CB8AC3E}">
        <p14:creationId xmlns:p14="http://schemas.microsoft.com/office/powerpoint/2010/main" val="1783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1AF34B36-4A10-4CAB-BBA3-D03CB0EEC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2" y="3962919"/>
            <a:ext cx="6219015" cy="2904282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821B49E-95F7-40CD-B3AD-9EE83DD0414E}"/>
              </a:ext>
            </a:extLst>
          </p:cNvPr>
          <p:cNvCxnSpPr>
            <a:cxnSpLocks/>
          </p:cNvCxnSpPr>
          <p:nvPr/>
        </p:nvCxnSpPr>
        <p:spPr>
          <a:xfrm>
            <a:off x="1865125" y="4078847"/>
            <a:ext cx="0" cy="2672426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206DA9F-1666-4110-836F-BE0873D26414}"/>
              </a:ext>
            </a:extLst>
          </p:cNvPr>
          <p:cNvCxnSpPr>
            <a:cxnSpLocks/>
          </p:cNvCxnSpPr>
          <p:nvPr/>
        </p:nvCxnSpPr>
        <p:spPr>
          <a:xfrm>
            <a:off x="3419878" y="4078847"/>
            <a:ext cx="0" cy="2672426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613FD1D-6690-49F3-8F36-33FD89BB046C}"/>
              </a:ext>
            </a:extLst>
          </p:cNvPr>
          <p:cNvCxnSpPr>
            <a:cxnSpLocks/>
          </p:cNvCxnSpPr>
          <p:nvPr/>
        </p:nvCxnSpPr>
        <p:spPr>
          <a:xfrm>
            <a:off x="5060005" y="4078847"/>
            <a:ext cx="0" cy="2672426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4C81635-535E-4A82-819F-17A7EA7ADB8D}"/>
              </a:ext>
            </a:extLst>
          </p:cNvPr>
          <p:cNvSpPr>
            <a:spLocks/>
          </p:cNvSpPr>
          <p:nvPr/>
        </p:nvSpPr>
        <p:spPr bwMode="auto">
          <a:xfrm>
            <a:off x="1865125" y="3962919"/>
            <a:ext cx="1554753" cy="232849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Drivers </a:t>
            </a:r>
            <a:b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&amp; Project Objectives</a:t>
            </a:r>
          </a:p>
          <a:p>
            <a:pPr algn="l" defTabSz="932472" fontAlgn="base">
              <a:spcBef>
                <a:spcPct val="0"/>
              </a:spcBef>
            </a:pPr>
            <a:endParaRPr lang="en-US" sz="6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Increasing cyber threats – Ransomware &amp; credential attacks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Hybrid work risks – Secure access across unmanaged devices &amp; networks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Legal readiness – Automated data classification &amp; retention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Automated response – Faster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incident containment with AI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Cost-effective security &amp;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in one solution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Need for stronger security beyond basic protections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Cyber insurance requiring advanced security tools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Avoiding fines, lawsuits, and reputational damage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88DACA3-AC69-4F09-B6B8-E05B3207AE24}"/>
              </a:ext>
            </a:extLst>
          </p:cNvPr>
          <p:cNvSpPr>
            <a:spLocks/>
          </p:cNvSpPr>
          <p:nvPr/>
        </p:nvSpPr>
        <p:spPr bwMode="auto">
          <a:xfrm>
            <a:off x="310372" y="3962919"/>
            <a:ext cx="1554753" cy="268244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Current </a:t>
            </a:r>
            <a:b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Challenges</a:t>
            </a:r>
          </a:p>
          <a:p>
            <a:pPr algn="l" defTabSz="932472" fontAlgn="base">
              <a:spcBef>
                <a:spcPct val="0"/>
              </a:spcBef>
            </a:pPr>
            <a:endParaRPr lang="en-US" sz="6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gaps – Lack of advanced threat protection &amp; governance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Increased complexity – Too many security tools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SMBs targeted – Ransomware, phishing, account takeovers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Limited IT resources – Small teams struggle with security response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challenges – Managing multiple regulations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Data sprawl – Sensitive info spread across devices &amp; cloud apps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High data leak risk – Weak controls over </a:t>
            </a:r>
            <a:r>
              <a:rPr lang="en-US" sz="600" dirty="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unauthorised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sharing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Time-consuming compliance –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Manual audits &amp; legal holds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Expanding attack surface – Phishing, ransomware, zero-day exploits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Reactive security – Limited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automation &amp; proactive defence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775A6C6-230D-4EE8-A352-6FD97FBF9172}"/>
              </a:ext>
            </a:extLst>
          </p:cNvPr>
          <p:cNvSpPr>
            <a:spLocks/>
          </p:cNvSpPr>
          <p:nvPr/>
        </p:nvSpPr>
        <p:spPr bwMode="auto">
          <a:xfrm>
            <a:off x="3419879" y="3962919"/>
            <a:ext cx="1515068" cy="264397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New </a:t>
            </a:r>
            <a:b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Capabilities</a:t>
            </a:r>
          </a:p>
          <a:p>
            <a:pPr algn="l" defTabSz="932472" fontAlgn="base">
              <a:spcBef>
                <a:spcPct val="0"/>
              </a:spcBef>
            </a:pPr>
            <a:endParaRPr lang="en-US" sz="6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Risk-Based Conditional Access 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–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or challenge risky sign-ins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Information Protection </a:t>
            </a:r>
            <a:r>
              <a:rPr lang="en-US" sz="6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– </a:t>
            </a:r>
            <a:r>
              <a:rPr lang="en-US" sz="6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Automatic 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classification of sensitive data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Data Loss Prevention (DLP)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prevent </a:t>
            </a:r>
            <a:r>
              <a:rPr lang="en-US" sz="600" dirty="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unauthorised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sharing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Defender XDR – 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detection across endpoints, email, &amp; identities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Retention &amp; archiving policies – </a:t>
            </a: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Manage data lifecycle for compliance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Identity Protection &amp; PIM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Secure admin access &amp; prevent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lateral movement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Attack Surface Reduction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high-risk activities before they become threats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Insider Risk Management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Detect and mitigate internal threats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Advanced eDiscovery – </a:t>
            </a:r>
            <a:br>
              <a:rPr lang="en-US" sz="6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 legal holds and investigations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FFC573C-9036-438B-9128-1FF138525855}"/>
              </a:ext>
            </a:extLst>
          </p:cNvPr>
          <p:cNvSpPr>
            <a:spLocks/>
          </p:cNvSpPr>
          <p:nvPr/>
        </p:nvSpPr>
        <p:spPr bwMode="auto">
          <a:xfrm>
            <a:off x="5100446" y="3962919"/>
            <a:ext cx="1228341" cy="249008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</a:t>
            </a:r>
            <a:b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700" dirty="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Outcomes</a:t>
            </a:r>
          </a:p>
          <a:p>
            <a:pPr algn="l" defTabSz="932472" fontAlgn="base">
              <a:spcBef>
                <a:spcPct val="0"/>
              </a:spcBef>
            </a:pPr>
            <a:endParaRPr lang="en-US" sz="600" dirty="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Protection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Zero trust adoption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Simplified legal/ </a:t>
            </a:r>
            <a:b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process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Customer trust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incidents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penalties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Financial impact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6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Security Management/ Tooling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5EA0F3C-EEE4-418D-A25F-59D028E0E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758" y="1173968"/>
            <a:ext cx="1980952" cy="203293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4AA3CC-4E7E-44D8-BE41-B5E484C84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192" y="1173968"/>
            <a:ext cx="1980952" cy="2032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79E714-E826-42A0-AEBB-CD76BC80E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72" y="1173968"/>
            <a:ext cx="1980952" cy="2032933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2C6275C2-AF94-42D6-9516-CAC2DC7BCD52}"/>
              </a:ext>
            </a:extLst>
          </p:cNvPr>
          <p:cNvSpPr/>
          <p:nvPr/>
        </p:nvSpPr>
        <p:spPr bwMode="auto">
          <a:xfrm>
            <a:off x="2420758" y="1173968"/>
            <a:ext cx="1980000" cy="20329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Advanced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Analytics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Use deep analytics in M365 E5 to understand threat patterns and adapt security policies accordingly, reducing the risk of false positives and improving overall security posture.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C4AACA-3537-4290-B660-8DA719552E8F}"/>
              </a:ext>
            </a:extLst>
          </p:cNvPr>
          <p:cNvSpPr/>
          <p:nvPr/>
        </p:nvSpPr>
        <p:spPr bwMode="auto">
          <a:xfrm>
            <a:off x="4530192" y="1173968"/>
            <a:ext cx="1980000" cy="20329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&amp; Data Governance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Achieve stronger compliance with built-in features like data retention policies, automated auditing and reporting. M365 E5 enables businesses to align with changing regulatory frameworks, ensuring data governance and secure management in a dynamic environment.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71FC3-292A-43CA-8200-0C470FC88A4C}"/>
              </a:ext>
            </a:extLst>
          </p:cNvPr>
          <p:cNvSpPr/>
          <p:nvPr/>
        </p:nvSpPr>
        <p:spPr bwMode="auto">
          <a:xfrm>
            <a:off x="310372" y="1173968"/>
            <a:ext cx="1980000" cy="203293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Threat </a:t>
            </a:r>
            <a:b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2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Intelligence Integration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Leverage advanced threat intelligence in M365 E5 to enhance visibility into emerging security threats. This proactive monitoring helps businesses respond quickly to prevent breaches before </a:t>
            </a:r>
            <a:br>
              <a:rPr lang="en-US" sz="900" dirty="0"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/>
              </a:rPr>
              <a:t>they occur.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7B7C0-4246-4CC7-BEB7-6D8029021D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352954"/>
            <a:ext cx="6200773" cy="64633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1400" dirty="0">
                <a:cs typeface="Segoe Sans Display Semilight"/>
              </a:rPr>
              <a:t>M365 </a:t>
            </a:r>
            <a:r>
              <a:rPr lang="en-US" sz="1400" dirty="0">
                <a:latin typeface="+mj-lt"/>
                <a:cs typeface="Segoe Sans Display Semilight"/>
              </a:rPr>
              <a:t>E5 enhances identity protection, access management and compliance tools, providing advanced security and governance to safeguard your organisation across all environments.</a:t>
            </a:r>
            <a:endParaRPr lang="en-US" sz="1400" dirty="0">
              <a:latin typeface="+mj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50AA88-4D5C-466E-A515-4FA9FC6880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59BC7D-4A48-4929-9D6B-9CD7E7F69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E347EA-0185-4D68-B24D-C786B03B2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0C39EAF-E7F4-4110-8831-C7803D2B7B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DEA51F7-BDB5-448B-A0F9-D59341A94A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3371AC3-18CA-40D7-84F0-FFC6602BD3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1D121A0E-D7ED-4EE5-9FBB-BB51DC1692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spAutoFit/>
          </a:bodyPr>
          <a:lstStyle/>
          <a:p>
            <a:r>
              <a:rPr lang="en-US" sz="700" dirty="0"/>
              <a:t>Don't become a target—reach out today to fortify your information protection and shield your business from costly data loss and security threats.</a:t>
            </a:r>
          </a:p>
          <a:p>
            <a:r>
              <a:rPr lang="en-US" sz="700" dirty="0"/>
              <a:t>Learn how Microsoft 365 can help you empower your team to work securely from anywhere, streamline costs and enhance data protection.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DB38AF-65B6-45F2-AED9-0590DCF15C68}"/>
              </a:ext>
            </a:extLst>
          </p:cNvPr>
          <p:cNvSpPr txBox="1"/>
          <p:nvPr/>
        </p:nvSpPr>
        <p:spPr>
          <a:xfrm>
            <a:off x="328613" y="3566500"/>
            <a:ext cx="618398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400" dirty="0">
                <a:latin typeface="+mj-lt"/>
                <a:cs typeface="Segoe Sans Display Semilight" pitchFamily="2" charset="0"/>
              </a:rPr>
              <a:t>M365 E3 to M365 E5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1692D-6A5C-4CEE-928C-AFC974429FF4}"/>
              </a:ext>
            </a:extLst>
          </p:cNvPr>
          <p:cNvGrpSpPr/>
          <p:nvPr/>
        </p:nvGrpSpPr>
        <p:grpSpPr>
          <a:xfrm>
            <a:off x="6317255" y="5170923"/>
            <a:ext cx="146498" cy="146497"/>
            <a:chOff x="6239467" y="5727875"/>
            <a:chExt cx="179997" cy="179997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C733115-A7EB-4B75-8BDD-A31DB90267BA}"/>
                </a:ext>
              </a:extLst>
            </p:cNvPr>
            <p:cNvSpPr/>
            <p:nvPr/>
          </p:nvSpPr>
          <p:spPr>
            <a:xfrm>
              <a:off x="6239467" y="5727875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467FBAD-F180-4D86-85B2-4C664E51C0F8}"/>
                </a:ext>
              </a:extLst>
            </p:cNvPr>
            <p:cNvSpPr/>
            <p:nvPr/>
          </p:nvSpPr>
          <p:spPr>
            <a:xfrm>
              <a:off x="6329466" y="5783775"/>
              <a:ext cx="567" cy="74854"/>
            </a:xfrm>
            <a:custGeom>
              <a:avLst/>
              <a:gdLst>
                <a:gd name="connsiteX0" fmla="*/ 0 w 397"/>
                <a:gd name="connsiteY0" fmla="*/ 0 h 52399"/>
                <a:gd name="connsiteX1" fmla="*/ 0 w 397"/>
                <a:gd name="connsiteY1" fmla="*/ 52399 h 5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" h="52399">
                  <a:moveTo>
                    <a:pt x="0" y="0"/>
                  </a:moveTo>
                  <a:lnTo>
                    <a:pt x="0" y="52399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1D01429-7AD9-44FA-9CC5-D2B44F0BE70F}"/>
                </a:ext>
              </a:extLst>
            </p:cNvPr>
            <p:cNvSpPr/>
            <p:nvPr/>
          </p:nvSpPr>
          <p:spPr>
            <a:xfrm>
              <a:off x="6292035" y="5821201"/>
              <a:ext cx="74860" cy="567"/>
            </a:xfrm>
            <a:custGeom>
              <a:avLst/>
              <a:gdLst>
                <a:gd name="connsiteX0" fmla="*/ 0 w 52403"/>
                <a:gd name="connsiteY0" fmla="*/ 0 h 397"/>
                <a:gd name="connsiteX1" fmla="*/ 52403 w 52403"/>
                <a:gd name="connsiteY1" fmla="*/ 0 h 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403" h="397">
                  <a:moveTo>
                    <a:pt x="0" y="0"/>
                  </a:moveTo>
                  <a:lnTo>
                    <a:pt x="52403" y="0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13C751-A88A-414D-99BC-5FE29DAAE40E}"/>
              </a:ext>
            </a:extLst>
          </p:cNvPr>
          <p:cNvGrpSpPr/>
          <p:nvPr/>
        </p:nvGrpSpPr>
        <p:grpSpPr>
          <a:xfrm>
            <a:off x="6317253" y="5422894"/>
            <a:ext cx="146498" cy="146497"/>
            <a:chOff x="6239464" y="5986511"/>
            <a:chExt cx="179997" cy="179997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EBE3033-B2A1-4C57-ABED-545F77669AD6}"/>
                </a:ext>
              </a:extLst>
            </p:cNvPr>
            <p:cNvSpPr/>
            <p:nvPr/>
          </p:nvSpPr>
          <p:spPr>
            <a:xfrm>
              <a:off x="6239464" y="5986511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30">
              <a:extLst>
                <a:ext uri="{FF2B5EF4-FFF2-40B4-BE49-F238E27FC236}">
                  <a16:creationId xmlns:a16="http://schemas.microsoft.com/office/drawing/2014/main" id="{2305234C-9100-4455-93AB-8F4E0D2E002F}"/>
                </a:ext>
              </a:extLst>
            </p:cNvPr>
            <p:cNvGrpSpPr/>
            <p:nvPr/>
          </p:nvGrpSpPr>
          <p:grpSpPr>
            <a:xfrm>
              <a:off x="6289453" y="6039192"/>
              <a:ext cx="80016" cy="74633"/>
              <a:chOff x="3190705" y="4817436"/>
              <a:chExt cx="56012" cy="52244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A2A0E54-D283-402A-B5D0-16E9BF9A115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B427413-E8C2-462D-BD25-718641B6328A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635A672-D02D-4D8A-9CFA-E844722D2B7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EA9229-3964-4C58-950B-A1D183A9B7B6}"/>
              </a:ext>
            </a:extLst>
          </p:cNvPr>
          <p:cNvGrpSpPr/>
          <p:nvPr/>
        </p:nvGrpSpPr>
        <p:grpSpPr>
          <a:xfrm>
            <a:off x="6317254" y="4596905"/>
            <a:ext cx="146498" cy="146497"/>
            <a:chOff x="6239465" y="5210603"/>
            <a:chExt cx="179997" cy="179997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057A561-99E7-4992-88AC-4C3E9385CCFF}"/>
                </a:ext>
              </a:extLst>
            </p:cNvPr>
            <p:cNvSpPr/>
            <p:nvPr/>
          </p:nvSpPr>
          <p:spPr>
            <a:xfrm>
              <a:off x="6239465" y="5210603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aphic 32">
              <a:extLst>
                <a:ext uri="{FF2B5EF4-FFF2-40B4-BE49-F238E27FC236}">
                  <a16:creationId xmlns:a16="http://schemas.microsoft.com/office/drawing/2014/main" id="{592A8781-15B2-431C-A2EC-BF3E1DAC905D}"/>
                </a:ext>
              </a:extLst>
            </p:cNvPr>
            <p:cNvGrpSpPr/>
            <p:nvPr/>
          </p:nvGrpSpPr>
          <p:grpSpPr>
            <a:xfrm>
              <a:off x="6289454" y="5263284"/>
              <a:ext cx="80016" cy="74633"/>
              <a:chOff x="2996146" y="4819536"/>
              <a:chExt cx="56012" cy="52244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017E29F-08F6-4664-81E8-BECF70154914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65E0938-AA0F-4833-919A-E3FE88ED0F5B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E313736-7BFD-4E31-91D8-0F543B1DF23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260735-1149-4C7E-B2AB-466EE9C18069}"/>
              </a:ext>
            </a:extLst>
          </p:cNvPr>
          <p:cNvGrpSpPr/>
          <p:nvPr/>
        </p:nvGrpSpPr>
        <p:grpSpPr>
          <a:xfrm>
            <a:off x="6317253" y="5658569"/>
            <a:ext cx="146498" cy="146497"/>
            <a:chOff x="6239464" y="6245147"/>
            <a:chExt cx="179997" cy="179997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4B92448-70D1-472F-805D-8D6BAB575328}"/>
                </a:ext>
              </a:extLst>
            </p:cNvPr>
            <p:cNvSpPr/>
            <p:nvPr/>
          </p:nvSpPr>
          <p:spPr>
            <a:xfrm>
              <a:off x="6239464" y="6245147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3" name="Graphic 30">
              <a:extLst>
                <a:ext uri="{FF2B5EF4-FFF2-40B4-BE49-F238E27FC236}">
                  <a16:creationId xmlns:a16="http://schemas.microsoft.com/office/drawing/2014/main" id="{FAA0FE60-5A4D-41B7-8591-34D40511151A}"/>
                </a:ext>
              </a:extLst>
            </p:cNvPr>
            <p:cNvGrpSpPr/>
            <p:nvPr/>
          </p:nvGrpSpPr>
          <p:grpSpPr>
            <a:xfrm>
              <a:off x="6289453" y="6297828"/>
              <a:ext cx="80016" cy="74633"/>
              <a:chOff x="3190705" y="4817436"/>
              <a:chExt cx="56012" cy="52244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08E0742-4AFA-46EA-87F5-E054E28A3CA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99CF3A4C-0DEE-4CBB-9086-942710F89AEB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7823F52-4173-4A99-9181-4B52737F195E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1D556C-4566-45FB-8C83-D2D07FFD029E}"/>
              </a:ext>
            </a:extLst>
          </p:cNvPr>
          <p:cNvGrpSpPr/>
          <p:nvPr/>
        </p:nvGrpSpPr>
        <p:grpSpPr>
          <a:xfrm>
            <a:off x="6317253" y="5909610"/>
            <a:ext cx="146498" cy="146497"/>
            <a:chOff x="6239464" y="6503783"/>
            <a:chExt cx="179997" cy="179997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0E62C37-72E4-426C-8F20-6945DBD19CF2}"/>
                </a:ext>
              </a:extLst>
            </p:cNvPr>
            <p:cNvSpPr/>
            <p:nvPr/>
          </p:nvSpPr>
          <p:spPr>
            <a:xfrm>
              <a:off x="6239464" y="6503783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0" name="Graphic 30">
              <a:extLst>
                <a:ext uri="{FF2B5EF4-FFF2-40B4-BE49-F238E27FC236}">
                  <a16:creationId xmlns:a16="http://schemas.microsoft.com/office/drawing/2014/main" id="{5CACAB4D-B195-4610-BB45-D3F0E29987C3}"/>
                </a:ext>
              </a:extLst>
            </p:cNvPr>
            <p:cNvGrpSpPr/>
            <p:nvPr/>
          </p:nvGrpSpPr>
          <p:grpSpPr>
            <a:xfrm>
              <a:off x="6289453" y="6556464"/>
              <a:ext cx="80016" cy="74633"/>
              <a:chOff x="3190705" y="4817436"/>
              <a:chExt cx="56012" cy="52244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16ABB88-728B-4128-9233-796EEFB909D0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3E21E7D-3593-4E4F-B9EF-6E92312C8133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BDBA02B-FB32-48A0-B102-4D32ABAAD19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E6089-6EA9-459A-8248-1B9297798E10}"/>
              </a:ext>
            </a:extLst>
          </p:cNvPr>
          <p:cNvGrpSpPr/>
          <p:nvPr/>
        </p:nvGrpSpPr>
        <p:grpSpPr>
          <a:xfrm>
            <a:off x="6317254" y="4830063"/>
            <a:ext cx="146498" cy="146497"/>
            <a:chOff x="6239465" y="5469239"/>
            <a:chExt cx="179997" cy="179997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5E8D6C2-F72B-438B-84AE-7E3C39DB34AF}"/>
                </a:ext>
              </a:extLst>
            </p:cNvPr>
            <p:cNvSpPr/>
            <p:nvPr/>
          </p:nvSpPr>
          <p:spPr>
            <a:xfrm>
              <a:off x="6239465" y="5469239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6" name="Graphic 32">
              <a:extLst>
                <a:ext uri="{FF2B5EF4-FFF2-40B4-BE49-F238E27FC236}">
                  <a16:creationId xmlns:a16="http://schemas.microsoft.com/office/drawing/2014/main" id="{C632B0A9-D85B-46AA-B3DC-84E680123A2F}"/>
                </a:ext>
              </a:extLst>
            </p:cNvPr>
            <p:cNvGrpSpPr/>
            <p:nvPr/>
          </p:nvGrpSpPr>
          <p:grpSpPr>
            <a:xfrm>
              <a:off x="6289454" y="5521920"/>
              <a:ext cx="80016" cy="74633"/>
              <a:chOff x="2996146" y="4819536"/>
              <a:chExt cx="56012" cy="52244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9FCB8D-306B-432D-97A8-6BBD823F16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0B84D74-ED32-4454-8EAE-0D86CB73A1D6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51CEE76-D346-45C8-9DDF-3E1F85A579E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FCA5AEC-4B05-47E2-9A38-28F0143A47F8}"/>
              </a:ext>
            </a:extLst>
          </p:cNvPr>
          <p:cNvGrpSpPr/>
          <p:nvPr/>
        </p:nvGrpSpPr>
        <p:grpSpPr>
          <a:xfrm rot="5400000">
            <a:off x="4934947" y="5290003"/>
            <a:ext cx="250115" cy="250115"/>
            <a:chOff x="6239465" y="4951967"/>
            <a:chExt cx="179997" cy="17999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5A2F808-F727-4C67-9F76-0E2308188CF2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chemeClr val="bg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aphic 32">
              <a:extLst>
                <a:ext uri="{FF2B5EF4-FFF2-40B4-BE49-F238E27FC236}">
                  <a16:creationId xmlns:a16="http://schemas.microsoft.com/office/drawing/2014/main" id="{827E6A49-8E6C-4735-BAC3-CD33CAAF67E8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44E15DB-7D77-45A0-A252-83DEB9E9330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B24AEA8-433D-4893-A2EF-C214B9445A1D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761CE10-992A-44D7-84B7-4453E5CDEA5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F792334-E2DF-593A-1FD7-FC2895D5C7BF}"/>
              </a:ext>
            </a:extLst>
          </p:cNvPr>
          <p:cNvSpPr txBox="1"/>
          <p:nvPr/>
        </p:nvSpPr>
        <p:spPr>
          <a:xfrm>
            <a:off x="328613" y="7223302"/>
            <a:ext cx="618398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400" dirty="0">
                <a:latin typeface="+mj-lt"/>
                <a:cs typeface="Segoe Sans Display Semilight" pitchFamily="2" charset="0"/>
              </a:rPr>
              <a:t>Together, let’s supercharge your security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5AA004-3CF6-4717-9562-3FED744D7CFF}"/>
              </a:ext>
            </a:extLst>
          </p:cNvPr>
          <p:cNvGrpSpPr/>
          <p:nvPr/>
        </p:nvGrpSpPr>
        <p:grpSpPr>
          <a:xfrm>
            <a:off x="6317253" y="6158925"/>
            <a:ext cx="146498" cy="146497"/>
            <a:chOff x="6239464" y="6762416"/>
            <a:chExt cx="179997" cy="179997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A385760-9B02-434F-9B07-95C89579246B}"/>
                </a:ext>
              </a:extLst>
            </p:cNvPr>
            <p:cNvSpPr/>
            <p:nvPr/>
          </p:nvSpPr>
          <p:spPr>
            <a:xfrm>
              <a:off x="6239464" y="6762416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82" name="Graphic 30">
              <a:extLst>
                <a:ext uri="{FF2B5EF4-FFF2-40B4-BE49-F238E27FC236}">
                  <a16:creationId xmlns:a16="http://schemas.microsoft.com/office/drawing/2014/main" id="{47306B6C-2E8A-4227-A1D3-D3BA80ED5397}"/>
                </a:ext>
              </a:extLst>
            </p:cNvPr>
            <p:cNvGrpSpPr/>
            <p:nvPr/>
          </p:nvGrpSpPr>
          <p:grpSpPr>
            <a:xfrm>
              <a:off x="6289453" y="6815097"/>
              <a:ext cx="80016" cy="74633"/>
              <a:chOff x="3190705" y="4817436"/>
              <a:chExt cx="56012" cy="52244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F45BCDA-02A7-4C0E-9F43-20D6C0A50F9E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8A5ED94-DEF7-4CA5-8A42-4D0BA615FBC5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10B78C1-EB08-4558-817C-5396F944C109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A908D5-B007-4702-A13C-8D367DB5A518}"/>
              </a:ext>
            </a:extLst>
          </p:cNvPr>
          <p:cNvGrpSpPr/>
          <p:nvPr/>
        </p:nvGrpSpPr>
        <p:grpSpPr>
          <a:xfrm>
            <a:off x="6317254" y="4349253"/>
            <a:ext cx="146498" cy="146497"/>
            <a:chOff x="6239465" y="4951967"/>
            <a:chExt cx="179997" cy="179997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BD06271-B572-4727-B0D9-C64CAE87FF34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1" name="Graphic 32">
              <a:extLst>
                <a:ext uri="{FF2B5EF4-FFF2-40B4-BE49-F238E27FC236}">
                  <a16:creationId xmlns:a16="http://schemas.microsoft.com/office/drawing/2014/main" id="{4BE4F8E3-9E4D-496A-8F7A-BDA60923B7E5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0B0E1E8-AB24-4B83-BDD4-B2A17CF75318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06F7348-0789-41D7-9902-845B45E05248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F66129-D15E-4702-9172-C759D17BD5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88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tarter Blue - February 2020_v6" id="{071E01FD-2079-42F8-8403-F72D98F421C4}" vid="{4AE5ECA4-1508-4F7F-B9BC-6CD0E5E51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5ee5f-cdc9-400e-abeb-489c00a90ce7" xsi:nil="true"/>
    <lcf76f155ced4ddcb4097134ff3c332f xmlns="097bb821-340d-4a6b-ab9d-4a4be84d8d6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8" ma:contentTypeDescription="Create a new document." ma:contentTypeScope="" ma:versionID="83d9e95c12dcad1ee09f99c488f38643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4d4de455e7227b351f96e30c21fec957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83CB5F-CEF0-435F-B9FE-9E4510FBF462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df301cc-813f-4ddb-94b8-ab5dfbf2201d"/>
    <ds:schemaRef ds:uri="4dd31aea-d8a2-4be3-9f39-1c1295f40056"/>
    <ds:schemaRef ds:uri="http://schemas.microsoft.com/office/2006/metadata/properties"/>
    <ds:schemaRef ds:uri="http://purl.org/dc/dcmitype/"/>
    <ds:schemaRef ds:uri="fdddb3d6-5bd7-4379-986a-b69d31005687"/>
    <ds:schemaRef ds:uri="912a965b-18ab-48f9-afa9-986d97207d9f"/>
    <ds:schemaRef ds:uri="c8e5ee5f-cdc9-400e-abeb-489c00a90ce7"/>
    <ds:schemaRef ds:uri="097bb821-340d-4a6b-ab9d-4a4be84d8d64"/>
  </ds:schemaRefs>
</ds:datastoreItem>
</file>

<file path=customXml/itemProps2.xml><?xml version="1.0" encoding="utf-8"?>
<ds:datastoreItem xmlns:ds="http://schemas.openxmlformats.org/officeDocument/2006/customXml" ds:itemID="{426AB4E1-324D-4EFF-9E55-481655B26C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bb821-340d-4a6b-ab9d-4a4be84d8d64"/>
    <ds:schemaRef ds:uri="c8e5ee5f-cdc9-400e-abeb-489c00a90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02BDF6-79E2-411B-8E9A-1D77D35BBA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2cd219a-7fef-4855-86b9-76cef3de89bd}" enabled="1" method="Standard" siteId="{6e417ab3-58de-417d-9aaa-da5837716c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</TotalTime>
  <Words>866</Words>
  <Application>Microsoft Office PowerPoint</Application>
  <PresentationFormat>A4 Paper (210x297 mm)</PresentationFormat>
  <Paragraphs>111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White Template</vt:lpstr>
      <vt:lpstr>All-in-one Enterprise Security,  Data Protection &amp; Governance  Upgrade from M365 E3 to M365 E5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George</dc:creator>
  <cp:keywords/>
  <dc:description/>
  <cp:lastModifiedBy>Matthew George</cp:lastModifiedBy>
  <cp:revision>456</cp:revision>
  <dcterms:created xsi:type="dcterms:W3CDTF">2025-01-16T21:55:48Z</dcterms:created>
  <dcterms:modified xsi:type="dcterms:W3CDTF">2025-04-03T21:45:17Z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0x01010089CE9D3728B5814FB45CEFA044557808</vt:lpwstr>
  </property>
  <property fmtid="{D5CDD505-2E9C-101B-9397-08002B2CF9AE}" pid="3" name="MediaServiceImageTags">
    <vt:lpwstr/>
  </property>
</Properties>
</file>