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7FFFF072_1E2D8DA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21"/>
  </p:notesMasterIdLst>
  <p:handoutMasterIdLst>
    <p:handoutMasterId r:id="rId22"/>
  </p:handoutMasterIdLst>
  <p:sldIdLst>
    <p:sldId id="2147479663" r:id="rId5"/>
    <p:sldId id="2147479664" r:id="rId6"/>
    <p:sldId id="2147479665" r:id="rId7"/>
    <p:sldId id="2147479666" r:id="rId8"/>
    <p:sldId id="2147479668" r:id="rId9"/>
    <p:sldId id="2147482182" r:id="rId10"/>
    <p:sldId id="2147483645" r:id="rId11"/>
    <p:sldId id="2147483646" r:id="rId12"/>
    <p:sldId id="2147482183" r:id="rId13"/>
    <p:sldId id="2147482184" r:id="rId14"/>
    <p:sldId id="2147482185" r:id="rId15"/>
    <p:sldId id="2147482186" r:id="rId16"/>
    <p:sldId id="2147482187" r:id="rId17"/>
    <p:sldId id="2147482188" r:id="rId18"/>
    <p:sldId id="2147482179" r:id="rId19"/>
    <p:sldId id="2147479676" r:id="rId2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14F3FA-6DBA-4AC1-8BF7-E54B4ADAF583}">
          <p14:sldIdLst>
            <p14:sldId id="2147479663"/>
            <p14:sldId id="2147479664"/>
            <p14:sldId id="2147479665"/>
            <p14:sldId id="2147479666"/>
            <p14:sldId id="2147479668"/>
            <p14:sldId id="2147482182"/>
            <p14:sldId id="2147483645"/>
            <p14:sldId id="2147483646"/>
            <p14:sldId id="2147482183"/>
            <p14:sldId id="2147482184"/>
            <p14:sldId id="2147482185"/>
            <p14:sldId id="2147482186"/>
            <p14:sldId id="2147482187"/>
            <p14:sldId id="2147482188"/>
            <p14:sldId id="2147482179"/>
            <p14:sldId id="214747967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CA250B-6872-2B73-77AF-8B1C92FC9E9D}" name="Guest User" initials="GU" userId="S::urn:spo:anon#929640787f6a1a4522399f470408ea8944df2c398e113bc46fe6e56bab257731::" providerId="AD"/>
  <p188:author id="{1111A418-C264-2BA5-E1E9-CD9F1ED7D694}" name="Guest User" initials="GU" userId="S::urn:spo:anon#499d14404e521be4f302c5533b228bb2830588ddde1f828577b175b84c8543a4::"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CF8A4495-1334-7D93-E534-D87DD186FC74}" name="Tiffany Lau" initials="TL" userId="S::tiffany.lau@keelcollective.com.au::c960a004-798b-4efd-8a3d-54cf024cbbf3"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A5924ECA-9D88-7163-DB9E-80CF0AECF57C}" name="Zoe Ha" initials="ZH" userId="Zoe Ha" providerId="None"/>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EAB3"/>
    <a:srgbClr val="03159A"/>
    <a:srgbClr val="F3CCF6"/>
    <a:srgbClr val="FDA700"/>
    <a:srgbClr val="FADAFD"/>
    <a:srgbClr val="E8F4FA"/>
    <a:srgbClr val="FEA38B"/>
    <a:srgbClr val="091F2C"/>
    <a:srgbClr val="C2F1C8"/>
    <a:srgbClr val="C04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B19F0-EA82-8C30-92BF-7F5BCDAADCCA}" v="6" dt="2025-03-31T22:47:18.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7FFFF072_1E2D8DAD.xml><?xml version="1.0" encoding="utf-8"?>
<p188:cmLst xmlns:a="http://schemas.openxmlformats.org/drawingml/2006/main" xmlns:r="http://schemas.openxmlformats.org/officeDocument/2006/relationships" xmlns:p188="http://schemas.microsoft.com/office/powerpoint/2018/8/main">
  <p188:cm id="{83BC9FFE-3AA8-44D2-8A89-CBB95D4C6DD6}" authorId="{F8CA250B-6872-2B73-77AF-8B1C92FC9E9D}" status="resolved" created="2025-03-17T00:11:25.846">
    <ac:deMkLst xmlns:ac="http://schemas.microsoft.com/office/drawing/2013/main/command">
      <pc:docMk xmlns:pc="http://schemas.microsoft.com/office/powerpoint/2013/main/command"/>
      <pc:sldMk xmlns:pc="http://schemas.microsoft.com/office/powerpoint/2013/main/command" cId="506301869" sldId="2147479666"/>
      <ac:spMk id="44" creationId="{3EC886D2-9057-4631-92A0-4A4D93243F6E}"/>
    </ac:deMkLst>
    <p188:txBody>
      <a:bodyPr/>
      <a:lstStyle/>
      <a:p>
        <a:r>
          <a:rPr lang="en-US"/>
          <a:t>LD: These references can be deleted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4/3/2025 2:27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4/3/2025 2:27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4" Type="http://schemas.openxmlformats.org/officeDocument/2006/relationships/image" Target="../media/image58.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6341" t="6342" r="16830" b="1682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 t="28810" r="28810" b="-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rotWithShape="1">
          <a:blip r:embed="rId2"/>
          <a:srcRect t="12569" r="12568"/>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43" name="Group 42">
            <a:extLst>
              <a:ext uri="{FF2B5EF4-FFF2-40B4-BE49-F238E27FC236}">
                <a16:creationId xmlns:a16="http://schemas.microsoft.com/office/drawing/2014/main" id="{0C9C6FB1-F633-4671-8D9A-BD253BB9BBD7}"/>
              </a:ext>
            </a:extLst>
          </p:cNvPr>
          <p:cNvGrpSpPr/>
          <p:nvPr userDrawn="1"/>
        </p:nvGrpSpPr>
        <p:grpSpPr>
          <a:xfrm>
            <a:off x="8844880" y="5070199"/>
            <a:ext cx="252000" cy="252000"/>
            <a:chOff x="2708275" y="828136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03159A"/>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2778265" y="835512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bg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bg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bg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952C-FC35-35EA-ED81-A8FF0EBE67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9839C9-AE24-540A-FFC5-44620BC1C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EE2D4-281C-636C-BCBD-2B6933BBC3A5}"/>
              </a:ext>
            </a:extLst>
          </p:cNvPr>
          <p:cNvSpPr>
            <a:spLocks noGrp="1"/>
          </p:cNvSpPr>
          <p:nvPr>
            <p:ph type="dt" sz="half" idx="10"/>
          </p:nvPr>
        </p:nvSpPr>
        <p:spPr/>
        <p:txBody>
          <a:bodyPr/>
          <a:lstStyle/>
          <a:p>
            <a:fld id="{4B0934AD-ED9D-4265-9FF9-720D488C3B53}" type="datetimeFigureOut">
              <a:rPr lang="en-GB" smtClean="0"/>
              <a:t>03/04/2025</a:t>
            </a:fld>
            <a:endParaRPr lang="en-GB"/>
          </a:p>
        </p:txBody>
      </p:sp>
      <p:sp>
        <p:nvSpPr>
          <p:cNvPr id="5" name="Footer Placeholder 4">
            <a:extLst>
              <a:ext uri="{FF2B5EF4-FFF2-40B4-BE49-F238E27FC236}">
                <a16:creationId xmlns:a16="http://schemas.microsoft.com/office/drawing/2014/main" id="{21483FAF-89C0-16BB-64A8-44E68A5C1A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4713D-C77A-BAAA-4C66-D1BC27855F16}"/>
              </a:ext>
            </a:extLst>
          </p:cNvPr>
          <p:cNvSpPr>
            <a:spLocks noGrp="1"/>
          </p:cNvSpPr>
          <p:nvPr>
            <p:ph type="sldNum" sz="quarter" idx="12"/>
          </p:nvPr>
        </p:nvSpPr>
        <p:spPr/>
        <p:txBody>
          <a:bodyPr/>
          <a:lstStyle/>
          <a:p>
            <a:fld id="{73125521-6879-4B9C-8A07-0F2C43E1F443}" type="slidenum">
              <a:rPr lang="en-GB" smtClean="0"/>
              <a:t>‹#›</a:t>
            </a:fld>
            <a:endParaRPr lang="en-GB"/>
          </a:p>
        </p:txBody>
      </p:sp>
    </p:spTree>
    <p:extLst>
      <p:ext uri="{BB962C8B-B14F-4D97-AF65-F5344CB8AC3E}">
        <p14:creationId xmlns:p14="http://schemas.microsoft.com/office/powerpoint/2010/main" val="370261856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
        <p:nvSpPr>
          <p:cNvPr id="52" name="Rectangle 51">
            <a:extLst>
              <a:ext uri="{FF2B5EF4-FFF2-40B4-BE49-F238E27FC236}">
                <a16:creationId xmlns:a16="http://schemas.microsoft.com/office/drawing/2014/main" id="{7479E131-2185-4326-8819-F25E23D09C7C}"/>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3" name="Rectangle 52">
            <a:extLst>
              <a:ext uri="{FF2B5EF4-FFF2-40B4-BE49-F238E27FC236}">
                <a16:creationId xmlns:a16="http://schemas.microsoft.com/office/drawing/2014/main" id="{83EED559-D986-47B3-A495-8FC5BA690432}"/>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4" name="Rectangle 53">
            <a:extLst>
              <a:ext uri="{FF2B5EF4-FFF2-40B4-BE49-F238E27FC236}">
                <a16:creationId xmlns:a16="http://schemas.microsoft.com/office/drawing/2014/main" id="{37FD184E-FF1F-402A-97B4-63D7DC28AF31}"/>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5" name="Rectangle 54">
            <a:extLst>
              <a:ext uri="{FF2B5EF4-FFF2-40B4-BE49-F238E27FC236}">
                <a16:creationId xmlns:a16="http://schemas.microsoft.com/office/drawing/2014/main" id="{E0FCE516-CAF9-4933-85C2-48E177A51EFF}"/>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6" name="Rectangle 55">
            <a:extLst>
              <a:ext uri="{FF2B5EF4-FFF2-40B4-BE49-F238E27FC236}">
                <a16:creationId xmlns:a16="http://schemas.microsoft.com/office/drawing/2014/main" id="{51034034-C00D-453D-9C0E-091388008C90}"/>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7" name="Rectangle 56">
            <a:extLst>
              <a:ext uri="{FF2B5EF4-FFF2-40B4-BE49-F238E27FC236}">
                <a16:creationId xmlns:a16="http://schemas.microsoft.com/office/drawing/2014/main" id="{10936DEC-71DE-4316-9A79-55D9BAFB21B1}"/>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8" name="Rectangle 57">
            <a:extLst>
              <a:ext uri="{FF2B5EF4-FFF2-40B4-BE49-F238E27FC236}">
                <a16:creationId xmlns:a16="http://schemas.microsoft.com/office/drawing/2014/main" id="{EE10B762-EA24-4646-9622-D98CCC4A2DEB}"/>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49" r:id="rId5"/>
    <p:sldLayoutId id="2147485552" r:id="rId6"/>
    <p:sldLayoutId id="2147485553" r:id="rId7"/>
    <p:sldLayoutId id="2147485554" r:id="rId8"/>
    <p:sldLayoutId id="2147485550" r:id="rId9"/>
    <p:sldLayoutId id="2147485449" r:id="rId10"/>
    <p:sldLayoutId id="2147485505" r:id="rId11"/>
    <p:sldLayoutId id="2147485512" r:id="rId12"/>
    <p:sldLayoutId id="2147485513" r:id="rId13"/>
    <p:sldLayoutId id="2147485514" r:id="rId14"/>
    <p:sldLayoutId id="2147485515" r:id="rId15"/>
    <p:sldLayoutId id="2147485516" r:id="rId16"/>
    <p:sldLayoutId id="2147485506" r:id="rId17"/>
    <p:sldLayoutId id="2147485507" r:id="rId18"/>
    <p:sldLayoutId id="2147485508" r:id="rId19"/>
    <p:sldLayoutId id="2147485509" r:id="rId20"/>
    <p:sldLayoutId id="2147485510" r:id="rId21"/>
    <p:sldLayoutId id="2147485529" r:id="rId22"/>
    <p:sldLayoutId id="2147485501" r:id="rId23"/>
    <p:sldLayoutId id="2147485537" r:id="rId24"/>
    <p:sldLayoutId id="2147485452" r:id="rId25"/>
    <p:sldLayoutId id="2147485544" r:id="rId26"/>
    <p:sldLayoutId id="2147485547" r:id="rId27"/>
    <p:sldLayoutId id="2147485546" r:id="rId28"/>
    <p:sldLayoutId id="2147485453" r:id="rId29"/>
    <p:sldLayoutId id="2147485454" r:id="rId30"/>
    <p:sldLayoutId id="2147485455" r:id="rId31"/>
    <p:sldLayoutId id="2147485456" r:id="rId32"/>
    <p:sldLayoutId id="2147485457" r:id="rId33"/>
    <p:sldLayoutId id="2147485458" r:id="rId34"/>
    <p:sldLayoutId id="2147485459" r:id="rId35"/>
    <p:sldLayoutId id="2147485460" r:id="rId36"/>
    <p:sldLayoutId id="2147485461" r:id="rId37"/>
    <p:sldLayoutId id="2147485545" r:id="rId38"/>
    <p:sldLayoutId id="2147485548" r:id="rId39"/>
    <p:sldLayoutId id="2147485543" r:id="rId40"/>
    <p:sldLayoutId id="2147485555" r:id="rId41"/>
    <p:sldLayoutId id="2147485462" r:id="rId42"/>
    <p:sldLayoutId id="2147485463" r:id="rId43"/>
    <p:sldLayoutId id="2147485541" r:id="rId44"/>
    <p:sldLayoutId id="2147485533" r:id="rId45"/>
    <p:sldLayoutId id="2147485540" r:id="rId46"/>
    <p:sldLayoutId id="2147485536" r:id="rId47"/>
    <p:sldLayoutId id="2147485535" r:id="rId48"/>
    <p:sldLayoutId id="2147485539" r:id="rId49"/>
    <p:sldLayoutId id="2147485538" r:id="rId50"/>
    <p:sldLayoutId id="2147485464" r:id="rId51"/>
    <p:sldLayoutId id="2147485465" r:id="rId52"/>
    <p:sldLayoutId id="2147485466" r:id="rId53"/>
    <p:sldLayoutId id="2147485467" r:id="rId54"/>
    <p:sldLayoutId id="2147485468" r:id="rId55"/>
    <p:sldLayoutId id="2147485469" r:id="rId56"/>
    <p:sldLayoutId id="2147485470" r:id="rId57"/>
    <p:sldLayoutId id="2147485471" r:id="rId58"/>
    <p:sldLayoutId id="2147485472" r:id="rId59"/>
    <p:sldLayoutId id="2147485473" r:id="rId60"/>
    <p:sldLayoutId id="2147485474" r:id="rId61"/>
    <p:sldLayoutId id="2147485475" r:id="rId62"/>
    <p:sldLayoutId id="2147485476" r:id="rId63"/>
    <p:sldLayoutId id="2147485477" r:id="rId64"/>
    <p:sldLayoutId id="2147485478" r:id="rId65"/>
    <p:sldLayoutId id="2147485479" r:id="rId66"/>
    <p:sldLayoutId id="2147485480" r:id="rId67"/>
    <p:sldLayoutId id="2147485481" r:id="rId68"/>
    <p:sldLayoutId id="2147485482" r:id="rId69"/>
    <p:sldLayoutId id="2147485483" r:id="rId70"/>
    <p:sldLayoutId id="2147485484" r:id="rId71"/>
    <p:sldLayoutId id="2147485485" r:id="rId72"/>
    <p:sldLayoutId id="2147485486" r:id="rId73"/>
    <p:sldLayoutId id="2147485487" r:id="rId74"/>
    <p:sldLayoutId id="2147485488" r:id="rId75"/>
    <p:sldLayoutId id="2147485490" r:id="rId76"/>
    <p:sldLayoutId id="2147485489" r:id="rId77"/>
    <p:sldLayoutId id="2147485491" r:id="rId78"/>
    <p:sldLayoutId id="2147485520" r:id="rId79"/>
    <p:sldLayoutId id="2147485521" r:id="rId80"/>
    <p:sldLayoutId id="2147485522" r:id="rId81"/>
    <p:sldLayoutId id="2147485523" r:id="rId82"/>
    <p:sldLayoutId id="2147485524" r:id="rId83"/>
    <p:sldLayoutId id="2147485525" r:id="rId84"/>
    <p:sldLayoutId id="2147485526" r:id="rId85"/>
    <p:sldLayoutId id="2147485527" r:id="rId86"/>
    <p:sldLayoutId id="2147485528" r:id="rId87"/>
    <p:sldLayoutId id="2147485492" r:id="rId88"/>
    <p:sldLayoutId id="2147485519" r:id="rId89"/>
    <p:sldLayoutId id="2147485493" r:id="rId90"/>
    <p:sldLayoutId id="2147485494" r:id="rId91"/>
    <p:sldLayoutId id="2147485496" r:id="rId92"/>
    <p:sldLayoutId id="2147485495" r:id="rId93"/>
    <p:sldLayoutId id="2147485556"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hyperlink" Target="https://www.cyber.gov.au/sites/default/files/2023-03/ACSC-Annual-Cyber-Threat-Report-2022_0.pdf" TargetMode="External"/><Relationship Id="rId3" Type="http://schemas.openxmlformats.org/officeDocument/2006/relationships/image" Target="../media/image76.png"/><Relationship Id="rId7" Type="http://schemas.openxmlformats.org/officeDocument/2006/relationships/hyperlink" Target="https://www.microsoft.com/en-us/security/security-insider/intelligence-reports/microsoft-digital-defense-report-2024" TargetMode="External"/><Relationship Id="rId2" Type="http://schemas.openxmlformats.org/officeDocument/2006/relationships/image" Target="../media/image75.png"/><Relationship Id="rId1" Type="http://schemas.openxmlformats.org/officeDocument/2006/relationships/slideLayout" Target="../slideLayouts/slideLayout4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41.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81.sv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microsoft.com/office/2018/10/relationships/comments" Target="../comments/modernComment_7FFFF072_1E2D8DAD.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svg"/><Relationship Id="rId2" Type="http://schemas.openxmlformats.org/officeDocument/2006/relationships/image" Target="../media/image75.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28.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sv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7531FF-88B3-4FC7-A79D-95071F70B75F}"/>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77825" y="2092365"/>
            <a:ext cx="6137300" cy="1661993"/>
          </a:xfrm>
        </p:spPr>
        <p:txBody>
          <a:bodyPr/>
          <a:lstStyle/>
          <a:p>
            <a:r>
              <a:rPr lang="en-US">
                <a:solidFill>
                  <a:srgbClr val="F3CCF6"/>
                </a:solidFill>
                <a:cs typeface="Segoe Sans Display"/>
              </a:rPr>
              <a:t>Identity Protection</a:t>
            </a:r>
            <a:br>
              <a:rPr lang="en-US"/>
            </a:br>
            <a:r>
              <a:rPr lang="en-US">
                <a:cs typeface="Segoe Sans Display"/>
              </a:rPr>
              <a:t>M365 Business Premium + Microsoft Entra ID P2 Add On</a:t>
            </a: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164" y="4361140"/>
            <a:ext cx="5513959" cy="984885"/>
          </a:xfrm>
        </p:spPr>
        <p:txBody>
          <a:bodyPr vert="horz" wrap="square" lIns="0" tIns="0" rIns="0" bIns="0" rtlCol="0" anchor="t">
            <a:spAutoFit/>
          </a:bodyPr>
          <a:lstStyle/>
          <a:p>
            <a:r>
              <a:rPr lang="en-US">
                <a:cs typeface="Segoe Sans Display"/>
              </a:rPr>
              <a:t>Add Microsoft Entra ID P2 to M365 Business Premium to strengthen your identity management with advanced </a:t>
            </a:r>
            <a:br>
              <a:rPr lang="en-US">
                <a:cs typeface="Segoe Sans Display"/>
              </a:rPr>
            </a:br>
            <a:r>
              <a:rPr lang="en-US">
                <a:cs typeface="Segoe Sans Display"/>
              </a:rPr>
              <a:t>risk-based conditional access, seamless authentication </a:t>
            </a:r>
            <a:br>
              <a:rPr lang="en-US">
                <a:cs typeface="Segoe Sans Display"/>
              </a:rPr>
            </a:br>
            <a:r>
              <a:rPr lang="en-US">
                <a:cs typeface="Segoe Sans Display"/>
              </a:rPr>
              <a:t>and comprehensive governance to secure user access.</a:t>
            </a:r>
          </a:p>
        </p:txBody>
      </p:sp>
    </p:spTree>
    <p:extLst>
      <p:ext uri="{BB962C8B-B14F-4D97-AF65-F5344CB8AC3E}">
        <p14:creationId xmlns:p14="http://schemas.microsoft.com/office/powerpoint/2010/main" val="159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492"/>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Real-Time Dynamic User Assessment</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7" cy="2381799"/>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79492"/>
            <a:ext cx="8657333" cy="1723549"/>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Continuous Monitoring for User Behaviour Risks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Real-time dynamic user assessment analyses ongoing user activities and risk signals to detect suspicious behaviour. This allows for immediate intervention to protect organisational security.</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Behaviour-Based Insights </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Identifies deviations from normal usage patterns, enabling proactive measures to address potential insider threats or compromised accounts.</a:t>
            </a:r>
            <a:endParaRPr kumimoji="0" lang="en-GB" sz="14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4107814"/>
            <a:ext cx="8657337" cy="23817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310078"/>
            <a:ext cx="8657333" cy="1723549"/>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Device-Specific Token Security to Prevent Misuse</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Token protection secures authentication tokens by binding them to specific devices and sessions, ensuring they cannot be reused if stolen. This adds a critical layer of security to authentication processes.</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Enhanced Session Security</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Restricts token usage to authorised contexts, preventing attacks like token replay or misuse in unauthorised locations.</a:t>
            </a:r>
            <a:endParaRPr kumimoji="0" lang="en-GB" sz="14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10078"/>
            <a:ext cx="2050182" cy="276999"/>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Token Protection</a:t>
            </a:r>
          </a:p>
        </p:txBody>
      </p:sp>
    </p:spTree>
    <p:extLst>
      <p:ext uri="{BB962C8B-B14F-4D97-AF65-F5344CB8AC3E}">
        <p14:creationId xmlns:p14="http://schemas.microsoft.com/office/powerpoint/2010/main" val="26623902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492"/>
            <a:ext cx="2050182"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Vulnerabilities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and Risky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Account Detection</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8" cy="2381799"/>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79492"/>
            <a:ext cx="8657334" cy="1849508"/>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Identify and Address Risks Before They Escalate</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Vulnerabilities and risky account detection uses advanced analytics to uncover compromised identities and potential security gaps. Early detection enables swift action to secure sensitive resources.</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Proactive Risk Management</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Flags suspicious account activity and vulnerabilities, empowering teams to remediate risks and strengthen their security posture.</a:t>
            </a:r>
            <a:endParaRPr kumimoji="0" lang="en-GB" sz="14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4107814"/>
            <a:ext cx="8657338" cy="23817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310078"/>
            <a:ext cx="8657334" cy="238197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Efficient Analysis and Resolution of Identity Threats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Risk event investigation provides detailed insights into identity risks, helping organisations quickly identify and address suspicious activities. This minimises exposure and enhances overall security.</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Actionable Insights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Delivers in-depth reporting on risk events, supporting rapid and informed decision-making to </a:t>
            </a:r>
            <a:br>
              <a:rPr kumimoji="0" lang="en-US" sz="1400" b="0" i="0" u="none" strike="noStrike" kern="0" cap="none" spc="0" normalizeH="0" noProof="0">
                <a:ln>
                  <a:noFill/>
                </a:ln>
                <a:solidFill>
                  <a:schemeClr val="tx1"/>
                </a:solidFill>
                <a:effectLst/>
                <a:uLnTx/>
                <a:uFillTx/>
                <a:ea typeface="+mn-ea"/>
                <a:cs typeface="Segoe Sans Display"/>
              </a:rPr>
            </a:br>
            <a:r>
              <a:rPr kumimoji="0" lang="en-US" sz="1400" b="0" i="0" u="none" strike="noStrike" kern="0" cap="none" spc="0" normalizeH="0" noProof="0">
                <a:ln>
                  <a:noFill/>
                </a:ln>
                <a:solidFill>
                  <a:schemeClr val="tx1"/>
                </a:solidFill>
                <a:effectLst/>
                <a:uLnTx/>
                <a:uFillTx/>
                <a:ea typeface="+mn-ea"/>
                <a:cs typeface="Segoe Sans Display"/>
              </a:rPr>
              <a:t>mitigate threats.</a:t>
            </a:r>
            <a:endParaRPr kumimoji="0" lang="en-GB" sz="14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100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Risk Event Investigation</a:t>
            </a:r>
          </a:p>
        </p:txBody>
      </p:sp>
    </p:spTree>
    <p:extLst>
      <p:ext uri="{BB962C8B-B14F-4D97-AF65-F5344CB8AC3E}">
        <p14:creationId xmlns:p14="http://schemas.microsoft.com/office/powerpoint/2010/main" val="12045918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Basic Access Certifications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and Reviews</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7" cy="2166269"/>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79578"/>
            <a:ext cx="8657333" cy="1508105"/>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Streamlined Access Compliance Reviews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Access certifications and reviews ensure that user permissions align with security policies and regulatory standards. Periodic reviews prevent excessive or outdated access, improving compliance.</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Simplified Certification Process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Automates reviews, making it easier to maintain proper access controls across the organisation.</a:t>
            </a:r>
            <a:endParaRPr kumimoji="0" lang="en-GB" sz="14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3892284"/>
            <a:ext cx="8657337" cy="23817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094634"/>
            <a:ext cx="8657333" cy="1723549"/>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Role-Based Access to Simplify Permissions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Entitlement management automates access requests and approvals, providing users with the right permissions based on roles while reducing administrative overhead.</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Operational Efficiency</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Ensures appropriate access provisioning through predefined workflows, minimising manual intervention and potential errors.</a:t>
            </a:r>
            <a:endParaRPr kumimoji="0" lang="en-GB" sz="14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94634"/>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Basic Entitlement Management</a:t>
            </a:r>
          </a:p>
        </p:txBody>
      </p:sp>
    </p:spTree>
    <p:extLst>
      <p:ext uri="{BB962C8B-B14F-4D97-AF65-F5344CB8AC3E}">
        <p14:creationId xmlns:p14="http://schemas.microsoft.com/office/powerpoint/2010/main" val="28444608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8" cy="2240093"/>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80182"/>
            <a:ext cx="8657334" cy="1723549"/>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Securing Elevated Access with Just-in-Time Controls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Privileged identity management (PIM) safeguards critical resources by granting just-in-time privileged access, enforcing approval workflows and continuously monitoring elevated access usage.</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Risk Reduction for Privileged Accounts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Limits the duration and scope of elevated access, protecting sensitive systems from overprivileged account misuse.</a:t>
            </a:r>
            <a:endParaRPr kumimoji="0" lang="en-GB" sz="1400" b="0" i="0" u="none" strike="noStrike" kern="0" cap="none" spc="0" normalizeH="0" noProof="0">
              <a:ln>
                <a:noFill/>
              </a:ln>
              <a:solidFill>
                <a:schemeClr val="tx1"/>
              </a:solidFill>
              <a:effectLst/>
              <a:uLnTx/>
              <a:uFillTx/>
              <a:ea typeface="+mn-ea"/>
              <a:cs typeface="Segoe Sans Display"/>
            </a:endParaRP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80182"/>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Privileged Identity Management</a:t>
            </a:r>
          </a:p>
        </p:txBody>
      </p:sp>
    </p:spTree>
    <p:extLst>
      <p:ext uri="{BB962C8B-B14F-4D97-AF65-F5344CB8AC3E}">
        <p14:creationId xmlns:p14="http://schemas.microsoft.com/office/powerpoint/2010/main" val="13154319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B84A02-9601-407D-AF7A-3A303D6DD45B}"/>
              </a:ext>
            </a:extLst>
          </p:cNvPr>
          <p:cNvPicPr>
            <a:picLocks noChangeAspect="1"/>
          </p:cNvPicPr>
          <p:nvPr/>
        </p:nvPicPr>
        <p:blipFill>
          <a:blip r:embed="rId2"/>
          <a:stretch>
            <a:fillRect/>
          </a:stretch>
        </p:blipFill>
        <p:spPr>
          <a:xfrm>
            <a:off x="584200" y="1377228"/>
            <a:ext cx="3447946" cy="2343872"/>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2" y="457200"/>
            <a:ext cx="11159237" cy="553998"/>
          </a:xfrm>
        </p:spPr>
        <p:txBody>
          <a:bodyPr>
            <a:spAutoFit/>
          </a:bodyPr>
          <a:lstStyle/>
          <a:p>
            <a:r>
              <a:rPr lang="en-US">
                <a:solidFill>
                  <a:srgbClr val="091F2C"/>
                </a:solidFill>
              </a:rPr>
              <a:t>Strengthen Identity Security with Microsoft Entra ID P2</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087780"/>
            <a:ext cx="3447946" cy="1438068"/>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Microsoft Entra ID P2 uses AI-driven insights to detect and prevent compromised accounts, risky sign-ins and unusual behaviour, while adjusting security policies in real time based on risk, ensuring your organisation stays secure without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disrupting productivity.</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3772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Proactive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Threat Protection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26" name="Picture 25">
            <a:extLst>
              <a:ext uri="{FF2B5EF4-FFF2-40B4-BE49-F238E27FC236}">
                <a16:creationId xmlns:a16="http://schemas.microsoft.com/office/drawing/2014/main" id="{34C13C0E-5230-4E72-ADA1-674B2AE84F86}"/>
              </a:ext>
            </a:extLst>
          </p:cNvPr>
          <p:cNvPicPr>
            <a:picLocks noChangeAspect="1"/>
          </p:cNvPicPr>
          <p:nvPr/>
        </p:nvPicPr>
        <p:blipFill>
          <a:blip r:embed="rId2"/>
          <a:stretch>
            <a:fillRect/>
          </a:stretch>
        </p:blipFill>
        <p:spPr>
          <a:xfrm>
            <a:off x="4372027" y="1377228"/>
            <a:ext cx="3447946" cy="2343872"/>
          </a:xfrm>
          <a:prstGeom prst="rect">
            <a:avLst/>
          </a:prstGeom>
        </p:spPr>
      </p:pic>
      <p:pic>
        <p:nvPicPr>
          <p:cNvPr id="27" name="Picture 26">
            <a:extLst>
              <a:ext uri="{FF2B5EF4-FFF2-40B4-BE49-F238E27FC236}">
                <a16:creationId xmlns:a16="http://schemas.microsoft.com/office/drawing/2014/main" id="{5807316B-8073-47FA-9656-594967F1FEEE}"/>
              </a:ext>
            </a:extLst>
          </p:cNvPr>
          <p:cNvPicPr>
            <a:picLocks noChangeAspect="1"/>
          </p:cNvPicPr>
          <p:nvPr/>
        </p:nvPicPr>
        <p:blipFill>
          <a:blip r:embed="rId2"/>
          <a:stretch>
            <a:fillRect/>
          </a:stretch>
        </p:blipFill>
        <p:spPr>
          <a:xfrm>
            <a:off x="8159854" y="1377228"/>
            <a:ext cx="3447946" cy="2343872"/>
          </a:xfrm>
          <a:prstGeom prst="rect">
            <a:avLst/>
          </a:prstGeom>
        </p:spPr>
      </p:pic>
      <p:sp>
        <p:nvSpPr>
          <p:cNvPr id="28" name="Text Placeholder 5">
            <a:extLst>
              <a:ext uri="{FF2B5EF4-FFF2-40B4-BE49-F238E27FC236}">
                <a16:creationId xmlns:a16="http://schemas.microsoft.com/office/drawing/2014/main" id="{7DE64404-590A-4164-ABFC-85BF17ABB86D}"/>
              </a:ext>
            </a:extLst>
          </p:cNvPr>
          <p:cNvSpPr txBox="1">
            <a:spLocks/>
          </p:cNvSpPr>
          <p:nvPr/>
        </p:nvSpPr>
        <p:spPr>
          <a:xfrm>
            <a:off x="4372027" y="2087780"/>
            <a:ext cx="3447946" cy="1068736"/>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Secure privileged accounts and limit access to sensitive resources with just-in-time (JIT) permissions, while maintaining full visibility through auditing and reporting, reducing the risks of elevated privileges.</a:t>
            </a:r>
            <a:endParaRPr kumimoji="0" lang="en-GB" sz="1200" b="0" i="0" u="none" strike="noStrike" kern="1200" cap="none" spc="0" normalizeH="0" baseline="0" noProof="0">
              <a:ln>
                <a:noFill/>
              </a:ln>
              <a:solidFill>
                <a:srgbClr val="000000"/>
              </a:solidFill>
              <a:effectLst/>
              <a:uLnTx/>
              <a:uFillTx/>
              <a:cs typeface="Segoe UI"/>
            </a:endParaRPr>
          </a:p>
        </p:txBody>
      </p:sp>
      <p:sp>
        <p:nvSpPr>
          <p:cNvPr id="37" name="Text Placeholder 5">
            <a:extLst>
              <a:ext uri="{FF2B5EF4-FFF2-40B4-BE49-F238E27FC236}">
                <a16:creationId xmlns:a16="http://schemas.microsoft.com/office/drawing/2014/main" id="{220C7CAE-370C-4AB7-B738-B270944AE269}"/>
              </a:ext>
            </a:extLst>
          </p:cNvPr>
          <p:cNvSpPr txBox="1">
            <a:spLocks/>
          </p:cNvSpPr>
          <p:nvPr/>
        </p:nvSpPr>
        <p:spPr>
          <a:xfrm>
            <a:off x="4372027" y="13772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Privilege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Access Management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8" name="Text Placeholder 5">
            <a:extLst>
              <a:ext uri="{FF2B5EF4-FFF2-40B4-BE49-F238E27FC236}">
                <a16:creationId xmlns:a16="http://schemas.microsoft.com/office/drawing/2014/main" id="{7E672C81-E534-4571-9A6D-2467BB94F86A}"/>
              </a:ext>
            </a:extLst>
          </p:cNvPr>
          <p:cNvSpPr txBox="1">
            <a:spLocks/>
          </p:cNvSpPr>
          <p:nvPr/>
        </p:nvSpPr>
        <p:spPr>
          <a:xfrm>
            <a:off x="8159854" y="2087780"/>
            <a:ext cx="3447946" cy="1253402"/>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Enhance your zero trust strategy by using Microsoft Entra ID P2 for visibility into identity risks and making secure access decisions based on user behaviour and identity signals, ensuring a modern defence against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cyber threats.</a:t>
            </a:r>
            <a:endParaRPr kumimoji="0" lang="en-GB" sz="1200" b="0" i="0" u="none" strike="noStrike" kern="1200" cap="none" spc="0" normalizeH="0" baseline="0" noProof="0">
              <a:ln>
                <a:noFill/>
              </a:ln>
              <a:solidFill>
                <a:srgbClr val="000000"/>
              </a:solidFill>
              <a:effectLst/>
              <a:uLnTx/>
              <a:uFillTx/>
              <a:cs typeface="Segoe UI"/>
            </a:endParaRPr>
          </a:p>
        </p:txBody>
      </p:sp>
      <p:sp>
        <p:nvSpPr>
          <p:cNvPr id="39" name="Text Placeholder 5">
            <a:extLst>
              <a:ext uri="{FF2B5EF4-FFF2-40B4-BE49-F238E27FC236}">
                <a16:creationId xmlns:a16="http://schemas.microsoft.com/office/drawing/2014/main" id="{C58983B8-E61E-4EAF-8EA4-DC269DAA0BA8}"/>
              </a:ext>
            </a:extLst>
          </p:cNvPr>
          <p:cNvSpPr txBox="1">
            <a:spLocks/>
          </p:cNvSpPr>
          <p:nvPr/>
        </p:nvSpPr>
        <p:spPr>
          <a:xfrm>
            <a:off x="8159854" y="13772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Zero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Trust Alignment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43" name="Picture 42">
            <a:extLst>
              <a:ext uri="{FF2B5EF4-FFF2-40B4-BE49-F238E27FC236}">
                <a16:creationId xmlns:a16="http://schemas.microsoft.com/office/drawing/2014/main" id="{3C23F363-8C06-4A14-A6A8-7903408B9A40}"/>
              </a:ext>
            </a:extLst>
          </p:cNvPr>
          <p:cNvPicPr>
            <a:picLocks noChangeAspect="1"/>
          </p:cNvPicPr>
          <p:nvPr/>
        </p:nvPicPr>
        <p:blipFill>
          <a:blip r:embed="rId2"/>
          <a:stretch>
            <a:fillRect/>
          </a:stretch>
        </p:blipFill>
        <p:spPr>
          <a:xfrm>
            <a:off x="2445461" y="4056928"/>
            <a:ext cx="3447946" cy="2343872"/>
          </a:xfrm>
          <a:prstGeom prst="rect">
            <a:avLst/>
          </a:prstGeom>
        </p:spPr>
      </p:pic>
      <p:pic>
        <p:nvPicPr>
          <p:cNvPr id="45" name="Picture 44">
            <a:extLst>
              <a:ext uri="{FF2B5EF4-FFF2-40B4-BE49-F238E27FC236}">
                <a16:creationId xmlns:a16="http://schemas.microsoft.com/office/drawing/2014/main" id="{21754B64-8707-4929-A930-BE2C46457B2E}"/>
              </a:ext>
            </a:extLst>
          </p:cNvPr>
          <p:cNvPicPr>
            <a:picLocks noChangeAspect="1"/>
          </p:cNvPicPr>
          <p:nvPr/>
        </p:nvPicPr>
        <p:blipFill>
          <a:blip r:embed="rId2"/>
          <a:stretch>
            <a:fillRect/>
          </a:stretch>
        </p:blipFill>
        <p:spPr>
          <a:xfrm>
            <a:off x="6233288" y="4056928"/>
            <a:ext cx="3447946" cy="2343872"/>
          </a:xfrm>
          <a:prstGeom prst="rect">
            <a:avLst/>
          </a:prstGeom>
        </p:spPr>
      </p:pic>
      <p:sp>
        <p:nvSpPr>
          <p:cNvPr id="46" name="Text Placeholder 5">
            <a:extLst>
              <a:ext uri="{FF2B5EF4-FFF2-40B4-BE49-F238E27FC236}">
                <a16:creationId xmlns:a16="http://schemas.microsoft.com/office/drawing/2014/main" id="{771A8212-E028-4C0F-8271-79F779E3FB43}"/>
              </a:ext>
            </a:extLst>
          </p:cNvPr>
          <p:cNvSpPr txBox="1">
            <a:spLocks/>
          </p:cNvSpPr>
          <p:nvPr/>
        </p:nvSpPr>
        <p:spPr>
          <a:xfrm>
            <a:off x="2445461" y="4767480"/>
            <a:ext cx="3447946" cy="1253402"/>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Microsoft Entra ID P2 simplifies compliance with automated role-based access provisioning and lifecycle management, ensuring regulatory requirements like SOCI and Essential 8 are met while reducing administrative burden.</a:t>
            </a:r>
            <a:endParaRPr kumimoji="0" lang="en-GB" sz="1200" b="0" i="0" u="none" strike="noStrike" kern="1200" cap="none" spc="0" normalizeH="0" baseline="0" noProof="0">
              <a:ln>
                <a:noFill/>
              </a:ln>
              <a:solidFill>
                <a:srgbClr val="000000"/>
              </a:solidFill>
              <a:effectLst/>
              <a:uLnTx/>
              <a:uFillTx/>
              <a:cs typeface="Segoe UI"/>
            </a:endParaRPr>
          </a:p>
        </p:txBody>
      </p:sp>
      <p:sp>
        <p:nvSpPr>
          <p:cNvPr id="47" name="Text Placeholder 5">
            <a:extLst>
              <a:ext uri="{FF2B5EF4-FFF2-40B4-BE49-F238E27FC236}">
                <a16:creationId xmlns:a16="http://schemas.microsoft.com/office/drawing/2014/main" id="{B87F4A4C-7531-481B-A4E0-6E03B3C3F655}"/>
              </a:ext>
            </a:extLst>
          </p:cNvPr>
          <p:cNvSpPr txBox="1">
            <a:spLocks/>
          </p:cNvSpPr>
          <p:nvPr/>
        </p:nvSpPr>
        <p:spPr>
          <a:xfrm>
            <a:off x="2445461" y="40569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Simplified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Compliance and Governance</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48" name="Text Placeholder 5">
            <a:extLst>
              <a:ext uri="{FF2B5EF4-FFF2-40B4-BE49-F238E27FC236}">
                <a16:creationId xmlns:a16="http://schemas.microsoft.com/office/drawing/2014/main" id="{C580A2E4-E5C0-49A2-93FD-6D991ED934F1}"/>
              </a:ext>
            </a:extLst>
          </p:cNvPr>
          <p:cNvSpPr txBox="1">
            <a:spLocks/>
          </p:cNvSpPr>
          <p:nvPr/>
        </p:nvSpPr>
        <p:spPr>
          <a:xfrm>
            <a:off x="6233288" y="4767480"/>
            <a:ext cx="3447946" cy="1253402"/>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Microsoft Entra ID P2 scales with your organisation, offering enterprise-grade identity protection that adapts to evolving threats and supports all users, from employees to contractors and customers, ensuring security as your operations grow.</a:t>
            </a:r>
            <a:endParaRPr kumimoji="0" lang="en-GB" sz="1200" b="0" i="0" u="none" strike="noStrike" kern="1200" cap="none" spc="0" normalizeH="0" baseline="0" noProof="0">
              <a:ln>
                <a:noFill/>
              </a:ln>
              <a:solidFill>
                <a:srgbClr val="000000"/>
              </a:solidFill>
              <a:effectLst/>
              <a:uLnTx/>
              <a:uFillTx/>
              <a:cs typeface="Segoe UI"/>
            </a:endParaRPr>
          </a:p>
        </p:txBody>
      </p:sp>
      <p:sp>
        <p:nvSpPr>
          <p:cNvPr id="49" name="Text Placeholder 5">
            <a:extLst>
              <a:ext uri="{FF2B5EF4-FFF2-40B4-BE49-F238E27FC236}">
                <a16:creationId xmlns:a16="http://schemas.microsoft.com/office/drawing/2014/main" id="{56949214-E498-498E-BF01-CFE4FFEE094E}"/>
              </a:ext>
            </a:extLst>
          </p:cNvPr>
          <p:cNvSpPr txBox="1">
            <a:spLocks/>
          </p:cNvSpPr>
          <p:nvPr/>
        </p:nvSpPr>
        <p:spPr>
          <a:xfrm>
            <a:off x="6233288" y="40569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Scalability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for Growing Threats</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9163043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sp>
        <p:nvSpPr>
          <p:cNvPr id="25" name="Picture Placeholder 24">
            <a:extLst>
              <a:ext uri="{FF2B5EF4-FFF2-40B4-BE49-F238E27FC236}">
                <a16:creationId xmlns:a16="http://schemas.microsoft.com/office/drawing/2014/main" id="{0EEC7B67-5706-464D-9D0F-D2EFE0E320B8}"/>
              </a:ext>
            </a:extLst>
          </p:cNvPr>
          <p:cNvSpPr>
            <a:spLocks noGrp="1"/>
          </p:cNvSpPr>
          <p:nvPr>
            <p:ph type="pic" sz="quarter" idx="22"/>
          </p:nvPr>
        </p:nvSpPr>
        <p:spPr/>
        <p:txBody>
          <a:bodyPr/>
          <a:lstStyle/>
          <a:p>
            <a:endParaRPr lang="en-US"/>
          </a:p>
        </p:txBody>
      </p:sp>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Segoe UI"/>
              </a:rPr>
              <a:t>Tailo</a:t>
            </a:r>
            <a:r>
              <a:rPr lang="en-US" sz="120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3836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43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2215991"/>
          </a:xfrm>
        </p:spPr>
        <p:txBody>
          <a:bodyPr/>
          <a:lstStyle/>
          <a:p>
            <a:r>
              <a:rPr lang="en-US">
                <a:cs typeface="Segoe Sans Display"/>
              </a:rPr>
              <a:t>Today's identity and access challenges demand a holistic solution</a:t>
            </a:r>
          </a:p>
        </p:txBody>
      </p:sp>
      <p:sp>
        <p:nvSpPr>
          <p:cNvPr id="10" name="TextBox 91">
            <a:extLst>
              <a:ext uri="{FF2B5EF4-FFF2-40B4-BE49-F238E27FC236}">
                <a16:creationId xmlns:a16="http://schemas.microsoft.com/office/drawing/2014/main" id="{755BBF27-05A0-4047-A3E3-ED24BAF42651}"/>
              </a:ext>
            </a:extLst>
          </p:cNvPr>
          <p:cNvSpPr txBox="1"/>
          <p:nvPr/>
        </p:nvSpPr>
        <p:spPr>
          <a:xfrm>
            <a:off x="6792947" y="955834"/>
            <a:ext cx="4523144" cy="90000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a:solidFill>
                  <a:srgbClr val="000000"/>
                </a:solidFill>
                <a:cs typeface="Segoe UI Semibold"/>
              </a:rPr>
              <a:t>Accelerated growth of identities and apps, on and off the corporate network, requiring secure, user-friendly access.</a:t>
            </a:r>
            <a:endParaRPr kumimoji="0" lang="en-US" b="0" i="0" u="none" strike="noStrike" kern="1200" cap="none" spc="0" normalizeH="0" baseline="0" noProof="0">
              <a:ln>
                <a:noFill/>
              </a:ln>
              <a:solidFill>
                <a:srgbClr val="000000"/>
              </a:solidFill>
              <a:effectLst/>
              <a:uLnTx/>
              <a:uFillTx/>
              <a:cs typeface="Segoe UI Semibold"/>
            </a:endParaRPr>
          </a:p>
        </p:txBody>
      </p:sp>
      <p:sp>
        <p:nvSpPr>
          <p:cNvPr id="11" name="TextBox 93">
            <a:extLst>
              <a:ext uri="{FF2B5EF4-FFF2-40B4-BE49-F238E27FC236}">
                <a16:creationId xmlns:a16="http://schemas.microsoft.com/office/drawing/2014/main" id="{90E70C2D-9E6C-4F8B-B2A2-0E90348A87EC}"/>
              </a:ext>
            </a:extLst>
          </p:cNvPr>
          <p:cNvSpPr txBox="1"/>
          <p:nvPr/>
        </p:nvSpPr>
        <p:spPr>
          <a:xfrm>
            <a:off x="6792947" y="2304612"/>
            <a:ext cx="4523144" cy="90000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a:solidFill>
                  <a:srgbClr val="000000"/>
                </a:solidFill>
                <a:cs typeface="Segoe UI Semibold"/>
              </a:rPr>
              <a:t>Massive rise in identity attacks – more </a:t>
            </a:r>
            <a:br>
              <a:rPr lang="en-US">
                <a:solidFill>
                  <a:srgbClr val="000000"/>
                </a:solidFill>
                <a:cs typeface="Segoe UI Semibold"/>
              </a:rPr>
            </a:br>
            <a:r>
              <a:rPr lang="en-US">
                <a:solidFill>
                  <a:srgbClr val="000000"/>
                </a:solidFill>
                <a:cs typeface="Segoe UI Semibold"/>
              </a:rPr>
              <a:t>than 7,000 password attacks per second</a:t>
            </a:r>
            <a:r>
              <a:rPr lang="en-US" baseline="30000">
                <a:solidFill>
                  <a:srgbClr val="000000"/>
                </a:solidFill>
                <a:cs typeface="Segoe UI Semibold"/>
              </a:rPr>
              <a:t> 1</a:t>
            </a:r>
            <a:r>
              <a:rPr lang="en-US">
                <a:solidFill>
                  <a:srgbClr val="000000"/>
                </a:solidFill>
                <a:cs typeface="Segoe UI Semibold"/>
              </a:rPr>
              <a:t>, increasing risk of compromised accounts.</a:t>
            </a:r>
            <a:endParaRPr lang="en-GB" b="0" i="0" u="none" strike="noStrike" kern="1200" cap="none" spc="0" normalizeH="0" baseline="30000" noProof="0">
              <a:ln>
                <a:noFill/>
              </a:ln>
              <a:solidFill>
                <a:srgbClr val="000000"/>
              </a:solidFill>
              <a:effectLst/>
              <a:uLnTx/>
              <a:uFillTx/>
              <a:cs typeface="Segoe UI Semibold"/>
            </a:endParaRP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653390"/>
            <a:ext cx="4523144" cy="90000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a:solidFill>
                  <a:srgbClr val="000000"/>
                </a:solidFill>
                <a:cs typeface="Segoe UI Semibold"/>
              </a:rPr>
              <a:t>Evolving regulations and compliance requirements for protecting identities </a:t>
            </a:r>
            <a:br>
              <a:rPr lang="en-US">
                <a:solidFill>
                  <a:srgbClr val="000000"/>
                </a:solidFill>
                <a:cs typeface="Segoe UI Semibold"/>
              </a:rPr>
            </a:br>
            <a:r>
              <a:rPr lang="en-US">
                <a:solidFill>
                  <a:srgbClr val="000000"/>
                </a:solidFill>
                <a:cs typeface="Segoe UI Semibold"/>
              </a:rPr>
              <a:t>and auditing access rights.</a:t>
            </a:r>
            <a:endParaRPr kumimoji="0" lang="en-US" b="0" i="0" u="none" strike="noStrike" kern="1200" cap="none" spc="0" normalizeH="0" baseline="30000" noProof="0">
              <a:ln>
                <a:noFill/>
              </a:ln>
              <a:solidFill>
                <a:srgbClr val="000000"/>
              </a:solidFill>
              <a:effectLst/>
              <a:uLnTx/>
              <a:uFillTx/>
              <a:cs typeface="Segoe UI Semibold" panose="020B0502040204020203" pitchFamily="34" charset="0"/>
            </a:endParaRPr>
          </a:p>
        </p:txBody>
      </p:sp>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2" name="TextBox 31">
            <a:extLst>
              <a:ext uri="{FF2B5EF4-FFF2-40B4-BE49-F238E27FC236}">
                <a16:creationId xmlns:a16="http://schemas.microsoft.com/office/drawing/2014/main" id="{5053823D-EE60-46C3-9374-59F3DE31B364}"/>
              </a:ext>
            </a:extLst>
          </p:cNvPr>
          <p:cNvSpPr txBox="1"/>
          <p:nvPr/>
        </p:nvSpPr>
        <p:spPr>
          <a:xfrm>
            <a:off x="6792947" y="4967183"/>
            <a:ext cx="4523144" cy="1086451"/>
          </a:xfrm>
          <a:prstGeom prst="rect">
            <a:avLst/>
          </a:prstGeom>
          <a:noFill/>
        </p:spPr>
        <p:txBody>
          <a:bodyPr wrap="square" lIns="0" tIns="0" rIns="0" bIns="0" rtlCol="0" anchor="t">
            <a:spAutoFit/>
          </a:bodyPr>
          <a:lstStyle/>
          <a:p>
            <a:pPr>
              <a:defRPr/>
            </a:pPr>
            <a:r>
              <a:rPr lang="en-US" sz="1750">
                <a:solidFill>
                  <a:srgbClr val="000000"/>
                </a:solidFill>
                <a:cs typeface="Segoe UI Semibold"/>
              </a:rPr>
              <a:t>In Australia, $98M was lost to email compromise and identity theft in </a:t>
            </a:r>
            <a:br>
              <a:rPr lang="en-US" sz="1750">
                <a:cs typeface="Segoe UI Semibold"/>
              </a:rPr>
            </a:br>
            <a:r>
              <a:rPr lang="en-US" sz="1750">
                <a:solidFill>
                  <a:srgbClr val="000000"/>
                </a:solidFill>
                <a:cs typeface="Segoe UI Semibold"/>
              </a:rPr>
              <a:t>2021-2022</a:t>
            </a:r>
            <a:r>
              <a:rPr lang="en-US" sz="1750" baseline="30000">
                <a:solidFill>
                  <a:srgbClr val="000000"/>
                </a:solidFill>
                <a:cs typeface="Segoe UI Semibold"/>
              </a:rPr>
              <a:t>2</a:t>
            </a:r>
            <a:r>
              <a:rPr lang="en-US" sz="1750">
                <a:solidFill>
                  <a:srgbClr val="000000"/>
                </a:solidFill>
                <a:cs typeface="Segoe UI Semibold"/>
              </a:rPr>
              <a:t> – highlighting the critical need </a:t>
            </a:r>
            <a:br>
              <a:rPr lang="en-US" sz="1750">
                <a:cs typeface="Segoe UI Semibold"/>
              </a:rPr>
            </a:br>
            <a:r>
              <a:rPr lang="en-US" sz="1750">
                <a:solidFill>
                  <a:srgbClr val="000000"/>
                </a:solidFill>
                <a:cs typeface="Segoe UI Semibold"/>
              </a:rPr>
              <a:t>for advanced identity protection.</a:t>
            </a:r>
            <a:endParaRPr kumimoji="0" lang="en-US" sz="1750" b="0" i="0" u="none" strike="noStrike" kern="1200" cap="none" spc="0" normalizeH="0" baseline="30000" noProof="0">
              <a:ln>
                <a:noFill/>
              </a:ln>
              <a:solidFill>
                <a:srgbClr val="000000"/>
              </a:solidFill>
              <a:effectLst/>
              <a:uLnTx/>
              <a:uFillTx/>
              <a:ea typeface="+mn-ea"/>
              <a:cs typeface="Segoe UI Semibold"/>
            </a:endParaRPr>
          </a:p>
        </p:txBody>
      </p:sp>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sp>
        <p:nvSpPr>
          <p:cNvPr id="58" name="TextBox 57">
            <a:extLst>
              <a:ext uri="{FF2B5EF4-FFF2-40B4-BE49-F238E27FC236}">
                <a16:creationId xmlns:a16="http://schemas.microsoft.com/office/drawing/2014/main" id="{CF3E1D9E-D270-4EC5-90C0-15B963DE0CEB}"/>
              </a:ext>
            </a:extLst>
          </p:cNvPr>
          <p:cNvSpPr txBox="1"/>
          <p:nvPr/>
        </p:nvSpPr>
        <p:spPr>
          <a:xfrm>
            <a:off x="588264" y="6303737"/>
            <a:ext cx="3524250" cy="276999"/>
          </a:xfrm>
          <a:prstGeom prst="rect">
            <a:avLst/>
          </a:prstGeom>
          <a:noFill/>
        </p:spPr>
        <p:txBody>
          <a:bodyPr wrap="square" lIns="0" tIns="0" rIns="0" bIns="0" rtlCol="0">
            <a:spAutoFit/>
          </a:bodyPr>
          <a:lstStyle/>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a:ln>
                  <a:noFill/>
                </a:ln>
                <a:solidFill>
                  <a:schemeClr val="tx2"/>
                </a:solidFill>
                <a:effectLst/>
                <a:uLnTx/>
                <a:uFillTx/>
                <a:ea typeface="+mn-ea"/>
                <a:cs typeface="+mn-cs"/>
                <a:hlinkClick r:id="rId7">
                  <a:extLst>
                    <a:ext uri="{A12FA001-AC4F-418D-AE19-62706E023703}">
                      <ahyp:hlinkClr xmlns:ahyp="http://schemas.microsoft.com/office/drawing/2018/hyperlinkcolor" val="tx"/>
                    </a:ext>
                  </a:extLst>
                </a:hlinkClick>
              </a:rPr>
              <a:t>Microsoft Digital Defense Report 2024</a:t>
            </a:r>
            <a:endParaRPr kumimoji="0" lang="en-US" sz="900" b="0" i="0" u="none" strike="noStrike" kern="1200" cap="none" spc="0" normalizeH="0" baseline="0" noProof="0">
              <a:ln>
                <a:noFill/>
              </a:ln>
              <a:solidFill>
                <a:schemeClr val="tx2"/>
              </a:solidFill>
              <a:effectLst/>
              <a:uLnTx/>
              <a:uFillTx/>
              <a:ea typeface="+mn-ea"/>
              <a:cs typeface="+mn-cs"/>
            </a:endParaRPr>
          </a:p>
          <a:p>
            <a:pPr marL="114300" indent="-114300" defTabSz="914192">
              <a:buFont typeface="+mj-lt"/>
              <a:buAutoNum type="arabicPeriod"/>
              <a:defRPr/>
            </a:pPr>
            <a:r>
              <a:rPr kumimoji="0" lang="en-GB" sz="900" b="0" i="0" u="none" strike="noStrike" kern="1200" cap="none" spc="0" normalizeH="0" baseline="0" noProof="0">
                <a:ln>
                  <a:noFill/>
                </a:ln>
                <a:solidFill>
                  <a:schemeClr val="tx2"/>
                </a:solidFill>
                <a:effectLst/>
                <a:uLnTx/>
                <a:uFillTx/>
                <a:ea typeface="+mn-lt"/>
                <a:cs typeface="Segoe UI"/>
                <a:hlinkClick r:id="rId8">
                  <a:extLst>
                    <a:ext uri="{A12FA001-AC4F-418D-AE19-62706E023703}">
                      <ahyp:hlinkClr xmlns:ahyp="http://schemas.microsoft.com/office/drawing/2018/hyperlinkcolor" val="tx"/>
                    </a:ext>
                  </a:extLst>
                </a:hlinkClick>
              </a:rPr>
              <a:t>ACSC – Annual Cyber Threat Report 2022</a:t>
            </a:r>
            <a:endParaRPr kumimoji="0" lang="en-US" sz="900" b="0" i="0" u="none" strike="noStrike" kern="1200" cap="none" spc="0" normalizeH="0" baseline="0" noProof="0">
              <a:ln>
                <a:noFill/>
              </a:ln>
              <a:solidFill>
                <a:schemeClr val="tx2"/>
              </a:solidFill>
              <a:effectLst/>
              <a:uLnTx/>
              <a:uFillTx/>
              <a:ea typeface="+mn-lt"/>
              <a:cs typeface="Segoe UI"/>
            </a:endParaRPr>
          </a:p>
        </p:txBody>
      </p:sp>
    </p:spTree>
    <p:extLst>
      <p:ext uri="{BB962C8B-B14F-4D97-AF65-F5344CB8AC3E}">
        <p14:creationId xmlns:p14="http://schemas.microsoft.com/office/powerpoint/2010/main" val="1244466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grpSp>
        <p:nvGrpSpPr>
          <p:cNvPr id="297" name="Group 296">
            <a:extLst>
              <a:ext uri="{FF2B5EF4-FFF2-40B4-BE49-F238E27FC236}">
                <a16:creationId xmlns:a16="http://schemas.microsoft.com/office/drawing/2014/main" id="{3D4AD868-EE42-4017-83E9-E1CA1D83F538}"/>
              </a:ext>
            </a:extLst>
          </p:cNvPr>
          <p:cNvGrpSpPr/>
          <p:nvPr/>
        </p:nvGrpSpPr>
        <p:grpSpPr>
          <a:xfrm>
            <a:off x="7055913" y="2458643"/>
            <a:ext cx="900000" cy="900000"/>
            <a:chOff x="9887616" y="2134986"/>
            <a:chExt cx="900000" cy="900000"/>
          </a:xfrm>
        </p:grpSpPr>
        <p:pic>
          <p:nvPicPr>
            <p:cNvPr id="298" name="Picture 297">
              <a:extLst>
                <a:ext uri="{FF2B5EF4-FFF2-40B4-BE49-F238E27FC236}">
                  <a16:creationId xmlns:a16="http://schemas.microsoft.com/office/drawing/2014/main" id="{0B573F2A-D294-42AC-ACDB-D2E066F59B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87616" y="2134986"/>
              <a:ext cx="900000" cy="900000"/>
            </a:xfrm>
            <a:prstGeom prst="rect">
              <a:avLst/>
            </a:prstGeom>
          </p:spPr>
        </p:pic>
        <p:pic>
          <p:nvPicPr>
            <p:cNvPr id="299" name="Graphic 298">
              <a:extLst>
                <a:ext uri="{FF2B5EF4-FFF2-40B4-BE49-F238E27FC236}">
                  <a16:creationId xmlns:a16="http://schemas.microsoft.com/office/drawing/2014/main" id="{E37F38F1-70E0-43B1-A569-ED60065F3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8834" y="2368986"/>
              <a:ext cx="37565" cy="432000"/>
            </a:xfrm>
            <a:prstGeom prst="rect">
              <a:avLst/>
            </a:prstGeom>
          </p:spPr>
        </p:pic>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p:txBody>
          <a:bodyPr/>
          <a:lstStyle/>
          <a:p>
            <a:r>
              <a:rPr lang="en-US"/>
              <a:t>Current state of business</a:t>
            </a:r>
          </a:p>
        </p:txBody>
      </p:sp>
      <p:grpSp>
        <p:nvGrpSpPr>
          <p:cNvPr id="395" name="Group 394">
            <a:extLst>
              <a:ext uri="{FF2B5EF4-FFF2-40B4-BE49-F238E27FC236}">
                <a16:creationId xmlns:a16="http://schemas.microsoft.com/office/drawing/2014/main" id="{BB31D79A-F7B7-464A-83D6-A3034BCDAD9F}"/>
              </a:ext>
            </a:extLst>
          </p:cNvPr>
          <p:cNvGrpSpPr/>
          <p:nvPr/>
        </p:nvGrpSpPr>
        <p:grpSpPr>
          <a:xfrm>
            <a:off x="1392142" y="2458643"/>
            <a:ext cx="900000" cy="900000"/>
            <a:chOff x="1392142" y="2134986"/>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368986"/>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sp>
        <p:nvSpPr>
          <p:cNvPr id="286" name="TextBox 285">
            <a:extLst>
              <a:ext uri="{FF2B5EF4-FFF2-40B4-BE49-F238E27FC236}">
                <a16:creationId xmlns:a16="http://schemas.microsoft.com/office/drawing/2014/main" id="{6A9FAAEF-0327-46BD-92B9-A5417863AF2D}"/>
              </a:ext>
            </a:extLst>
          </p:cNvPr>
          <p:cNvSpPr txBox="1"/>
          <p:nvPr/>
        </p:nvSpPr>
        <p:spPr>
          <a:xfrm>
            <a:off x="1288366" y="1505269"/>
            <a:ext cx="1119794" cy="492443"/>
          </a:xfrm>
          <a:prstGeom prst="rect">
            <a:avLst/>
          </a:prstGeom>
          <a:noFill/>
        </p:spPr>
        <p:txBody>
          <a:bodyPr wrap="none" lIns="0" tIns="0" rIns="0" bIns="0" rtlCol="0" anchor="t">
            <a:spAutoFit/>
          </a:bodyPr>
          <a:lstStyle/>
          <a:p>
            <a:pPr algn="ctr" defTabSz="403433"/>
            <a:r>
              <a:rPr lang="en-US" sz="1600">
                <a:latin typeface="+mj-lt"/>
                <a:cs typeface="Segoe UI Semibold" panose="020B0702040204020203" pitchFamily="34" charset="0"/>
              </a:rPr>
              <a:t>Remote &amp; </a:t>
            </a:r>
            <a:br>
              <a:rPr lang="en-US" sz="1600">
                <a:latin typeface="+mj-lt"/>
                <a:cs typeface="Segoe UI Semibold" panose="020B0702040204020203" pitchFamily="34" charset="0"/>
              </a:rPr>
            </a:br>
            <a:r>
              <a:rPr lang="en-US" sz="1600">
                <a:latin typeface="+mj-lt"/>
                <a:cs typeface="Segoe UI Semibold" panose="020B0702040204020203" pitchFamily="34" charset="0"/>
              </a:rPr>
              <a:t>hybrid work</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3" y="2132960"/>
            <a:ext cx="2520000"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588263" y="3637605"/>
            <a:ext cx="2520000" cy="1723549"/>
          </a:xfrm>
          <a:prstGeom prst="rect">
            <a:avLst/>
          </a:prstGeom>
          <a:noFill/>
        </p:spPr>
        <p:txBody>
          <a:bodyPr wrap="square" lIns="0" tIns="0" rIns="0" bIns="0">
            <a:spAutoFit/>
          </a:bodyPr>
          <a:lstStyle/>
          <a:p>
            <a:pPr algn="ctr" defTabSz="432238">
              <a:spcBef>
                <a:spcPts val="283"/>
              </a:spcBef>
              <a:spcAft>
                <a:spcPts val="800"/>
              </a:spcAft>
              <a:defRPr/>
            </a:pPr>
            <a:r>
              <a:rPr lang="en-US" sz="1400"/>
              <a:t>The rise of remote and </a:t>
            </a:r>
            <a:br>
              <a:rPr lang="en-US" sz="1400"/>
            </a:br>
            <a:r>
              <a:rPr lang="en-US" sz="1400"/>
              <a:t>hybrid work has led to a growing number of users and devices accessing company resources from various locations, creating difficulties in securing identities and managing access effectively.</a:t>
            </a:r>
          </a:p>
        </p:txBody>
      </p:sp>
      <p:grpSp>
        <p:nvGrpSpPr>
          <p:cNvPr id="389" name="Group 388">
            <a:extLst>
              <a:ext uri="{FF2B5EF4-FFF2-40B4-BE49-F238E27FC236}">
                <a16:creationId xmlns:a16="http://schemas.microsoft.com/office/drawing/2014/main" id="{FD4C6520-B943-4A83-9AD5-F619701151FA}"/>
              </a:ext>
            </a:extLst>
          </p:cNvPr>
          <p:cNvGrpSpPr/>
          <p:nvPr/>
        </p:nvGrpSpPr>
        <p:grpSpPr>
          <a:xfrm>
            <a:off x="4211967" y="2458643"/>
            <a:ext cx="900000" cy="900000"/>
            <a:chOff x="4223967" y="2134986"/>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317" name="TextBox 316">
            <a:extLst>
              <a:ext uri="{FF2B5EF4-FFF2-40B4-BE49-F238E27FC236}">
                <a16:creationId xmlns:a16="http://schemas.microsoft.com/office/drawing/2014/main" id="{1BAC9833-142F-4D34-AB9B-E3A5538F7AB5}"/>
              </a:ext>
            </a:extLst>
          </p:cNvPr>
          <p:cNvSpPr txBox="1"/>
          <p:nvPr/>
        </p:nvSpPr>
        <p:spPr>
          <a:xfrm>
            <a:off x="3612567" y="1505269"/>
            <a:ext cx="2098800" cy="492443"/>
          </a:xfrm>
          <a:prstGeom prst="rect">
            <a:avLst/>
          </a:prstGeom>
          <a:noFill/>
        </p:spPr>
        <p:txBody>
          <a:bodyPr wrap="square" lIns="0" tIns="0" rIns="0" bIns="0" rtlCol="0" anchor="t">
            <a:spAutoFit/>
          </a:bodyPr>
          <a:lstStyle/>
          <a:p>
            <a:pPr algn="ctr" defTabSz="403433"/>
            <a:r>
              <a:rPr lang="en-US" sz="1600">
                <a:latin typeface="+mj-lt"/>
                <a:cs typeface="Segoe UI Semibold" panose="020B0702040204020203" pitchFamily="34" charset="0"/>
              </a:rPr>
              <a:t>Increased used of cloud applications</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3408088" y="2132960"/>
            <a:ext cx="2520000"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3408088" y="3637605"/>
            <a:ext cx="2520000" cy="1723549"/>
          </a:xfrm>
          <a:prstGeom prst="rect">
            <a:avLst/>
          </a:prstGeom>
          <a:noFill/>
        </p:spPr>
        <p:txBody>
          <a:bodyPr wrap="square" lIns="0" tIns="0" rIns="0" bIns="0">
            <a:spAutoFit/>
          </a:bodyPr>
          <a:lstStyle/>
          <a:p>
            <a:pPr algn="ctr" defTabSz="432238">
              <a:spcBef>
                <a:spcPts val="283"/>
              </a:spcBef>
              <a:spcAft>
                <a:spcPts val="800"/>
              </a:spcAft>
              <a:defRPr/>
            </a:pPr>
            <a:r>
              <a:rPr lang="en-US" sz="1400"/>
              <a:t>SMBs in ANZ are rapidly adopting cloud services, </a:t>
            </a:r>
            <a:br>
              <a:rPr lang="en-US" sz="1400"/>
            </a:br>
            <a:r>
              <a:rPr lang="en-US" sz="1400"/>
              <a:t>which introduces new complexities in identity management and increases the risk of unauthorised access across multiple platforms </a:t>
            </a:r>
            <a:br>
              <a:rPr lang="en-US" sz="1400"/>
            </a:br>
            <a:r>
              <a:rPr lang="en-US" sz="1400"/>
              <a:t>and environments.</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6227913" y="1513591"/>
            <a:ext cx="2556000" cy="492443"/>
          </a:xfrm>
          <a:prstGeom prst="rect">
            <a:avLst/>
          </a:prstGeom>
          <a:noFill/>
        </p:spPr>
        <p:txBody>
          <a:bodyPr wrap="square" lIns="0" tIns="0" rIns="0" bIns="0" rtlCol="0" anchor="t">
            <a:spAutoFit/>
          </a:bodyPr>
          <a:lstStyle/>
          <a:p>
            <a:pPr algn="ctr" defTabSz="403433"/>
            <a:r>
              <a:rPr lang="en-US" sz="1600">
                <a:latin typeface="+mj-lt"/>
                <a:cs typeface="Segoe UI Semibold" panose="020B0702040204020203" pitchFamily="34" charset="0"/>
              </a:rPr>
              <a:t>Inconsistent and ineffective identity controls</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6245913" y="2132960"/>
            <a:ext cx="2520000" cy="0"/>
          </a:xfrm>
          <a:prstGeom prst="line">
            <a:avLst/>
          </a:prstGeom>
          <a:noFill/>
          <a:ln w="15875" cap="flat" cmpd="sng" algn="ctr">
            <a:solidFill>
              <a:srgbClr val="77EAB3"/>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6245913" y="3637605"/>
            <a:ext cx="2520000" cy="1508105"/>
          </a:xfrm>
          <a:prstGeom prst="rect">
            <a:avLst/>
          </a:prstGeom>
          <a:noFill/>
        </p:spPr>
        <p:txBody>
          <a:bodyPr wrap="square" lIns="0" tIns="0" rIns="0" bIns="0">
            <a:spAutoFit/>
          </a:bodyPr>
          <a:lstStyle/>
          <a:p>
            <a:pPr algn="ctr" defTabSz="432238">
              <a:spcBef>
                <a:spcPts val="283"/>
              </a:spcBef>
              <a:spcAft>
                <a:spcPts val="800"/>
              </a:spcAft>
              <a:defRPr/>
            </a:pPr>
            <a:r>
              <a:rPr lang="en-US" sz="1400"/>
              <a:t>Many SMBs still rely on basic </a:t>
            </a:r>
            <a:br>
              <a:rPr lang="en-US" sz="1400"/>
            </a:br>
            <a:r>
              <a:rPr lang="en-US" sz="1400"/>
              <a:t>or inconsistent identity and access controls, leaving gaps that can be exploited by attackers and making it difficult to enforce secure, compliant access policies.</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9269434" y="1505269"/>
            <a:ext cx="2098800" cy="492443"/>
          </a:xfrm>
          <a:prstGeom prst="rect">
            <a:avLst/>
          </a:prstGeom>
          <a:noFill/>
        </p:spPr>
        <p:txBody>
          <a:bodyPr wrap="square" lIns="0" tIns="0" rIns="0" bIns="0" rtlCol="0" anchor="t">
            <a:spAutoFit/>
          </a:bodyPr>
          <a:lstStyle/>
          <a:p>
            <a:pPr algn="ctr" defTabSz="403433"/>
            <a:r>
              <a:rPr lang="en-US" sz="1600">
                <a:latin typeface="+mj-lt"/>
                <a:cs typeface="Segoe UI Semibold" panose="020B0702040204020203" pitchFamily="34" charset="0"/>
              </a:rPr>
              <a:t>Higher operational complexity and costs</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9083737" y="2132960"/>
            <a:ext cx="2520000" cy="0"/>
          </a:xfrm>
          <a:prstGeom prst="line">
            <a:avLst/>
          </a:prstGeom>
          <a:noFill/>
          <a:ln w="15875" cap="flat" cmpd="sng" algn="ctr">
            <a:solidFill>
              <a:srgbClr val="77EAB3"/>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9083737" y="3637605"/>
            <a:ext cx="2520000" cy="1938992"/>
          </a:xfrm>
          <a:prstGeom prst="rect">
            <a:avLst/>
          </a:prstGeom>
          <a:noFill/>
        </p:spPr>
        <p:txBody>
          <a:bodyPr wrap="square" lIns="0" tIns="0" rIns="0" bIns="0">
            <a:spAutoFit/>
          </a:bodyPr>
          <a:lstStyle/>
          <a:p>
            <a:pPr algn="ctr" defTabSz="432238">
              <a:spcBef>
                <a:spcPts val="283"/>
              </a:spcBef>
              <a:spcAft>
                <a:spcPts val="800"/>
              </a:spcAft>
              <a:defRPr/>
            </a:pPr>
            <a:r>
              <a:rPr lang="en-US" sz="1400"/>
              <a:t>The combination of remote work, cloud adoption and inadequate identity controls leads to higher operational complexity and costs for SMBs, as they struggle to maintain security, compliance and efficient identity management at scale.</a:t>
            </a:r>
          </a:p>
        </p:txBody>
      </p:sp>
      <p:grpSp>
        <p:nvGrpSpPr>
          <p:cNvPr id="391" name="Group 390">
            <a:extLst>
              <a:ext uri="{FF2B5EF4-FFF2-40B4-BE49-F238E27FC236}">
                <a16:creationId xmlns:a16="http://schemas.microsoft.com/office/drawing/2014/main" id="{6250E4AD-DC68-49BF-9CDD-398ECD6BCFC7}"/>
              </a:ext>
            </a:extLst>
          </p:cNvPr>
          <p:cNvGrpSpPr/>
          <p:nvPr/>
        </p:nvGrpSpPr>
        <p:grpSpPr>
          <a:xfrm>
            <a:off x="9887616" y="2458643"/>
            <a:ext cx="900000" cy="900000"/>
            <a:chOff x="9887616" y="2134986"/>
            <a:chExt cx="900000" cy="900000"/>
          </a:xfrm>
        </p:grpSpPr>
        <p:pic>
          <p:nvPicPr>
            <p:cNvPr id="381" name="Picture 380">
              <a:extLst>
                <a:ext uri="{FF2B5EF4-FFF2-40B4-BE49-F238E27FC236}">
                  <a16:creationId xmlns:a16="http://schemas.microsoft.com/office/drawing/2014/main" id="{8A349936-EB3B-4D02-A748-803DDF36CDB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87616" y="2134986"/>
              <a:ext cx="900000" cy="900000"/>
            </a:xfrm>
            <a:prstGeom prst="rect">
              <a:avLst/>
            </a:prstGeom>
          </p:spPr>
        </p:pic>
        <p:pic>
          <p:nvPicPr>
            <p:cNvPr id="385" name="Graphic 384">
              <a:extLst>
                <a:ext uri="{FF2B5EF4-FFF2-40B4-BE49-F238E27FC236}">
                  <a16:creationId xmlns:a16="http://schemas.microsoft.com/office/drawing/2014/main" id="{E103574F-BC1C-43F7-9D83-08A76EB26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8834" y="2368986"/>
              <a:ext cx="37565" cy="432000"/>
            </a:xfrm>
            <a:prstGeom prst="rect">
              <a:avLst/>
            </a:prstGeom>
          </p:spPr>
        </p:pic>
      </p:grpSp>
    </p:spTree>
    <p:extLst>
      <p:ext uri="{BB962C8B-B14F-4D97-AF65-F5344CB8AC3E}">
        <p14:creationId xmlns:p14="http://schemas.microsoft.com/office/powerpoint/2010/main" val="39403546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D0940-7ABF-4B88-B8A6-75D9AB54A01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84200" y="2235701"/>
            <a:ext cx="2633178" cy="3245071"/>
          </a:xfrm>
          <a:prstGeom prst="rect">
            <a:avLst/>
          </a:prstGeom>
        </p:spPr>
      </p:pic>
      <p:pic>
        <p:nvPicPr>
          <p:cNvPr id="13" name="Picture 12">
            <a:extLst>
              <a:ext uri="{FF2B5EF4-FFF2-40B4-BE49-F238E27FC236}">
                <a16:creationId xmlns:a16="http://schemas.microsoft.com/office/drawing/2014/main" id="{3A2AC081-8E66-49C0-BB49-1636DBF02E8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79420" y="2235701"/>
            <a:ext cx="2633178" cy="3245071"/>
          </a:xfrm>
          <a:prstGeom prst="rect">
            <a:avLst/>
          </a:prstGeom>
        </p:spPr>
      </p:pic>
      <p:pic>
        <p:nvPicPr>
          <p:cNvPr id="16" name="Picture 15">
            <a:extLst>
              <a:ext uri="{FF2B5EF4-FFF2-40B4-BE49-F238E27FC236}">
                <a16:creationId xmlns:a16="http://schemas.microsoft.com/office/drawing/2014/main" id="{66CDAF9A-F455-4954-8098-FAE96137468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174640" y="2235701"/>
            <a:ext cx="2633178" cy="3245071"/>
          </a:xfrm>
          <a:prstGeom prst="rect">
            <a:avLst/>
          </a:prstGeom>
        </p:spPr>
      </p:pic>
      <p:pic>
        <p:nvPicPr>
          <p:cNvPr id="19" name="Picture 18">
            <a:extLst>
              <a:ext uri="{FF2B5EF4-FFF2-40B4-BE49-F238E27FC236}">
                <a16:creationId xmlns:a16="http://schemas.microsoft.com/office/drawing/2014/main" id="{CE9752FD-96A3-4172-A116-A61D188F78B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969860" y="2235701"/>
            <a:ext cx="2633178" cy="3245071"/>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265177"/>
            <a:ext cx="2633178" cy="2178274"/>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a:rPr>
              <a:t>Adopt solutions like multi-factor authentication (MFA) and real-time risk detection to protect identities from unauthorised access.</a:t>
            </a:r>
            <a:endParaRPr kumimoji="0" lang="en-GB" sz="1400" b="0" i="0" u="none" strike="noStrike" kern="1200" cap="none" spc="0" normalizeH="0" baseline="0" noProof="0">
              <a:ln>
                <a:noFill/>
              </a:ln>
              <a:solidFill>
                <a:srgbClr val="000000"/>
              </a:solidFill>
              <a:effectLst/>
              <a:uLnTx/>
              <a:uFillTx/>
              <a:cs typeface="Segoe UI"/>
            </a:endParaRPr>
          </a:p>
        </p:txBody>
      </p:sp>
      <p:sp>
        <p:nvSpPr>
          <p:cNvPr id="31" name="Text Placeholder 6">
            <a:extLst>
              <a:ext uri="{FF2B5EF4-FFF2-40B4-BE49-F238E27FC236}">
                <a16:creationId xmlns:a16="http://schemas.microsoft.com/office/drawing/2014/main" id="{DE9D0DE0-877A-4258-8A51-244BAC5A1657}"/>
              </a:ext>
            </a:extLst>
          </p:cNvPr>
          <p:cNvSpPr txBox="1">
            <a:spLocks/>
          </p:cNvSpPr>
          <p:nvPr/>
        </p:nvSpPr>
        <p:spPr>
          <a:xfrm>
            <a:off x="3379420" y="3265177"/>
            <a:ext cx="2633177" cy="2178274"/>
          </a:xfrm>
          <a:prstGeom prst="rect">
            <a:avLst/>
          </a:prstGeom>
        </p:spPr>
        <p:txBody>
          <a:bodyPr lIns="180000" tIns="72000" rIns="108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Aft>
                <a:spcPts val="600"/>
              </a:spcAft>
              <a:buClr>
                <a:srgbClr val="F61B71"/>
              </a:buClr>
              <a:buNone/>
              <a:defRPr/>
            </a:pPr>
            <a:r>
              <a:rPr lang="en-US" sz="1400">
                <a:solidFill>
                  <a:srgbClr val="000000"/>
                </a:solidFill>
                <a:cs typeface="Segoe UI"/>
              </a:rPr>
              <a:t>Use a unified identity platform to centralise management and improve visibility, ensuring consistent access controls across all users, devices and applications.</a:t>
            </a:r>
            <a:endParaRPr lang="en-GB" sz="1400" b="0" i="0" u="none" strike="noStrike" kern="1200" cap="none" spc="0" normalizeH="0" baseline="30000" noProof="0">
              <a:ln>
                <a:noFill/>
              </a:ln>
              <a:solidFill>
                <a:srgbClr val="000000"/>
              </a:solidFill>
              <a:effectLst/>
              <a:uLnTx/>
              <a:uFillTx/>
              <a:cs typeface="Segoe UI"/>
            </a:endParaRPr>
          </a:p>
        </p:txBody>
      </p:sp>
      <p:sp>
        <p:nvSpPr>
          <p:cNvPr id="33" name="Text Placeholder 6">
            <a:extLst>
              <a:ext uri="{FF2B5EF4-FFF2-40B4-BE49-F238E27FC236}">
                <a16:creationId xmlns:a16="http://schemas.microsoft.com/office/drawing/2014/main" id="{363CAD58-12E2-42A0-BD7B-4B2CD096F349}"/>
              </a:ext>
            </a:extLst>
          </p:cNvPr>
          <p:cNvSpPr txBox="1">
            <a:spLocks/>
          </p:cNvSpPr>
          <p:nvPr/>
        </p:nvSpPr>
        <p:spPr>
          <a:xfrm>
            <a:off x="6174640" y="3265176"/>
            <a:ext cx="2633177" cy="217827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panose="020B0502040204020203" pitchFamily="34" charset="0"/>
              </a:rPr>
              <a:t>Regularly perform access reviews, leveraging automation to ensure that only the right people have the appropriate access to sensitive resources.</a:t>
            </a:r>
            <a:endParaRPr kumimoji="0" lang="en-GB" sz="1400" b="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35" name="Text Placeholder 6">
            <a:extLst>
              <a:ext uri="{FF2B5EF4-FFF2-40B4-BE49-F238E27FC236}">
                <a16:creationId xmlns:a16="http://schemas.microsoft.com/office/drawing/2014/main" id="{9DB5BE57-DBEB-474F-B86B-D28269305C99}"/>
              </a:ext>
            </a:extLst>
          </p:cNvPr>
          <p:cNvSpPr txBox="1">
            <a:spLocks/>
          </p:cNvSpPr>
          <p:nvPr/>
        </p:nvSpPr>
        <p:spPr>
          <a:xfrm>
            <a:off x="8969860" y="3265177"/>
            <a:ext cx="2633177" cy="221559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panose="020B0502040204020203" pitchFamily="34" charset="0"/>
              </a:rPr>
              <a:t>Enable identity governance tools to detect risky behaviours, unauthorised entitlements and potential vulnerabilities, minimising security gaps and ensuring compliance with regulations.</a:t>
            </a:r>
            <a:endParaRPr lang="en-GB" sz="1400" b="0" i="0" u="none" strike="noStrike" kern="1200" cap="none" spc="0" normalizeH="0" baseline="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lstStyle/>
          <a:p>
            <a:r>
              <a:rPr lang="en-US">
                <a:solidFill>
                  <a:srgbClr val="091F2C"/>
                </a:solidFill>
              </a:rPr>
              <a:t>Strengthening identity security</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377228"/>
            <a:ext cx="11018838" cy="492443"/>
          </a:xfrm>
        </p:spPr>
        <p:txBody>
          <a:bodyPr>
            <a:spAutoFit/>
          </a:bodyPr>
          <a:lstStyle/>
          <a:p>
            <a:r>
              <a:rPr lang="en-US">
                <a:cs typeface="Segoe UI"/>
              </a:rPr>
              <a:t>To effectively address the challenges faced by SMBs in ANZ, businesses must take proactive steps to strengthen their identity security posture:</a:t>
            </a:r>
            <a:endParaRPr lang="en-GB"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235701"/>
            <a:ext cx="2633178" cy="1029476"/>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Implement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Advanced Identity Protection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2" name="Text Placeholder 5">
            <a:extLst>
              <a:ext uri="{FF2B5EF4-FFF2-40B4-BE49-F238E27FC236}">
                <a16:creationId xmlns:a16="http://schemas.microsoft.com/office/drawing/2014/main" id="{14BF7C6E-FE4B-49FE-A71D-4CF100A910C6}"/>
              </a:ext>
            </a:extLst>
          </p:cNvPr>
          <p:cNvSpPr txBox="1">
            <a:spLocks/>
          </p:cNvSpPr>
          <p:nvPr/>
        </p:nvSpPr>
        <p:spPr>
          <a:xfrm>
            <a:off x="3379419" y="2235701"/>
            <a:ext cx="2633177" cy="1029476"/>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Consolidate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Identity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Management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4" name="Text Placeholder 5">
            <a:extLst>
              <a:ext uri="{FF2B5EF4-FFF2-40B4-BE49-F238E27FC236}">
                <a16:creationId xmlns:a16="http://schemas.microsoft.com/office/drawing/2014/main" id="{203D41E0-6808-461D-9216-26912FD1D513}"/>
              </a:ext>
            </a:extLst>
          </p:cNvPr>
          <p:cNvSpPr txBox="1">
            <a:spLocks/>
          </p:cNvSpPr>
          <p:nvPr/>
        </p:nvSpPr>
        <p:spPr>
          <a:xfrm>
            <a:off x="6174639" y="2235701"/>
            <a:ext cx="2633177" cy="1029476"/>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Automate Access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Reviews and Certifications</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6" name="Text Placeholder 5">
            <a:extLst>
              <a:ext uri="{FF2B5EF4-FFF2-40B4-BE49-F238E27FC236}">
                <a16:creationId xmlns:a16="http://schemas.microsoft.com/office/drawing/2014/main" id="{67984D09-1537-464C-B384-642F97C2A60C}"/>
              </a:ext>
            </a:extLst>
          </p:cNvPr>
          <p:cNvSpPr txBox="1">
            <a:spLocks/>
          </p:cNvSpPr>
          <p:nvPr/>
        </p:nvSpPr>
        <p:spPr>
          <a:xfrm>
            <a:off x="8969859" y="2235701"/>
            <a:ext cx="2633177" cy="1029476"/>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Adopt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Governance and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Risk Detection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506301869"/>
      </p:ext>
    </p:extLst>
  </p:cSld>
  <p:clrMapOvr>
    <a:masterClrMapping/>
  </p:clrMapOvr>
  <p:transition>
    <p:fade/>
  </p:transition>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4B143-79DD-4EE6-BE8F-249B5F13F9CF}"/>
              </a:ext>
            </a:extLst>
          </p:cNvPr>
          <p:cNvSpPr>
            <a:spLocks noGrp="1"/>
          </p:cNvSpPr>
          <p:nvPr>
            <p:ph sz="quarter" idx="10"/>
          </p:nvPr>
        </p:nvSpPr>
        <p:spPr>
          <a:xfrm>
            <a:off x="584198" y="1876849"/>
            <a:ext cx="6729543" cy="2000548"/>
          </a:xfrm>
        </p:spPr>
        <p:txBody>
          <a:bodyPr vert="horz" wrap="square" lIns="0" tIns="0" rIns="0" bIns="0" rtlCol="0" anchor="t">
            <a:spAutoFit/>
          </a:bodyPr>
          <a:lstStyle/>
          <a:p>
            <a:pPr>
              <a:spcBef>
                <a:spcPts val="0"/>
              </a:spcBef>
            </a:pPr>
            <a:r>
              <a:rPr lang="en-US" sz="1200">
                <a:cs typeface="Segoe Sans Display"/>
              </a:rPr>
              <a:t>Microsoft Business Premium offers productivity tools and advanced security for SMBs:</a:t>
            </a:r>
          </a:p>
          <a:p>
            <a:pPr>
              <a:spcBef>
                <a:spcPts val="0"/>
              </a:spcBef>
            </a:pPr>
            <a:endParaRPr lang="en-US" sz="1200"/>
          </a:p>
          <a:p>
            <a:pPr marL="171450" indent="-171450">
              <a:spcBef>
                <a:spcPts val="0"/>
              </a:spcBef>
              <a:spcAft>
                <a:spcPts val="300"/>
              </a:spcAft>
              <a:buFont typeface="Arial" panose="020B0604020202020204" pitchFamily="34" charset="0"/>
              <a:buChar char="•"/>
            </a:pPr>
            <a:r>
              <a:rPr lang="en-US" sz="1200">
                <a:latin typeface="+mj-lt"/>
                <a:cs typeface="Segoe Sans Display"/>
              </a:rPr>
              <a:t>All-in-One Productivity Suite: </a:t>
            </a:r>
            <a:r>
              <a:rPr lang="en-US" sz="1200">
                <a:cs typeface="Segoe Sans Display"/>
              </a:rPr>
              <a:t>Includes Office apps, Teams, Exchange, SharePoint and OneDrive.</a:t>
            </a:r>
          </a:p>
          <a:p>
            <a:pPr marL="171450" indent="-171450">
              <a:spcBef>
                <a:spcPts val="0"/>
              </a:spcBef>
              <a:spcAft>
                <a:spcPts val="300"/>
              </a:spcAft>
              <a:buFont typeface="Arial" panose="020B0604020202020204" pitchFamily="34" charset="0"/>
              <a:buChar char="•"/>
            </a:pPr>
            <a:r>
              <a:rPr lang="en-US" sz="1200">
                <a:latin typeface="+mj-lt"/>
                <a:cs typeface="Segoe Sans Display"/>
              </a:rPr>
              <a:t>Advanced Security:</a:t>
            </a:r>
            <a:r>
              <a:rPr lang="en-US" sz="1200">
                <a:cs typeface="Segoe Sans Display"/>
              </a:rPr>
              <a:t> Defender for Business protects against threats with endpoint protection, behavioural detection and automated responses.</a:t>
            </a:r>
          </a:p>
          <a:p>
            <a:pPr marL="171450" indent="-171450">
              <a:spcBef>
                <a:spcPts val="0"/>
              </a:spcBef>
              <a:spcAft>
                <a:spcPts val="300"/>
              </a:spcAft>
              <a:buFont typeface="Arial" panose="020B0604020202020204" pitchFamily="34" charset="0"/>
              <a:buChar char="•"/>
            </a:pPr>
            <a:r>
              <a:rPr lang="en-US" sz="1200">
                <a:latin typeface="+mj-lt"/>
                <a:cs typeface="Segoe Sans Display"/>
              </a:rPr>
              <a:t>Device Management: </a:t>
            </a:r>
            <a:r>
              <a:rPr lang="en-US" sz="1200">
                <a:cs typeface="Segoe Sans Display"/>
              </a:rPr>
              <a:t>Manage and secure devices centrally with Intune.</a:t>
            </a:r>
          </a:p>
          <a:p>
            <a:pPr>
              <a:spcBef>
                <a:spcPts val="0"/>
              </a:spcBef>
              <a:spcAft>
                <a:spcPts val="300"/>
              </a:spcAft>
            </a:pPr>
            <a:endParaRPr lang="en-US" sz="1200"/>
          </a:p>
          <a:p>
            <a:pPr>
              <a:spcBef>
                <a:spcPts val="0"/>
              </a:spcBef>
            </a:pPr>
            <a:r>
              <a:rPr lang="en-US" sz="1200">
                <a:cs typeface="Segoe Sans Display"/>
              </a:rPr>
              <a:t>In today’s digital landscape, small and medium businesses (SMBs) must balance collaboration </a:t>
            </a:r>
            <a:br>
              <a:rPr lang="en-US" sz="1200">
                <a:cs typeface="Segoe Sans Display"/>
              </a:rPr>
            </a:br>
            <a:r>
              <a:rPr lang="en-US" sz="1200">
                <a:cs typeface="Segoe Sans Display"/>
              </a:rPr>
              <a:t>and productivity and security advanced identity protection. Here’s how Microsoft Entra ID P2 </a:t>
            </a:r>
            <a:br>
              <a:rPr lang="en-US" sz="1200">
                <a:cs typeface="Segoe Sans Display"/>
              </a:rPr>
            </a:br>
            <a:r>
              <a:rPr lang="en-US" sz="1200">
                <a:cs typeface="Segoe Sans Display"/>
              </a:rPr>
              <a:t>can help:</a:t>
            </a:r>
          </a:p>
        </p:txBody>
      </p:sp>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3" y="457200"/>
            <a:ext cx="11018520" cy="1107996"/>
          </a:xfrm>
        </p:spPr>
        <p:txBody>
          <a:bodyPr>
            <a:spAutoFit/>
          </a:bodyPr>
          <a:lstStyle/>
          <a:p>
            <a:r>
              <a:rPr lang="en-US">
                <a:cs typeface="Segoe Sans Display"/>
              </a:rPr>
              <a:t>Microsoft Business Premium: Enhancing collaboration, productivity and security</a:t>
            </a:r>
          </a:p>
        </p:txBody>
      </p:sp>
      <p:grpSp>
        <p:nvGrpSpPr>
          <p:cNvPr id="55" name="Group 54">
            <a:extLst>
              <a:ext uri="{FF2B5EF4-FFF2-40B4-BE49-F238E27FC236}">
                <a16:creationId xmlns:a16="http://schemas.microsoft.com/office/drawing/2014/main" id="{0F8019B3-B909-4007-9CCB-4CD368C70EF3}"/>
              </a:ext>
            </a:extLst>
          </p:cNvPr>
          <p:cNvGrpSpPr/>
          <p:nvPr/>
        </p:nvGrpSpPr>
        <p:grpSpPr>
          <a:xfrm>
            <a:off x="544331" y="5138435"/>
            <a:ext cx="180000" cy="180000"/>
            <a:chOff x="3548550" y="3624452"/>
            <a:chExt cx="180000" cy="180000"/>
          </a:xfrm>
        </p:grpSpPr>
        <p:sp>
          <p:nvSpPr>
            <p:cNvPr id="56" name="Freeform: Shape 55">
              <a:extLst>
                <a:ext uri="{FF2B5EF4-FFF2-40B4-BE49-F238E27FC236}">
                  <a16:creationId xmlns:a16="http://schemas.microsoft.com/office/drawing/2014/main" id="{09F332D7-1E70-4E39-A1E9-89C110A6F624}"/>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4F4377F-85DB-4DBA-8351-551BA8E48463}"/>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grpSp>
        <p:nvGrpSpPr>
          <p:cNvPr id="34" name="Group 33">
            <a:extLst>
              <a:ext uri="{FF2B5EF4-FFF2-40B4-BE49-F238E27FC236}">
                <a16:creationId xmlns:a16="http://schemas.microsoft.com/office/drawing/2014/main" id="{B4D5D7D2-2352-49C1-B274-FBB678ABDEBB}"/>
              </a:ext>
            </a:extLst>
          </p:cNvPr>
          <p:cNvGrpSpPr/>
          <p:nvPr/>
        </p:nvGrpSpPr>
        <p:grpSpPr>
          <a:xfrm>
            <a:off x="544331" y="4047191"/>
            <a:ext cx="180000" cy="180000"/>
            <a:chOff x="3548550" y="3624452"/>
            <a:chExt cx="180000" cy="180000"/>
          </a:xfrm>
        </p:grpSpPr>
        <p:sp>
          <p:nvSpPr>
            <p:cNvPr id="35" name="Freeform: Shape 34">
              <a:extLst>
                <a:ext uri="{FF2B5EF4-FFF2-40B4-BE49-F238E27FC236}">
                  <a16:creationId xmlns:a16="http://schemas.microsoft.com/office/drawing/2014/main" id="{9AD3AD45-0B5E-434B-B54B-A9A6AA8AE443}"/>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88EADAC-DC11-46D3-86D7-20144A20ACE4}"/>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sp>
        <p:nvSpPr>
          <p:cNvPr id="281" name="Content Placeholder 1">
            <a:extLst>
              <a:ext uri="{FF2B5EF4-FFF2-40B4-BE49-F238E27FC236}">
                <a16:creationId xmlns:a16="http://schemas.microsoft.com/office/drawing/2014/main" id="{89188F12-255C-4901-B2C3-CCB5A06F1A15}"/>
              </a:ext>
            </a:extLst>
          </p:cNvPr>
          <p:cNvSpPr txBox="1">
            <a:spLocks/>
          </p:cNvSpPr>
          <p:nvPr/>
        </p:nvSpPr>
        <p:spPr>
          <a:xfrm>
            <a:off x="855604" y="4037959"/>
            <a:ext cx="2706746" cy="184665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latin typeface="+mj-lt"/>
              </a:rPr>
              <a:t>Compliance Risks: </a:t>
            </a:r>
            <a:br>
              <a:rPr lang="en-US" sz="1200">
                <a:latin typeface="+mj-lt"/>
              </a:rPr>
            </a:br>
            <a:r>
              <a:rPr lang="en-US" sz="1200"/>
              <a:t>Advanced risk-based conditional access protects sensitive data by applying policies like MFA when suspicious activity is detected.</a:t>
            </a:r>
          </a:p>
          <a:p>
            <a:pPr>
              <a:spcBef>
                <a:spcPts val="0"/>
              </a:spcBef>
            </a:pPr>
            <a:endParaRPr lang="en-US" sz="1200"/>
          </a:p>
          <a:p>
            <a:pPr>
              <a:spcBef>
                <a:spcPts val="0"/>
              </a:spcBef>
            </a:pPr>
            <a:r>
              <a:rPr lang="en-US" sz="1200">
                <a:latin typeface="+mj-lt"/>
              </a:rPr>
              <a:t>Scalability: </a:t>
            </a:r>
            <a:br>
              <a:rPr lang="en-US" sz="1200">
                <a:latin typeface="+mj-lt"/>
              </a:rPr>
            </a:br>
            <a:r>
              <a:rPr lang="en-US" sz="1200"/>
              <a:t>Grows with your business, managing more users and devices while maintaining secure access.</a:t>
            </a:r>
          </a:p>
        </p:txBody>
      </p:sp>
      <p:sp>
        <p:nvSpPr>
          <p:cNvPr id="282" name="Content Placeholder 1">
            <a:extLst>
              <a:ext uri="{FF2B5EF4-FFF2-40B4-BE49-F238E27FC236}">
                <a16:creationId xmlns:a16="http://schemas.microsoft.com/office/drawing/2014/main" id="{F0C20440-33F1-4058-B106-937BFD04AC2F}"/>
              </a:ext>
            </a:extLst>
          </p:cNvPr>
          <p:cNvSpPr txBox="1">
            <a:spLocks/>
          </p:cNvSpPr>
          <p:nvPr/>
        </p:nvSpPr>
        <p:spPr>
          <a:xfrm>
            <a:off x="4103628" y="4037959"/>
            <a:ext cx="2861051" cy="1846659"/>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latin typeface="+mj-lt"/>
                <a:cs typeface="Segoe Sans Display"/>
              </a:rPr>
              <a:t>Automation: </a:t>
            </a:r>
            <a:br>
              <a:rPr lang="en-US" sz="1200">
                <a:latin typeface="+mj-lt"/>
                <a:cs typeface="Segoe Sans Display"/>
              </a:rPr>
            </a:br>
            <a:r>
              <a:rPr lang="en-US" sz="1200">
                <a:cs typeface="Segoe Sans Display"/>
              </a:rPr>
              <a:t>Automates access reviews and policy enforcement to reduce administrative overhead and minimise security gaps.</a:t>
            </a:r>
          </a:p>
          <a:p>
            <a:pPr>
              <a:spcBef>
                <a:spcPts val="0"/>
              </a:spcBef>
            </a:pPr>
            <a:endParaRPr lang="en-US" sz="1200"/>
          </a:p>
          <a:p>
            <a:pPr>
              <a:spcBef>
                <a:spcPts val="0"/>
              </a:spcBef>
            </a:pPr>
            <a:r>
              <a:rPr lang="en-US" sz="1200">
                <a:latin typeface="+mj-lt"/>
                <a:cs typeface="Segoe Sans Display"/>
              </a:rPr>
              <a:t>Identity Protection: </a:t>
            </a:r>
            <a:br>
              <a:rPr lang="en-US" sz="1200">
                <a:latin typeface="+mj-lt"/>
                <a:cs typeface="Segoe Sans Display"/>
              </a:rPr>
            </a:br>
            <a:r>
              <a:rPr lang="en-US" sz="1200">
                <a:cs typeface="Segoe Sans Display"/>
              </a:rPr>
              <a:t>Real-time risk assessments, token protection and continuous monitoring help detect and mitigate threats, ensuring secure access.</a:t>
            </a:r>
          </a:p>
        </p:txBody>
      </p:sp>
      <p:grpSp>
        <p:nvGrpSpPr>
          <p:cNvPr id="285" name="Group 284">
            <a:extLst>
              <a:ext uri="{FF2B5EF4-FFF2-40B4-BE49-F238E27FC236}">
                <a16:creationId xmlns:a16="http://schemas.microsoft.com/office/drawing/2014/main" id="{1C9A7CC5-9968-4474-A858-A6FCE7B2459E}"/>
              </a:ext>
            </a:extLst>
          </p:cNvPr>
          <p:cNvGrpSpPr/>
          <p:nvPr/>
        </p:nvGrpSpPr>
        <p:grpSpPr>
          <a:xfrm>
            <a:off x="3792343" y="4958435"/>
            <a:ext cx="180000" cy="180000"/>
            <a:chOff x="3548550" y="3624452"/>
            <a:chExt cx="180000" cy="180000"/>
          </a:xfrm>
        </p:grpSpPr>
        <p:sp>
          <p:nvSpPr>
            <p:cNvPr id="289" name="Freeform: Shape 288">
              <a:extLst>
                <a:ext uri="{FF2B5EF4-FFF2-40B4-BE49-F238E27FC236}">
                  <a16:creationId xmlns:a16="http://schemas.microsoft.com/office/drawing/2014/main" id="{D2432E47-6D3E-4484-9BFD-962211C604B5}"/>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5909C30-1E30-4890-8C7E-C88DFC502383}"/>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grpSp>
        <p:nvGrpSpPr>
          <p:cNvPr id="286" name="Group 285">
            <a:extLst>
              <a:ext uri="{FF2B5EF4-FFF2-40B4-BE49-F238E27FC236}">
                <a16:creationId xmlns:a16="http://schemas.microsoft.com/office/drawing/2014/main" id="{38F81F96-695D-42FE-B018-DD5458DC70A8}"/>
              </a:ext>
            </a:extLst>
          </p:cNvPr>
          <p:cNvGrpSpPr/>
          <p:nvPr/>
        </p:nvGrpSpPr>
        <p:grpSpPr>
          <a:xfrm>
            <a:off x="3792343" y="4047191"/>
            <a:ext cx="180000" cy="180000"/>
            <a:chOff x="3548550" y="3624452"/>
            <a:chExt cx="180000" cy="180000"/>
          </a:xfrm>
        </p:grpSpPr>
        <p:sp>
          <p:nvSpPr>
            <p:cNvPr id="287" name="Freeform: Shape 286">
              <a:extLst>
                <a:ext uri="{FF2B5EF4-FFF2-40B4-BE49-F238E27FC236}">
                  <a16:creationId xmlns:a16="http://schemas.microsoft.com/office/drawing/2014/main" id="{3DB39440-9551-4DFE-9F7A-3B0C63C17F1E}"/>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AD3D81A-6FD5-4411-9933-2E28C6394595}"/>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sp>
        <p:nvSpPr>
          <p:cNvPr id="293" name="Rectangle 292">
            <a:extLst>
              <a:ext uri="{FF2B5EF4-FFF2-40B4-BE49-F238E27FC236}">
                <a16:creationId xmlns:a16="http://schemas.microsoft.com/office/drawing/2014/main" id="{37385745-A8AA-422E-8F84-78616D90BCAB}"/>
              </a:ext>
            </a:extLst>
          </p:cNvPr>
          <p:cNvSpPr/>
          <p:nvPr/>
        </p:nvSpPr>
        <p:spPr bwMode="auto">
          <a:xfrm>
            <a:off x="0" y="6181508"/>
            <a:ext cx="12191999" cy="676492"/>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4" name="TextBox 293">
            <a:extLst>
              <a:ext uri="{FF2B5EF4-FFF2-40B4-BE49-F238E27FC236}">
                <a16:creationId xmlns:a16="http://schemas.microsoft.com/office/drawing/2014/main" id="{3C887FA1-89B4-4126-B777-E7909B01D476}"/>
              </a:ext>
            </a:extLst>
          </p:cNvPr>
          <p:cNvSpPr txBox="1"/>
          <p:nvPr/>
        </p:nvSpPr>
        <p:spPr>
          <a:xfrm>
            <a:off x="571500" y="6257171"/>
            <a:ext cx="11049000" cy="430887"/>
          </a:xfrm>
          <a:prstGeom prst="rect">
            <a:avLst/>
          </a:prstGeom>
          <a:noFill/>
        </p:spPr>
        <p:txBody>
          <a:bodyPr wrap="square" lIns="0" tIns="0" rIns="0" bIns="0" rtlCol="0">
            <a:spAutoFit/>
          </a:bodyPr>
          <a:lstStyle/>
          <a:p>
            <a:pPr algn="r"/>
            <a:r>
              <a:rPr lang="en-US" sz="2800">
                <a:solidFill>
                  <a:schemeClr val="bg1"/>
                </a:solidFill>
                <a:latin typeface="+mj-lt"/>
              </a:rPr>
              <a:t>$32.90 per user/month</a:t>
            </a:r>
          </a:p>
        </p:txBody>
      </p:sp>
      <p:pic>
        <p:nvPicPr>
          <p:cNvPr id="78" name="Picture 77">
            <a:extLst>
              <a:ext uri="{FF2B5EF4-FFF2-40B4-BE49-F238E27FC236}">
                <a16:creationId xmlns:a16="http://schemas.microsoft.com/office/drawing/2014/main" id="{80662840-724A-4D21-9397-2F8F51E1F1F1}"/>
              </a:ext>
            </a:extLst>
          </p:cNvPr>
          <p:cNvPicPr>
            <a:picLocks noChangeAspect="1"/>
          </p:cNvPicPr>
          <p:nvPr/>
        </p:nvPicPr>
        <p:blipFill>
          <a:blip r:embed="rId2"/>
          <a:stretch>
            <a:fillRect/>
          </a:stretch>
        </p:blipFill>
        <p:spPr>
          <a:xfrm>
            <a:off x="7669530" y="1876849"/>
            <a:ext cx="3928179" cy="3902400"/>
          </a:xfrm>
          <a:prstGeom prst="rect">
            <a:avLst/>
          </a:prstGeom>
        </p:spPr>
      </p:pic>
      <p:sp>
        <p:nvSpPr>
          <p:cNvPr id="79" name="Text Placeholder 5">
            <a:extLst>
              <a:ext uri="{FF2B5EF4-FFF2-40B4-BE49-F238E27FC236}">
                <a16:creationId xmlns:a16="http://schemas.microsoft.com/office/drawing/2014/main" id="{56FDF63D-9A8A-401B-AEE8-60AECBA9DB32}"/>
              </a:ext>
            </a:extLst>
          </p:cNvPr>
          <p:cNvSpPr txBox="1">
            <a:spLocks/>
          </p:cNvSpPr>
          <p:nvPr/>
        </p:nvSpPr>
        <p:spPr>
          <a:xfrm>
            <a:off x="7669530" y="1876849"/>
            <a:ext cx="3950970" cy="578959"/>
          </a:xfrm>
          <a:prstGeom prst="rect">
            <a:avLst/>
          </a:prstGeom>
        </p:spPr>
        <p:txBody>
          <a:bodyPr wrap="square" lIns="252000" tIns="180000" rIns="180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Microsoft 365 Business Premium</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80" name="Text Placeholder 5">
            <a:extLst>
              <a:ext uri="{FF2B5EF4-FFF2-40B4-BE49-F238E27FC236}">
                <a16:creationId xmlns:a16="http://schemas.microsoft.com/office/drawing/2014/main" id="{20CDD028-7163-487E-936A-B6B0F6B96616}"/>
              </a:ext>
            </a:extLst>
          </p:cNvPr>
          <p:cNvSpPr txBox="1">
            <a:spLocks/>
          </p:cNvSpPr>
          <p:nvPr/>
        </p:nvSpPr>
        <p:spPr>
          <a:xfrm>
            <a:off x="7669530" y="2484957"/>
            <a:ext cx="3950970"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Cloud Services</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grpSp>
        <p:nvGrpSpPr>
          <p:cNvPr id="81" name="Group 80">
            <a:extLst>
              <a:ext uri="{FF2B5EF4-FFF2-40B4-BE49-F238E27FC236}">
                <a16:creationId xmlns:a16="http://schemas.microsoft.com/office/drawing/2014/main" id="{4C408B44-D59C-4FCC-B1E1-95960182948D}"/>
              </a:ext>
            </a:extLst>
          </p:cNvPr>
          <p:cNvGrpSpPr/>
          <p:nvPr/>
        </p:nvGrpSpPr>
        <p:grpSpPr>
          <a:xfrm>
            <a:off x="7924350" y="2778678"/>
            <a:ext cx="334649" cy="334649"/>
            <a:chOff x="7913816" y="3214784"/>
            <a:chExt cx="455574" cy="455574"/>
          </a:xfrm>
        </p:grpSpPr>
        <p:sp>
          <p:nvSpPr>
            <p:cNvPr id="82" name="Oval 81">
              <a:extLst>
                <a:ext uri="{FF2B5EF4-FFF2-40B4-BE49-F238E27FC236}">
                  <a16:creationId xmlns:a16="http://schemas.microsoft.com/office/drawing/2014/main" id="{DB8B7953-6AB8-443B-BBC7-1AA4A7050983}"/>
                </a:ext>
              </a:extLst>
            </p:cNvPr>
            <p:cNvSpPr>
              <a:spLocks noChangeAspect="1"/>
            </p:cNvSpPr>
            <p:nvPr/>
          </p:nvSpPr>
          <p:spPr bwMode="auto">
            <a:xfrm>
              <a:off x="7913816"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83" name="Picture 82">
              <a:extLst>
                <a:ext uri="{FF2B5EF4-FFF2-40B4-BE49-F238E27FC236}">
                  <a16:creationId xmlns:a16="http://schemas.microsoft.com/office/drawing/2014/main" id="{194AF1CC-ECAA-4D7E-A6F3-2B9CBD7C99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0747" y="3334571"/>
              <a:ext cx="241713" cy="216000"/>
            </a:xfrm>
            <a:prstGeom prst="rect">
              <a:avLst/>
            </a:prstGeom>
          </p:spPr>
        </p:pic>
      </p:grpSp>
      <p:sp>
        <p:nvSpPr>
          <p:cNvPr id="84" name="TextBox 83">
            <a:extLst>
              <a:ext uri="{FF2B5EF4-FFF2-40B4-BE49-F238E27FC236}">
                <a16:creationId xmlns:a16="http://schemas.microsoft.com/office/drawing/2014/main" id="{951D70D3-B963-4BEA-8F12-D2F8AA5C59AA}"/>
              </a:ext>
            </a:extLst>
          </p:cNvPr>
          <p:cNvSpPr txBox="1"/>
          <p:nvPr/>
        </p:nvSpPr>
        <p:spPr>
          <a:xfrm>
            <a:off x="785767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Teams</a:t>
            </a:r>
          </a:p>
        </p:txBody>
      </p:sp>
      <p:grpSp>
        <p:nvGrpSpPr>
          <p:cNvPr id="85" name="Group 84">
            <a:extLst>
              <a:ext uri="{FF2B5EF4-FFF2-40B4-BE49-F238E27FC236}">
                <a16:creationId xmlns:a16="http://schemas.microsoft.com/office/drawing/2014/main" id="{FF96CDC5-B55C-41EE-8442-DFE21AF0D4EA}"/>
              </a:ext>
            </a:extLst>
          </p:cNvPr>
          <p:cNvGrpSpPr/>
          <p:nvPr/>
        </p:nvGrpSpPr>
        <p:grpSpPr>
          <a:xfrm>
            <a:off x="8430315" y="2778678"/>
            <a:ext cx="334649" cy="334649"/>
            <a:chOff x="8407050" y="3214784"/>
            <a:chExt cx="455574" cy="455574"/>
          </a:xfrm>
        </p:grpSpPr>
        <p:sp>
          <p:nvSpPr>
            <p:cNvPr id="86" name="Oval 85">
              <a:extLst>
                <a:ext uri="{FF2B5EF4-FFF2-40B4-BE49-F238E27FC236}">
                  <a16:creationId xmlns:a16="http://schemas.microsoft.com/office/drawing/2014/main" id="{323BE759-CDB0-4D7E-B06F-F7B9DDEA3451}"/>
                </a:ext>
              </a:extLst>
            </p:cNvPr>
            <p:cNvSpPr>
              <a:spLocks noChangeAspect="1"/>
            </p:cNvSpPr>
            <p:nvPr/>
          </p:nvSpPr>
          <p:spPr bwMode="auto">
            <a:xfrm>
              <a:off x="8407050"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87" name="Picture 86">
              <a:extLst>
                <a:ext uri="{FF2B5EF4-FFF2-40B4-BE49-F238E27FC236}">
                  <a16:creationId xmlns:a16="http://schemas.microsoft.com/office/drawing/2014/main" id="{38B1BCFE-EB8B-43DD-9AF1-86C8FFF9A2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6837" y="3334571"/>
              <a:ext cx="216000" cy="216000"/>
            </a:xfrm>
            <a:prstGeom prst="rect">
              <a:avLst/>
            </a:prstGeom>
          </p:spPr>
        </p:pic>
      </p:grpSp>
      <p:sp>
        <p:nvSpPr>
          <p:cNvPr id="88" name="TextBox 87">
            <a:extLst>
              <a:ext uri="{FF2B5EF4-FFF2-40B4-BE49-F238E27FC236}">
                <a16:creationId xmlns:a16="http://schemas.microsoft.com/office/drawing/2014/main" id="{016250A9-3B2E-4AF8-B5AF-E846F7EBF8C5}"/>
              </a:ext>
            </a:extLst>
          </p:cNvPr>
          <p:cNvSpPr txBox="1"/>
          <p:nvPr/>
        </p:nvSpPr>
        <p:spPr>
          <a:xfrm>
            <a:off x="8363639"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Exchange</a:t>
            </a:r>
          </a:p>
        </p:txBody>
      </p:sp>
      <p:grpSp>
        <p:nvGrpSpPr>
          <p:cNvPr id="89" name="Group 88">
            <a:extLst>
              <a:ext uri="{FF2B5EF4-FFF2-40B4-BE49-F238E27FC236}">
                <a16:creationId xmlns:a16="http://schemas.microsoft.com/office/drawing/2014/main" id="{02B9D9B2-58C5-4942-85B6-EBBD66DD7D2D}"/>
              </a:ext>
            </a:extLst>
          </p:cNvPr>
          <p:cNvGrpSpPr/>
          <p:nvPr/>
        </p:nvGrpSpPr>
        <p:grpSpPr>
          <a:xfrm>
            <a:off x="8936280" y="2778678"/>
            <a:ext cx="334649" cy="334649"/>
            <a:chOff x="8900285" y="3214784"/>
            <a:chExt cx="455574" cy="455574"/>
          </a:xfrm>
        </p:grpSpPr>
        <p:sp>
          <p:nvSpPr>
            <p:cNvPr id="90" name="Oval 89">
              <a:extLst>
                <a:ext uri="{FF2B5EF4-FFF2-40B4-BE49-F238E27FC236}">
                  <a16:creationId xmlns:a16="http://schemas.microsoft.com/office/drawing/2014/main" id="{2EDA79CD-C2E4-41A0-97B6-5BB1F57D8E28}"/>
                </a:ext>
              </a:extLst>
            </p:cNvPr>
            <p:cNvSpPr>
              <a:spLocks noChangeAspect="1"/>
            </p:cNvSpPr>
            <p:nvPr/>
          </p:nvSpPr>
          <p:spPr bwMode="auto">
            <a:xfrm>
              <a:off x="8900285"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1" name="Picture 90">
              <a:extLst>
                <a:ext uri="{FF2B5EF4-FFF2-40B4-BE49-F238E27FC236}">
                  <a16:creationId xmlns:a16="http://schemas.microsoft.com/office/drawing/2014/main" id="{BA67CE2D-7D76-417F-8A45-6FEC30A2CF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0168" y="3352571"/>
              <a:ext cx="275808" cy="180000"/>
            </a:xfrm>
            <a:prstGeom prst="rect">
              <a:avLst/>
            </a:prstGeom>
          </p:spPr>
        </p:pic>
      </p:grpSp>
      <p:sp>
        <p:nvSpPr>
          <p:cNvPr id="92" name="TextBox 91">
            <a:extLst>
              <a:ext uri="{FF2B5EF4-FFF2-40B4-BE49-F238E27FC236}">
                <a16:creationId xmlns:a16="http://schemas.microsoft.com/office/drawing/2014/main" id="{F883E695-D9F0-4A64-B94A-5D3CD9D71FE6}"/>
              </a:ext>
            </a:extLst>
          </p:cNvPr>
          <p:cNvSpPr txBox="1"/>
          <p:nvPr/>
        </p:nvSpPr>
        <p:spPr>
          <a:xfrm>
            <a:off x="886960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OneDrive</a:t>
            </a:r>
          </a:p>
        </p:txBody>
      </p:sp>
      <p:grpSp>
        <p:nvGrpSpPr>
          <p:cNvPr id="93" name="Group 92">
            <a:extLst>
              <a:ext uri="{FF2B5EF4-FFF2-40B4-BE49-F238E27FC236}">
                <a16:creationId xmlns:a16="http://schemas.microsoft.com/office/drawing/2014/main" id="{18CAC1F5-7C3F-42F2-9B7F-CB78A935A939}"/>
              </a:ext>
            </a:extLst>
          </p:cNvPr>
          <p:cNvGrpSpPr/>
          <p:nvPr/>
        </p:nvGrpSpPr>
        <p:grpSpPr>
          <a:xfrm>
            <a:off x="9442245" y="2778678"/>
            <a:ext cx="334649" cy="334649"/>
            <a:chOff x="9393519" y="3214784"/>
            <a:chExt cx="455574" cy="455574"/>
          </a:xfrm>
        </p:grpSpPr>
        <p:sp>
          <p:nvSpPr>
            <p:cNvPr id="94" name="Oval 93">
              <a:extLst>
                <a:ext uri="{FF2B5EF4-FFF2-40B4-BE49-F238E27FC236}">
                  <a16:creationId xmlns:a16="http://schemas.microsoft.com/office/drawing/2014/main" id="{9D7BBB0B-D8D3-49B0-B907-FF5B906CF33F}"/>
                </a:ext>
              </a:extLst>
            </p:cNvPr>
            <p:cNvSpPr>
              <a:spLocks noChangeAspect="1"/>
            </p:cNvSpPr>
            <p:nvPr/>
          </p:nvSpPr>
          <p:spPr bwMode="auto">
            <a:xfrm>
              <a:off x="9393519"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5" name="Picture 94">
              <a:extLst>
                <a:ext uri="{FF2B5EF4-FFF2-40B4-BE49-F238E27FC236}">
                  <a16:creationId xmlns:a16="http://schemas.microsoft.com/office/drawing/2014/main" id="{A87F062C-3367-4208-BBDC-81AF32D0F8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10403" y="3334571"/>
              <a:ext cx="221806" cy="216000"/>
            </a:xfrm>
            <a:prstGeom prst="rect">
              <a:avLst/>
            </a:prstGeom>
          </p:spPr>
        </p:pic>
      </p:grpSp>
      <p:sp>
        <p:nvSpPr>
          <p:cNvPr id="96" name="TextBox 95">
            <a:extLst>
              <a:ext uri="{FF2B5EF4-FFF2-40B4-BE49-F238E27FC236}">
                <a16:creationId xmlns:a16="http://schemas.microsoft.com/office/drawing/2014/main" id="{DDECD13F-BBFC-4BC6-9028-4D743B57FCBC}"/>
              </a:ext>
            </a:extLst>
          </p:cNvPr>
          <p:cNvSpPr txBox="1"/>
          <p:nvPr/>
        </p:nvSpPr>
        <p:spPr>
          <a:xfrm>
            <a:off x="9375569" y="3166380"/>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SharePoint</a:t>
            </a:r>
          </a:p>
        </p:txBody>
      </p:sp>
      <p:grpSp>
        <p:nvGrpSpPr>
          <p:cNvPr id="97" name="Group 96">
            <a:extLst>
              <a:ext uri="{FF2B5EF4-FFF2-40B4-BE49-F238E27FC236}">
                <a16:creationId xmlns:a16="http://schemas.microsoft.com/office/drawing/2014/main" id="{2740AB3D-1B26-43C9-8631-7EC645DD2F01}"/>
              </a:ext>
            </a:extLst>
          </p:cNvPr>
          <p:cNvGrpSpPr/>
          <p:nvPr/>
        </p:nvGrpSpPr>
        <p:grpSpPr>
          <a:xfrm>
            <a:off x="9937752" y="2778678"/>
            <a:ext cx="355565" cy="355563"/>
            <a:chOff x="9886753" y="3214784"/>
            <a:chExt cx="455574" cy="455574"/>
          </a:xfrm>
        </p:grpSpPr>
        <p:sp>
          <p:nvSpPr>
            <p:cNvPr id="98" name="Oval 97">
              <a:extLst>
                <a:ext uri="{FF2B5EF4-FFF2-40B4-BE49-F238E27FC236}">
                  <a16:creationId xmlns:a16="http://schemas.microsoft.com/office/drawing/2014/main" id="{890AC97B-64E7-488F-89DE-A8D95350868F}"/>
                </a:ext>
              </a:extLst>
            </p:cNvPr>
            <p:cNvSpPr>
              <a:spLocks noChangeAspect="1"/>
            </p:cNvSpPr>
            <p:nvPr/>
          </p:nvSpPr>
          <p:spPr bwMode="auto">
            <a:xfrm>
              <a:off x="9886753"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9" name="Picture 98">
              <a:extLst>
                <a:ext uri="{FF2B5EF4-FFF2-40B4-BE49-F238E27FC236}">
                  <a16:creationId xmlns:a16="http://schemas.microsoft.com/office/drawing/2014/main" id="{D1A322B0-804D-40EE-B9C7-708CB19483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454" y="3334571"/>
              <a:ext cx="234172" cy="216000"/>
            </a:xfrm>
            <a:prstGeom prst="rect">
              <a:avLst/>
            </a:prstGeom>
          </p:spPr>
        </p:pic>
      </p:grpSp>
      <p:sp>
        <p:nvSpPr>
          <p:cNvPr id="100" name="TextBox 99">
            <a:extLst>
              <a:ext uri="{FF2B5EF4-FFF2-40B4-BE49-F238E27FC236}">
                <a16:creationId xmlns:a16="http://schemas.microsoft.com/office/drawing/2014/main" id="{6316DCFE-1E5C-4F38-B32A-9DE5D55335A5}"/>
              </a:ext>
            </a:extLst>
          </p:cNvPr>
          <p:cNvSpPr txBox="1"/>
          <p:nvPr/>
        </p:nvSpPr>
        <p:spPr>
          <a:xfrm>
            <a:off x="988153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Bookings</a:t>
            </a:r>
          </a:p>
        </p:txBody>
      </p:sp>
      <p:grpSp>
        <p:nvGrpSpPr>
          <p:cNvPr id="101" name="Group 100">
            <a:extLst>
              <a:ext uri="{FF2B5EF4-FFF2-40B4-BE49-F238E27FC236}">
                <a16:creationId xmlns:a16="http://schemas.microsoft.com/office/drawing/2014/main" id="{FC020049-7AD5-4002-AC6E-7EFC73CC1861}"/>
              </a:ext>
            </a:extLst>
          </p:cNvPr>
          <p:cNvGrpSpPr/>
          <p:nvPr/>
        </p:nvGrpSpPr>
        <p:grpSpPr>
          <a:xfrm>
            <a:off x="10443717" y="2778678"/>
            <a:ext cx="355565" cy="355564"/>
            <a:chOff x="10379988" y="3214784"/>
            <a:chExt cx="455574" cy="455574"/>
          </a:xfrm>
        </p:grpSpPr>
        <p:sp>
          <p:nvSpPr>
            <p:cNvPr id="102" name="Oval 101">
              <a:extLst>
                <a:ext uri="{FF2B5EF4-FFF2-40B4-BE49-F238E27FC236}">
                  <a16:creationId xmlns:a16="http://schemas.microsoft.com/office/drawing/2014/main" id="{C6D2322A-52DD-41DF-96B1-E516663A8DE8}"/>
                </a:ext>
              </a:extLst>
            </p:cNvPr>
            <p:cNvSpPr>
              <a:spLocks noChangeAspect="1"/>
            </p:cNvSpPr>
            <p:nvPr/>
          </p:nvSpPr>
          <p:spPr bwMode="auto">
            <a:xfrm>
              <a:off x="10379988"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03" name="Picture 102">
              <a:extLst>
                <a:ext uri="{FF2B5EF4-FFF2-40B4-BE49-F238E27FC236}">
                  <a16:creationId xmlns:a16="http://schemas.microsoft.com/office/drawing/2014/main" id="{E3D633FC-5537-43FB-A35F-7C8566116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99775" y="3334571"/>
              <a:ext cx="216000" cy="216000"/>
            </a:xfrm>
            <a:prstGeom prst="rect">
              <a:avLst/>
            </a:prstGeom>
          </p:spPr>
        </p:pic>
      </p:grpSp>
      <p:sp>
        <p:nvSpPr>
          <p:cNvPr id="104" name="TextBox 103">
            <a:extLst>
              <a:ext uri="{FF2B5EF4-FFF2-40B4-BE49-F238E27FC236}">
                <a16:creationId xmlns:a16="http://schemas.microsoft.com/office/drawing/2014/main" id="{D1533230-055A-4C81-99B0-A8D0291C6FCB}"/>
              </a:ext>
            </a:extLst>
          </p:cNvPr>
          <p:cNvSpPr txBox="1"/>
          <p:nvPr/>
        </p:nvSpPr>
        <p:spPr>
          <a:xfrm>
            <a:off x="10387499"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Loop</a:t>
            </a:r>
          </a:p>
        </p:txBody>
      </p:sp>
      <p:grpSp>
        <p:nvGrpSpPr>
          <p:cNvPr id="105" name="Group 104">
            <a:extLst>
              <a:ext uri="{FF2B5EF4-FFF2-40B4-BE49-F238E27FC236}">
                <a16:creationId xmlns:a16="http://schemas.microsoft.com/office/drawing/2014/main" id="{6E3C23F8-A2E6-4B29-BEE7-AAE98D66DB7B}"/>
              </a:ext>
            </a:extLst>
          </p:cNvPr>
          <p:cNvGrpSpPr/>
          <p:nvPr/>
        </p:nvGrpSpPr>
        <p:grpSpPr>
          <a:xfrm>
            <a:off x="10949684" y="2778678"/>
            <a:ext cx="355565" cy="355564"/>
            <a:chOff x="10873221" y="3214784"/>
            <a:chExt cx="455574" cy="455574"/>
          </a:xfrm>
        </p:grpSpPr>
        <p:sp>
          <p:nvSpPr>
            <p:cNvPr id="107" name="Oval 106">
              <a:extLst>
                <a:ext uri="{FF2B5EF4-FFF2-40B4-BE49-F238E27FC236}">
                  <a16:creationId xmlns:a16="http://schemas.microsoft.com/office/drawing/2014/main" id="{F888E285-1320-485F-87EE-4C0F6473CF0B}"/>
                </a:ext>
              </a:extLst>
            </p:cNvPr>
            <p:cNvSpPr>
              <a:spLocks noChangeAspect="1"/>
            </p:cNvSpPr>
            <p:nvPr/>
          </p:nvSpPr>
          <p:spPr bwMode="auto">
            <a:xfrm>
              <a:off x="10873221"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09" name="Picture 108">
              <a:extLst>
                <a:ext uri="{FF2B5EF4-FFF2-40B4-BE49-F238E27FC236}">
                  <a16:creationId xmlns:a16="http://schemas.microsoft.com/office/drawing/2014/main" id="{D9F30651-7F0F-40E3-8A48-81FD86D523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96608" y="3334571"/>
              <a:ext cx="208800" cy="216000"/>
            </a:xfrm>
            <a:prstGeom prst="rect">
              <a:avLst/>
            </a:prstGeom>
          </p:spPr>
        </p:pic>
      </p:grpSp>
      <p:sp>
        <p:nvSpPr>
          <p:cNvPr id="111" name="TextBox 110">
            <a:extLst>
              <a:ext uri="{FF2B5EF4-FFF2-40B4-BE49-F238E27FC236}">
                <a16:creationId xmlns:a16="http://schemas.microsoft.com/office/drawing/2014/main" id="{2CEEC551-A7FB-4726-B48E-18DBB86E1BC9}"/>
              </a:ext>
            </a:extLst>
          </p:cNvPr>
          <p:cNvSpPr txBox="1"/>
          <p:nvPr/>
        </p:nvSpPr>
        <p:spPr>
          <a:xfrm>
            <a:off x="10893466" y="3166380"/>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Clipchamp</a:t>
            </a:r>
          </a:p>
        </p:txBody>
      </p:sp>
      <p:sp>
        <p:nvSpPr>
          <p:cNvPr id="113" name="Text Placeholder 5">
            <a:extLst>
              <a:ext uri="{FF2B5EF4-FFF2-40B4-BE49-F238E27FC236}">
                <a16:creationId xmlns:a16="http://schemas.microsoft.com/office/drawing/2014/main" id="{E312AEE1-26C8-45A0-BC81-DAE1D60805B6}"/>
              </a:ext>
            </a:extLst>
          </p:cNvPr>
          <p:cNvSpPr txBox="1">
            <a:spLocks/>
          </p:cNvSpPr>
          <p:nvPr/>
        </p:nvSpPr>
        <p:spPr>
          <a:xfrm>
            <a:off x="7656842" y="3555985"/>
            <a:ext cx="3963732"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Desktop Apps</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sp>
        <p:nvSpPr>
          <p:cNvPr id="115" name="TextBox 114">
            <a:extLst>
              <a:ext uri="{FF2B5EF4-FFF2-40B4-BE49-F238E27FC236}">
                <a16:creationId xmlns:a16="http://schemas.microsoft.com/office/drawing/2014/main" id="{213034E7-A1B0-424D-84D5-0F418EAF1BDF}"/>
              </a:ext>
            </a:extLst>
          </p:cNvPr>
          <p:cNvSpPr txBox="1"/>
          <p:nvPr/>
        </p:nvSpPr>
        <p:spPr>
          <a:xfrm>
            <a:off x="10387499"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Access</a:t>
            </a:r>
            <a:br>
              <a:rPr lang="en-US" sz="700"/>
            </a:br>
            <a:r>
              <a:rPr lang="en-US" sz="700"/>
              <a:t>(PC Only)</a:t>
            </a:r>
          </a:p>
        </p:txBody>
      </p:sp>
      <p:grpSp>
        <p:nvGrpSpPr>
          <p:cNvPr id="117" name="Group 116">
            <a:extLst>
              <a:ext uri="{FF2B5EF4-FFF2-40B4-BE49-F238E27FC236}">
                <a16:creationId xmlns:a16="http://schemas.microsoft.com/office/drawing/2014/main" id="{8F0D140D-490B-4739-86C7-3A9A7BFB78A3}"/>
              </a:ext>
            </a:extLst>
          </p:cNvPr>
          <p:cNvGrpSpPr/>
          <p:nvPr/>
        </p:nvGrpSpPr>
        <p:grpSpPr>
          <a:xfrm>
            <a:off x="10443717" y="3849706"/>
            <a:ext cx="355565" cy="355564"/>
            <a:chOff x="9365562" y="4961514"/>
            <a:chExt cx="355565" cy="355564"/>
          </a:xfrm>
        </p:grpSpPr>
        <p:sp>
          <p:nvSpPr>
            <p:cNvPr id="126" name="Oval 125">
              <a:extLst>
                <a:ext uri="{FF2B5EF4-FFF2-40B4-BE49-F238E27FC236}">
                  <a16:creationId xmlns:a16="http://schemas.microsoft.com/office/drawing/2014/main" id="{25C26DD5-0330-4969-B66A-96F504E27E51}"/>
                </a:ext>
              </a:extLst>
            </p:cNvPr>
            <p:cNvSpPr>
              <a:spLocks noChangeAspect="1"/>
            </p:cNvSpPr>
            <p:nvPr/>
          </p:nvSpPr>
          <p:spPr bwMode="auto">
            <a:xfrm>
              <a:off x="9365562"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34" name="Picture 133">
              <a:extLst>
                <a:ext uri="{FF2B5EF4-FFF2-40B4-BE49-F238E27FC236}">
                  <a16:creationId xmlns:a16="http://schemas.microsoft.com/office/drawing/2014/main" id="{B5509AE6-08B1-457B-A04E-AB68BE1D81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4562" y="5065542"/>
              <a:ext cx="157565" cy="147507"/>
            </a:xfrm>
            <a:prstGeom prst="rect">
              <a:avLst/>
            </a:prstGeom>
          </p:spPr>
        </p:pic>
      </p:grpSp>
      <p:sp>
        <p:nvSpPr>
          <p:cNvPr id="135" name="TextBox 134">
            <a:extLst>
              <a:ext uri="{FF2B5EF4-FFF2-40B4-BE49-F238E27FC236}">
                <a16:creationId xmlns:a16="http://schemas.microsoft.com/office/drawing/2014/main" id="{E0D767B3-6EEC-418A-A812-C65C83C517D3}"/>
              </a:ext>
            </a:extLst>
          </p:cNvPr>
          <p:cNvSpPr txBox="1"/>
          <p:nvPr/>
        </p:nvSpPr>
        <p:spPr>
          <a:xfrm>
            <a:off x="7857674"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Outlook</a:t>
            </a:r>
          </a:p>
        </p:txBody>
      </p:sp>
      <p:grpSp>
        <p:nvGrpSpPr>
          <p:cNvPr id="136" name="Group 135">
            <a:extLst>
              <a:ext uri="{FF2B5EF4-FFF2-40B4-BE49-F238E27FC236}">
                <a16:creationId xmlns:a16="http://schemas.microsoft.com/office/drawing/2014/main" id="{3D24202E-7ED0-4A6C-B3BB-97000B25F96A}"/>
              </a:ext>
            </a:extLst>
          </p:cNvPr>
          <p:cNvGrpSpPr/>
          <p:nvPr/>
        </p:nvGrpSpPr>
        <p:grpSpPr>
          <a:xfrm>
            <a:off x="7924350" y="3849706"/>
            <a:ext cx="334649" cy="334649"/>
            <a:chOff x="7986532" y="4446073"/>
            <a:chExt cx="334649" cy="334649"/>
          </a:xfrm>
        </p:grpSpPr>
        <p:sp>
          <p:nvSpPr>
            <p:cNvPr id="137" name="Oval 136">
              <a:extLst>
                <a:ext uri="{FF2B5EF4-FFF2-40B4-BE49-F238E27FC236}">
                  <a16:creationId xmlns:a16="http://schemas.microsoft.com/office/drawing/2014/main" id="{0809CECA-39AE-4445-A16E-0CA74F87C261}"/>
                </a:ext>
              </a:extLst>
            </p:cNvPr>
            <p:cNvSpPr>
              <a:spLocks noChangeAspect="1"/>
            </p:cNvSpPr>
            <p:nvPr/>
          </p:nvSpPr>
          <p:spPr bwMode="auto">
            <a:xfrm>
              <a:off x="7986532"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38" name="Picture 137">
              <a:extLst>
                <a:ext uri="{FF2B5EF4-FFF2-40B4-BE49-F238E27FC236}">
                  <a16:creationId xmlns:a16="http://schemas.microsoft.com/office/drawing/2014/main" id="{E16FED92-D516-45FF-BC2D-1278E31D4D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72897" y="4539644"/>
              <a:ext cx="161918" cy="147507"/>
            </a:xfrm>
            <a:prstGeom prst="rect">
              <a:avLst/>
            </a:prstGeom>
          </p:spPr>
        </p:pic>
      </p:grpSp>
      <p:sp>
        <p:nvSpPr>
          <p:cNvPr id="139" name="TextBox 138">
            <a:extLst>
              <a:ext uri="{FF2B5EF4-FFF2-40B4-BE49-F238E27FC236}">
                <a16:creationId xmlns:a16="http://schemas.microsoft.com/office/drawing/2014/main" id="{C593FC1A-7B49-48F7-9EE4-65BC2131E70C}"/>
              </a:ext>
            </a:extLst>
          </p:cNvPr>
          <p:cNvSpPr txBox="1"/>
          <p:nvPr/>
        </p:nvSpPr>
        <p:spPr>
          <a:xfrm>
            <a:off x="9375569"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PowerPoint</a:t>
            </a:r>
          </a:p>
        </p:txBody>
      </p:sp>
      <p:grpSp>
        <p:nvGrpSpPr>
          <p:cNvPr id="140" name="Group 139">
            <a:extLst>
              <a:ext uri="{FF2B5EF4-FFF2-40B4-BE49-F238E27FC236}">
                <a16:creationId xmlns:a16="http://schemas.microsoft.com/office/drawing/2014/main" id="{8218CE17-79A5-4CE2-875B-1D11EC972A32}"/>
              </a:ext>
            </a:extLst>
          </p:cNvPr>
          <p:cNvGrpSpPr/>
          <p:nvPr/>
        </p:nvGrpSpPr>
        <p:grpSpPr>
          <a:xfrm>
            <a:off x="9431787" y="3849706"/>
            <a:ext cx="355565" cy="355564"/>
            <a:chOff x="7976074" y="4961514"/>
            <a:chExt cx="355565" cy="355564"/>
          </a:xfrm>
        </p:grpSpPr>
        <p:sp>
          <p:nvSpPr>
            <p:cNvPr id="141" name="Oval 140">
              <a:extLst>
                <a:ext uri="{FF2B5EF4-FFF2-40B4-BE49-F238E27FC236}">
                  <a16:creationId xmlns:a16="http://schemas.microsoft.com/office/drawing/2014/main" id="{ACB89643-0594-4527-A175-F3D24D3C8F9B}"/>
                </a:ext>
              </a:extLst>
            </p:cNvPr>
            <p:cNvSpPr>
              <a:spLocks noChangeAspect="1"/>
            </p:cNvSpPr>
            <p:nvPr/>
          </p:nvSpPr>
          <p:spPr bwMode="auto">
            <a:xfrm>
              <a:off x="7976074"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42" name="Picture 141">
              <a:extLst>
                <a:ext uri="{FF2B5EF4-FFF2-40B4-BE49-F238E27FC236}">
                  <a16:creationId xmlns:a16="http://schemas.microsoft.com/office/drawing/2014/main" id="{F2271C3D-7FF7-4C5E-ADF1-E96C2E9969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71322" y="5065542"/>
              <a:ext cx="165068" cy="147507"/>
            </a:xfrm>
            <a:prstGeom prst="rect">
              <a:avLst/>
            </a:prstGeom>
          </p:spPr>
        </p:pic>
      </p:grpSp>
      <p:sp>
        <p:nvSpPr>
          <p:cNvPr id="143" name="TextBox 142">
            <a:extLst>
              <a:ext uri="{FF2B5EF4-FFF2-40B4-BE49-F238E27FC236}">
                <a16:creationId xmlns:a16="http://schemas.microsoft.com/office/drawing/2014/main" id="{172B3D89-BE07-4638-B17B-754EE7B18170}"/>
              </a:ext>
            </a:extLst>
          </p:cNvPr>
          <p:cNvSpPr txBox="1"/>
          <p:nvPr/>
        </p:nvSpPr>
        <p:spPr>
          <a:xfrm>
            <a:off x="9881534"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Publisher</a:t>
            </a:r>
            <a:br>
              <a:rPr lang="en-US" sz="700"/>
            </a:br>
            <a:r>
              <a:rPr lang="en-US" sz="700"/>
              <a:t>(PC Only)</a:t>
            </a:r>
          </a:p>
        </p:txBody>
      </p:sp>
      <p:grpSp>
        <p:nvGrpSpPr>
          <p:cNvPr id="144" name="Group 143">
            <a:extLst>
              <a:ext uri="{FF2B5EF4-FFF2-40B4-BE49-F238E27FC236}">
                <a16:creationId xmlns:a16="http://schemas.microsoft.com/office/drawing/2014/main" id="{BAAB67BB-A6DD-49EB-B485-C5E915797CC2}"/>
              </a:ext>
            </a:extLst>
          </p:cNvPr>
          <p:cNvGrpSpPr/>
          <p:nvPr/>
        </p:nvGrpSpPr>
        <p:grpSpPr>
          <a:xfrm>
            <a:off x="9937752" y="3849706"/>
            <a:ext cx="355565" cy="355564"/>
            <a:chOff x="8655068" y="4961514"/>
            <a:chExt cx="355565" cy="355564"/>
          </a:xfrm>
        </p:grpSpPr>
        <p:sp>
          <p:nvSpPr>
            <p:cNvPr id="145" name="Oval 144">
              <a:extLst>
                <a:ext uri="{FF2B5EF4-FFF2-40B4-BE49-F238E27FC236}">
                  <a16:creationId xmlns:a16="http://schemas.microsoft.com/office/drawing/2014/main" id="{EB4014F8-5366-4702-9F4D-55412253A4A4}"/>
                </a:ext>
              </a:extLst>
            </p:cNvPr>
            <p:cNvSpPr>
              <a:spLocks noChangeAspect="1"/>
            </p:cNvSpPr>
            <p:nvPr/>
          </p:nvSpPr>
          <p:spPr bwMode="auto">
            <a:xfrm>
              <a:off x="8655068"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46" name="Picture 145">
              <a:extLst>
                <a:ext uri="{FF2B5EF4-FFF2-40B4-BE49-F238E27FC236}">
                  <a16:creationId xmlns:a16="http://schemas.microsoft.com/office/drawing/2014/main" id="{B2731486-618C-4D43-8964-FE75FBAC068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51891" y="5065542"/>
              <a:ext cx="161918" cy="147507"/>
            </a:xfrm>
            <a:prstGeom prst="rect">
              <a:avLst/>
            </a:prstGeom>
          </p:spPr>
        </p:pic>
      </p:grpSp>
      <p:sp>
        <p:nvSpPr>
          <p:cNvPr id="147" name="TextBox 146">
            <a:extLst>
              <a:ext uri="{FF2B5EF4-FFF2-40B4-BE49-F238E27FC236}">
                <a16:creationId xmlns:a16="http://schemas.microsoft.com/office/drawing/2014/main" id="{2D7BEF51-B68C-4024-B24E-6E46F6287A32}"/>
              </a:ext>
            </a:extLst>
          </p:cNvPr>
          <p:cNvSpPr txBox="1"/>
          <p:nvPr/>
        </p:nvSpPr>
        <p:spPr>
          <a:xfrm>
            <a:off x="8363639"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Word</a:t>
            </a:r>
          </a:p>
        </p:txBody>
      </p:sp>
      <p:grpSp>
        <p:nvGrpSpPr>
          <p:cNvPr id="148" name="Group 147">
            <a:extLst>
              <a:ext uri="{FF2B5EF4-FFF2-40B4-BE49-F238E27FC236}">
                <a16:creationId xmlns:a16="http://schemas.microsoft.com/office/drawing/2014/main" id="{62035C35-1D7F-4C50-96B0-3FBDE0B43775}"/>
              </a:ext>
            </a:extLst>
          </p:cNvPr>
          <p:cNvGrpSpPr/>
          <p:nvPr/>
        </p:nvGrpSpPr>
        <p:grpSpPr>
          <a:xfrm>
            <a:off x="8430315" y="3849706"/>
            <a:ext cx="334649" cy="334649"/>
            <a:chOff x="8665526" y="4446073"/>
            <a:chExt cx="334649" cy="334649"/>
          </a:xfrm>
        </p:grpSpPr>
        <p:sp>
          <p:nvSpPr>
            <p:cNvPr id="149" name="Oval 148">
              <a:extLst>
                <a:ext uri="{FF2B5EF4-FFF2-40B4-BE49-F238E27FC236}">
                  <a16:creationId xmlns:a16="http://schemas.microsoft.com/office/drawing/2014/main" id="{91F93B3F-95E4-4BF3-9431-6469D43FB9ED}"/>
                </a:ext>
              </a:extLst>
            </p:cNvPr>
            <p:cNvSpPr>
              <a:spLocks noChangeAspect="1"/>
            </p:cNvSpPr>
            <p:nvPr/>
          </p:nvSpPr>
          <p:spPr bwMode="auto">
            <a:xfrm>
              <a:off x="8665526"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50" name="Picture 149">
              <a:extLst>
                <a:ext uri="{FF2B5EF4-FFF2-40B4-BE49-F238E27FC236}">
                  <a16:creationId xmlns:a16="http://schemas.microsoft.com/office/drawing/2014/main" id="{1C3FE1E1-A417-4E92-8780-E6BF3898C81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50805" y="4539644"/>
              <a:ext cx="164092" cy="147507"/>
            </a:xfrm>
            <a:prstGeom prst="rect">
              <a:avLst/>
            </a:prstGeom>
          </p:spPr>
        </p:pic>
      </p:grpSp>
      <p:sp>
        <p:nvSpPr>
          <p:cNvPr id="151" name="TextBox 150">
            <a:extLst>
              <a:ext uri="{FF2B5EF4-FFF2-40B4-BE49-F238E27FC236}">
                <a16:creationId xmlns:a16="http://schemas.microsoft.com/office/drawing/2014/main" id="{E3C965BC-2DF4-4376-A5C0-C66937267400}"/>
              </a:ext>
            </a:extLst>
          </p:cNvPr>
          <p:cNvSpPr txBox="1"/>
          <p:nvPr/>
        </p:nvSpPr>
        <p:spPr>
          <a:xfrm>
            <a:off x="8869604"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Excel</a:t>
            </a:r>
          </a:p>
        </p:txBody>
      </p:sp>
      <p:grpSp>
        <p:nvGrpSpPr>
          <p:cNvPr id="152" name="Group 151">
            <a:extLst>
              <a:ext uri="{FF2B5EF4-FFF2-40B4-BE49-F238E27FC236}">
                <a16:creationId xmlns:a16="http://schemas.microsoft.com/office/drawing/2014/main" id="{6659634C-BCB6-47C7-A59E-2CC8C293B8BC}"/>
              </a:ext>
            </a:extLst>
          </p:cNvPr>
          <p:cNvGrpSpPr/>
          <p:nvPr/>
        </p:nvGrpSpPr>
        <p:grpSpPr>
          <a:xfrm>
            <a:off x="8936280" y="3849706"/>
            <a:ext cx="334649" cy="334649"/>
            <a:chOff x="9376020" y="4446073"/>
            <a:chExt cx="334649" cy="334649"/>
          </a:xfrm>
        </p:grpSpPr>
        <p:sp>
          <p:nvSpPr>
            <p:cNvPr id="153" name="Oval 152">
              <a:extLst>
                <a:ext uri="{FF2B5EF4-FFF2-40B4-BE49-F238E27FC236}">
                  <a16:creationId xmlns:a16="http://schemas.microsoft.com/office/drawing/2014/main" id="{BA8BB022-F254-4418-A53A-80A27949B169}"/>
                </a:ext>
              </a:extLst>
            </p:cNvPr>
            <p:cNvSpPr>
              <a:spLocks noChangeAspect="1"/>
            </p:cNvSpPr>
            <p:nvPr/>
          </p:nvSpPr>
          <p:spPr bwMode="auto">
            <a:xfrm>
              <a:off x="9376020"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54" name="Picture 153">
              <a:extLst>
                <a:ext uri="{FF2B5EF4-FFF2-40B4-BE49-F238E27FC236}">
                  <a16:creationId xmlns:a16="http://schemas.microsoft.com/office/drawing/2014/main" id="{2ABA85BB-EA41-42C7-9C93-525D3AE52D6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60810" y="4539644"/>
              <a:ext cx="165068" cy="147507"/>
            </a:xfrm>
            <a:prstGeom prst="rect">
              <a:avLst/>
            </a:prstGeom>
          </p:spPr>
        </p:pic>
      </p:grpSp>
      <p:sp>
        <p:nvSpPr>
          <p:cNvPr id="155" name="Text Placeholder 5">
            <a:extLst>
              <a:ext uri="{FF2B5EF4-FFF2-40B4-BE49-F238E27FC236}">
                <a16:creationId xmlns:a16="http://schemas.microsoft.com/office/drawing/2014/main" id="{E5E187A0-AA66-43A7-B875-D51FD4CCDC4D}"/>
              </a:ext>
            </a:extLst>
          </p:cNvPr>
          <p:cNvSpPr txBox="1">
            <a:spLocks/>
          </p:cNvSpPr>
          <p:nvPr/>
        </p:nvSpPr>
        <p:spPr>
          <a:xfrm>
            <a:off x="7656842" y="4620035"/>
            <a:ext cx="3963732"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Comprehensive Security</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sp>
        <p:nvSpPr>
          <p:cNvPr id="156" name="TextBox 155">
            <a:extLst>
              <a:ext uri="{FF2B5EF4-FFF2-40B4-BE49-F238E27FC236}">
                <a16:creationId xmlns:a16="http://schemas.microsoft.com/office/drawing/2014/main" id="{0C58C9AD-52AD-4617-A0E4-EBC5ABD93CF6}"/>
              </a:ext>
            </a:extLst>
          </p:cNvPr>
          <p:cNvSpPr txBox="1"/>
          <p:nvPr/>
        </p:nvSpPr>
        <p:spPr>
          <a:xfrm>
            <a:off x="10387499" y="530145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Defender for 0365</a:t>
            </a:r>
          </a:p>
        </p:txBody>
      </p:sp>
      <p:sp>
        <p:nvSpPr>
          <p:cNvPr id="157" name="Oval 156">
            <a:extLst>
              <a:ext uri="{FF2B5EF4-FFF2-40B4-BE49-F238E27FC236}">
                <a16:creationId xmlns:a16="http://schemas.microsoft.com/office/drawing/2014/main" id="{C7143D38-7B33-4257-8651-A13B39848BC5}"/>
              </a:ext>
            </a:extLst>
          </p:cNvPr>
          <p:cNvSpPr>
            <a:spLocks noChangeAspect="1"/>
          </p:cNvSpPr>
          <p:nvPr/>
        </p:nvSpPr>
        <p:spPr bwMode="auto">
          <a:xfrm>
            <a:off x="10443717"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65" name="TextBox 164">
            <a:extLst>
              <a:ext uri="{FF2B5EF4-FFF2-40B4-BE49-F238E27FC236}">
                <a16:creationId xmlns:a16="http://schemas.microsoft.com/office/drawing/2014/main" id="{80862F0A-E44F-4559-89A5-9DE2B80D9A13}"/>
              </a:ext>
            </a:extLst>
          </p:cNvPr>
          <p:cNvSpPr txBox="1"/>
          <p:nvPr/>
        </p:nvSpPr>
        <p:spPr>
          <a:xfrm>
            <a:off x="7857674"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Intune</a:t>
            </a:r>
          </a:p>
        </p:txBody>
      </p:sp>
      <p:sp>
        <p:nvSpPr>
          <p:cNvPr id="166" name="TextBox 165">
            <a:extLst>
              <a:ext uri="{FF2B5EF4-FFF2-40B4-BE49-F238E27FC236}">
                <a16:creationId xmlns:a16="http://schemas.microsoft.com/office/drawing/2014/main" id="{1659CEF5-ECC3-4EBC-829F-000F84F824CD}"/>
              </a:ext>
            </a:extLst>
          </p:cNvPr>
          <p:cNvSpPr txBox="1"/>
          <p:nvPr/>
        </p:nvSpPr>
        <p:spPr>
          <a:xfrm>
            <a:off x="9375569" y="5301459"/>
            <a:ext cx="468000" cy="323165"/>
          </a:xfrm>
          <a:prstGeom prst="rect">
            <a:avLst/>
          </a:prstGeom>
          <a:noFill/>
        </p:spPr>
        <p:txBody>
          <a:bodyPr wrap="square" lIns="0" tIns="0" rIns="0" bIns="0">
            <a:spAutoFit/>
          </a:bodyPr>
          <a:lstStyle/>
          <a:p>
            <a:pPr algn="ctr" defTabSz="432238">
              <a:spcBef>
                <a:spcPts val="283"/>
              </a:spcBef>
              <a:spcAft>
                <a:spcPts val="800"/>
              </a:spcAft>
              <a:defRPr/>
            </a:pPr>
            <a:r>
              <a:rPr lang="en-US" sz="700"/>
              <a:t>Azure Virtual Desktop</a:t>
            </a:r>
          </a:p>
        </p:txBody>
      </p:sp>
      <p:sp>
        <p:nvSpPr>
          <p:cNvPr id="167" name="Oval 166">
            <a:extLst>
              <a:ext uri="{FF2B5EF4-FFF2-40B4-BE49-F238E27FC236}">
                <a16:creationId xmlns:a16="http://schemas.microsoft.com/office/drawing/2014/main" id="{F46A6476-D3CC-4B79-A086-E71E9B92E0FE}"/>
              </a:ext>
            </a:extLst>
          </p:cNvPr>
          <p:cNvSpPr>
            <a:spLocks noChangeAspect="1"/>
          </p:cNvSpPr>
          <p:nvPr/>
        </p:nvSpPr>
        <p:spPr bwMode="auto">
          <a:xfrm>
            <a:off x="9431787"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68" name="TextBox 167">
            <a:extLst>
              <a:ext uri="{FF2B5EF4-FFF2-40B4-BE49-F238E27FC236}">
                <a16:creationId xmlns:a16="http://schemas.microsoft.com/office/drawing/2014/main" id="{965F3D13-0C60-4336-9A6D-917AF51F650A}"/>
              </a:ext>
            </a:extLst>
          </p:cNvPr>
          <p:cNvSpPr txBox="1"/>
          <p:nvPr/>
        </p:nvSpPr>
        <p:spPr>
          <a:xfrm>
            <a:off x="9881534" y="530145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Defender for Business</a:t>
            </a:r>
          </a:p>
        </p:txBody>
      </p:sp>
      <p:sp>
        <p:nvSpPr>
          <p:cNvPr id="169" name="Oval 168">
            <a:extLst>
              <a:ext uri="{FF2B5EF4-FFF2-40B4-BE49-F238E27FC236}">
                <a16:creationId xmlns:a16="http://schemas.microsoft.com/office/drawing/2014/main" id="{B8E1FA51-5B13-4312-81F4-5552B4E6E471}"/>
              </a:ext>
            </a:extLst>
          </p:cNvPr>
          <p:cNvSpPr>
            <a:spLocks noChangeAspect="1"/>
          </p:cNvSpPr>
          <p:nvPr/>
        </p:nvSpPr>
        <p:spPr bwMode="auto">
          <a:xfrm>
            <a:off x="9937752"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70" name="TextBox 169">
            <a:extLst>
              <a:ext uri="{FF2B5EF4-FFF2-40B4-BE49-F238E27FC236}">
                <a16:creationId xmlns:a16="http://schemas.microsoft.com/office/drawing/2014/main" id="{7AE9B79F-8062-44D4-A206-B106BDF12131}"/>
              </a:ext>
            </a:extLst>
          </p:cNvPr>
          <p:cNvSpPr txBox="1"/>
          <p:nvPr/>
        </p:nvSpPr>
        <p:spPr>
          <a:xfrm>
            <a:off x="8363639"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Purview</a:t>
            </a:r>
          </a:p>
        </p:txBody>
      </p:sp>
      <p:sp>
        <p:nvSpPr>
          <p:cNvPr id="171" name="Oval 170">
            <a:extLst>
              <a:ext uri="{FF2B5EF4-FFF2-40B4-BE49-F238E27FC236}">
                <a16:creationId xmlns:a16="http://schemas.microsoft.com/office/drawing/2014/main" id="{5567744C-488B-447C-87D0-4E5895F429D6}"/>
              </a:ext>
            </a:extLst>
          </p:cNvPr>
          <p:cNvSpPr>
            <a:spLocks noChangeAspect="1"/>
          </p:cNvSpPr>
          <p:nvPr/>
        </p:nvSpPr>
        <p:spPr bwMode="auto">
          <a:xfrm>
            <a:off x="8430315"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72" name="TextBox 171">
            <a:extLst>
              <a:ext uri="{FF2B5EF4-FFF2-40B4-BE49-F238E27FC236}">
                <a16:creationId xmlns:a16="http://schemas.microsoft.com/office/drawing/2014/main" id="{8842DD45-599B-473F-8097-408DB25434FE}"/>
              </a:ext>
            </a:extLst>
          </p:cNvPr>
          <p:cNvSpPr txBox="1"/>
          <p:nvPr/>
        </p:nvSpPr>
        <p:spPr>
          <a:xfrm>
            <a:off x="8869604"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Entra ID</a:t>
            </a:r>
          </a:p>
        </p:txBody>
      </p:sp>
      <p:sp>
        <p:nvSpPr>
          <p:cNvPr id="173" name="Oval 172">
            <a:extLst>
              <a:ext uri="{FF2B5EF4-FFF2-40B4-BE49-F238E27FC236}">
                <a16:creationId xmlns:a16="http://schemas.microsoft.com/office/drawing/2014/main" id="{2A483866-2122-422E-A660-87DCBAFFD384}"/>
              </a:ext>
            </a:extLst>
          </p:cNvPr>
          <p:cNvSpPr>
            <a:spLocks noChangeAspect="1"/>
          </p:cNvSpPr>
          <p:nvPr/>
        </p:nvSpPr>
        <p:spPr bwMode="auto">
          <a:xfrm>
            <a:off x="8936280"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74" name="Graphic 173">
            <a:extLst>
              <a:ext uri="{FF2B5EF4-FFF2-40B4-BE49-F238E27FC236}">
                <a16:creationId xmlns:a16="http://schemas.microsoft.com/office/drawing/2014/main" id="{D7817F99-E0A8-4A5C-A17A-D04C382B561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01717" y="5031538"/>
            <a:ext cx="191845" cy="120000"/>
          </a:xfrm>
          <a:prstGeom prst="rect">
            <a:avLst/>
          </a:prstGeom>
        </p:spPr>
      </p:pic>
      <p:pic>
        <p:nvPicPr>
          <p:cNvPr id="175" name="Graphic 174">
            <a:extLst>
              <a:ext uri="{FF2B5EF4-FFF2-40B4-BE49-F238E27FC236}">
                <a16:creationId xmlns:a16="http://schemas.microsoft.com/office/drawing/2014/main" id="{55EE8D9D-79F4-4311-9446-1E9B30C2DAD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22604" y="5019538"/>
            <a:ext cx="162000" cy="144000"/>
          </a:xfrm>
          <a:prstGeom prst="rect">
            <a:avLst/>
          </a:prstGeom>
        </p:spPr>
      </p:pic>
      <p:pic>
        <p:nvPicPr>
          <p:cNvPr id="176" name="Picture 175">
            <a:extLst>
              <a:ext uri="{FF2B5EF4-FFF2-40B4-BE49-F238E27FC236}">
                <a16:creationId xmlns:a16="http://schemas.microsoft.com/office/drawing/2014/main" id="{45836F64-ADE6-40E9-8DA8-A4485A4FF13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519055" y="5019538"/>
            <a:ext cx="181029" cy="144000"/>
          </a:xfrm>
          <a:prstGeom prst="rect">
            <a:avLst/>
          </a:prstGeom>
        </p:spPr>
      </p:pic>
      <p:pic>
        <p:nvPicPr>
          <p:cNvPr id="177" name="Picture 176">
            <a:extLst>
              <a:ext uri="{FF2B5EF4-FFF2-40B4-BE49-F238E27FC236}">
                <a16:creationId xmlns:a16="http://schemas.microsoft.com/office/drawing/2014/main" id="{77DBE1D5-E595-4A29-B321-A66AFB9C55E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047584" y="5019538"/>
            <a:ext cx="135900" cy="144000"/>
          </a:xfrm>
          <a:prstGeom prst="rect">
            <a:avLst/>
          </a:prstGeom>
        </p:spPr>
      </p:pic>
      <p:grpSp>
        <p:nvGrpSpPr>
          <p:cNvPr id="178" name="Group 177">
            <a:extLst>
              <a:ext uri="{FF2B5EF4-FFF2-40B4-BE49-F238E27FC236}">
                <a16:creationId xmlns:a16="http://schemas.microsoft.com/office/drawing/2014/main" id="{C602075C-B19F-48C9-865B-097C8B1767DC}"/>
              </a:ext>
            </a:extLst>
          </p:cNvPr>
          <p:cNvGrpSpPr/>
          <p:nvPr/>
        </p:nvGrpSpPr>
        <p:grpSpPr>
          <a:xfrm>
            <a:off x="7924350" y="4913756"/>
            <a:ext cx="334649" cy="334649"/>
            <a:chOff x="7924350" y="4913756"/>
            <a:chExt cx="334649" cy="334649"/>
          </a:xfrm>
        </p:grpSpPr>
        <p:sp>
          <p:nvSpPr>
            <p:cNvPr id="179" name="Oval 178">
              <a:extLst>
                <a:ext uri="{FF2B5EF4-FFF2-40B4-BE49-F238E27FC236}">
                  <a16:creationId xmlns:a16="http://schemas.microsoft.com/office/drawing/2014/main" id="{6C9FFA85-AA95-4FF2-83C6-82D7B10FC469}"/>
                </a:ext>
              </a:extLst>
            </p:cNvPr>
            <p:cNvSpPr>
              <a:spLocks noChangeAspect="1"/>
            </p:cNvSpPr>
            <p:nvPr/>
          </p:nvSpPr>
          <p:spPr bwMode="auto">
            <a:xfrm>
              <a:off x="7924350"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80" name="Picture 179">
              <a:extLst>
                <a:ext uri="{FF2B5EF4-FFF2-40B4-BE49-F238E27FC236}">
                  <a16:creationId xmlns:a16="http://schemas.microsoft.com/office/drawing/2014/main" id="{6C3DE749-3FB6-46BB-BD96-4994FBCAAB9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012668" y="5019538"/>
              <a:ext cx="158013" cy="144000"/>
            </a:xfrm>
            <a:prstGeom prst="rect">
              <a:avLst/>
            </a:prstGeom>
          </p:spPr>
        </p:pic>
      </p:grpSp>
      <p:pic>
        <p:nvPicPr>
          <p:cNvPr id="181" name="Picture 180">
            <a:extLst>
              <a:ext uri="{FF2B5EF4-FFF2-40B4-BE49-F238E27FC236}">
                <a16:creationId xmlns:a16="http://schemas.microsoft.com/office/drawing/2014/main" id="{75886CF1-A3CA-40FD-8DC6-2E8C9F2C533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553549" y="5019538"/>
            <a:ext cx="135900" cy="144000"/>
          </a:xfrm>
          <a:prstGeom prst="rect">
            <a:avLst/>
          </a:prstGeom>
        </p:spPr>
      </p:pic>
    </p:spTree>
    <p:extLst>
      <p:ext uri="{BB962C8B-B14F-4D97-AF65-F5344CB8AC3E}">
        <p14:creationId xmlns:p14="http://schemas.microsoft.com/office/powerpoint/2010/main" val="41177576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p:txBody>
          <a:bodyPr/>
          <a:lstStyle/>
          <a:p>
            <a:r>
              <a:rPr lang="en-US"/>
              <a:t>Introducing Microsoft Entra ID P2</a:t>
            </a:r>
          </a:p>
        </p:txBody>
      </p:sp>
      <p:sp>
        <p:nvSpPr>
          <p:cNvPr id="2" name="Content Placeholder 1">
            <a:extLst>
              <a:ext uri="{FF2B5EF4-FFF2-40B4-BE49-F238E27FC236}">
                <a16:creationId xmlns:a16="http://schemas.microsoft.com/office/drawing/2014/main" id="{C2494F52-80ED-4E47-B00C-BAD74897F87B}"/>
              </a:ext>
            </a:extLst>
          </p:cNvPr>
          <p:cNvSpPr>
            <a:spLocks noGrp="1"/>
          </p:cNvSpPr>
          <p:nvPr>
            <p:ph sz="quarter" idx="10"/>
          </p:nvPr>
        </p:nvSpPr>
        <p:spPr>
          <a:xfrm>
            <a:off x="584200" y="1377228"/>
            <a:ext cx="11018838" cy="492443"/>
          </a:xfrm>
        </p:spPr>
        <p:txBody>
          <a:bodyPr/>
          <a:lstStyle/>
          <a:p>
            <a:r>
              <a:rPr lang="en-US"/>
              <a:t>Microsoft Entra ID P2 helps organisations strengthen security, ensure compliance and protect identities with advanced features enabling seamless and secure access across environments.</a:t>
            </a:r>
          </a:p>
        </p:txBody>
      </p:sp>
      <p:sp>
        <p:nvSpPr>
          <p:cNvPr id="28" name="Rectangle 27">
            <a:extLst>
              <a:ext uri="{FF2B5EF4-FFF2-40B4-BE49-F238E27FC236}">
                <a16:creationId xmlns:a16="http://schemas.microsoft.com/office/drawing/2014/main" id="{FD338400-DCF8-4C35-B8E6-D490186B1902}"/>
              </a:ext>
            </a:extLst>
          </p:cNvPr>
          <p:cNvSpPr/>
          <p:nvPr/>
        </p:nvSpPr>
        <p:spPr bwMode="auto">
          <a:xfrm>
            <a:off x="0" y="6181508"/>
            <a:ext cx="12191999" cy="676492"/>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TextBox 34">
            <a:extLst>
              <a:ext uri="{FF2B5EF4-FFF2-40B4-BE49-F238E27FC236}">
                <a16:creationId xmlns:a16="http://schemas.microsoft.com/office/drawing/2014/main" id="{49F107C4-84AB-45D6-8B49-1428F9A7AD0D}"/>
              </a:ext>
            </a:extLst>
          </p:cNvPr>
          <p:cNvSpPr txBox="1"/>
          <p:nvPr/>
        </p:nvSpPr>
        <p:spPr>
          <a:xfrm>
            <a:off x="571500" y="6257171"/>
            <a:ext cx="11049000" cy="430887"/>
          </a:xfrm>
          <a:prstGeom prst="rect">
            <a:avLst/>
          </a:prstGeom>
          <a:noFill/>
        </p:spPr>
        <p:txBody>
          <a:bodyPr wrap="square" lIns="0" tIns="0" rIns="0" bIns="0" rtlCol="0" anchor="t">
            <a:spAutoFit/>
          </a:bodyPr>
          <a:lstStyle/>
          <a:p>
            <a:pPr algn="r"/>
            <a:r>
              <a:rPr lang="en-US" sz="2800" dirty="0">
                <a:solidFill>
                  <a:schemeClr val="bg1"/>
                </a:solidFill>
                <a:latin typeface="+mj-lt"/>
              </a:rPr>
              <a:t>+ $13.50 per user/month</a:t>
            </a:r>
          </a:p>
        </p:txBody>
      </p:sp>
      <p:sp>
        <p:nvSpPr>
          <p:cNvPr id="56" name="TextBox 55">
            <a:extLst>
              <a:ext uri="{FF2B5EF4-FFF2-40B4-BE49-F238E27FC236}">
                <a16:creationId xmlns:a16="http://schemas.microsoft.com/office/drawing/2014/main" id="{AB42A0B4-1108-4BEE-91A2-787F7C2A8223}"/>
              </a:ext>
            </a:extLst>
          </p:cNvPr>
          <p:cNvSpPr txBox="1"/>
          <p:nvPr/>
        </p:nvSpPr>
        <p:spPr>
          <a:xfrm>
            <a:off x="2463200" y="2235701"/>
            <a:ext cx="1658338"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Identity Governance</a:t>
            </a:r>
          </a:p>
        </p:txBody>
      </p:sp>
      <p:cxnSp>
        <p:nvCxnSpPr>
          <p:cNvPr id="57" name="Straight Connector 56">
            <a:extLst>
              <a:ext uri="{FF2B5EF4-FFF2-40B4-BE49-F238E27FC236}">
                <a16:creationId xmlns:a16="http://schemas.microsoft.com/office/drawing/2014/main" id="{DC8E3420-7FE5-42E8-9808-3DFD5CA6EC35}"/>
              </a:ext>
              <a:ext uri="{C183D7F6-B498-43B3-948B-1728B52AA6E4}">
                <adec:decorative xmlns:adec="http://schemas.microsoft.com/office/drawing/2017/decorative" val="1"/>
              </a:ext>
            </a:extLst>
          </p:cNvPr>
          <p:cNvCxnSpPr>
            <a:cxnSpLocks/>
          </p:cNvCxnSpPr>
          <p:nvPr/>
        </p:nvCxnSpPr>
        <p:spPr>
          <a:xfrm>
            <a:off x="584199" y="2556687"/>
            <a:ext cx="5416339" cy="0"/>
          </a:xfrm>
          <a:prstGeom prst="line">
            <a:avLst/>
          </a:prstGeom>
          <a:noFill/>
          <a:ln w="15875" cap="flat" cmpd="sng" algn="ctr">
            <a:solidFill>
              <a:srgbClr val="8DC8E8"/>
            </a:solidFill>
            <a:prstDash val="solid"/>
            <a:headEnd type="none" w="lg" len="med"/>
            <a:tailEnd type="none" w="lg" len="med"/>
          </a:ln>
          <a:effectLst/>
        </p:spPr>
      </p:cxnSp>
      <p:sp>
        <p:nvSpPr>
          <p:cNvPr id="58" name="TextBox 57">
            <a:extLst>
              <a:ext uri="{FF2B5EF4-FFF2-40B4-BE49-F238E27FC236}">
                <a16:creationId xmlns:a16="http://schemas.microsoft.com/office/drawing/2014/main" id="{B0FE8F81-04F8-4065-8849-7E486C05541C}"/>
              </a:ext>
            </a:extLst>
          </p:cNvPr>
          <p:cNvSpPr txBox="1"/>
          <p:nvPr/>
        </p:nvSpPr>
        <p:spPr>
          <a:xfrm>
            <a:off x="584199" y="2785341"/>
            <a:ext cx="5416339" cy="892552"/>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Automated access reviews to ensure only necessary access is granted.</a:t>
            </a:r>
          </a:p>
          <a:p>
            <a:pPr marL="171450" indent="-171450" defTabSz="432238">
              <a:spcAft>
                <a:spcPts val="600"/>
              </a:spcAft>
              <a:buFont typeface="Arial" panose="020B0604020202020204" pitchFamily="34" charset="0"/>
              <a:buChar char="•"/>
              <a:defRPr/>
            </a:pPr>
            <a:r>
              <a:rPr lang="en-US" sz="1200"/>
              <a:t>Entitlement management to control access to critical applications and data.</a:t>
            </a:r>
          </a:p>
          <a:p>
            <a:pPr marL="171450" indent="-171450" defTabSz="432238">
              <a:spcAft>
                <a:spcPts val="600"/>
              </a:spcAft>
              <a:buFont typeface="Arial" panose="020B0604020202020204" pitchFamily="34" charset="0"/>
              <a:buChar char="•"/>
              <a:defRPr/>
            </a:pPr>
            <a:r>
              <a:rPr lang="en-US" sz="1200"/>
              <a:t>Policy enforcement to maintain security and compliance across </a:t>
            </a:r>
            <a:br>
              <a:rPr lang="en-US" sz="1200"/>
            </a:br>
            <a:r>
              <a:rPr lang="en-US" sz="1200"/>
              <a:t>the </a:t>
            </a:r>
            <a:r>
              <a:rPr lang="en-US" sz="1200" err="1"/>
              <a:t>organisation</a:t>
            </a:r>
            <a:r>
              <a:rPr lang="en-US" sz="1200"/>
              <a:t>.</a:t>
            </a:r>
          </a:p>
        </p:txBody>
      </p:sp>
      <p:sp>
        <p:nvSpPr>
          <p:cNvPr id="59" name="TextBox 58">
            <a:extLst>
              <a:ext uri="{FF2B5EF4-FFF2-40B4-BE49-F238E27FC236}">
                <a16:creationId xmlns:a16="http://schemas.microsoft.com/office/drawing/2014/main" id="{CBD05FD7-DC67-4ABE-BD26-DF95F124C6EA}"/>
              </a:ext>
            </a:extLst>
          </p:cNvPr>
          <p:cNvSpPr txBox="1"/>
          <p:nvPr/>
        </p:nvSpPr>
        <p:spPr>
          <a:xfrm>
            <a:off x="7462811" y="2235701"/>
            <a:ext cx="2863476"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Comprehensive Identity Protection</a:t>
            </a:r>
          </a:p>
        </p:txBody>
      </p:sp>
      <p:cxnSp>
        <p:nvCxnSpPr>
          <p:cNvPr id="60" name="Straight Connector 59">
            <a:extLst>
              <a:ext uri="{FF2B5EF4-FFF2-40B4-BE49-F238E27FC236}">
                <a16:creationId xmlns:a16="http://schemas.microsoft.com/office/drawing/2014/main" id="{4E010B8F-EF6F-4B66-9F14-C3B3B9E423CA}"/>
              </a:ext>
              <a:ext uri="{C183D7F6-B498-43B3-948B-1728B52AA6E4}">
                <adec:decorative xmlns:adec="http://schemas.microsoft.com/office/drawing/2017/decorative" val="1"/>
              </a:ext>
            </a:extLst>
          </p:cNvPr>
          <p:cNvCxnSpPr>
            <a:cxnSpLocks/>
          </p:cNvCxnSpPr>
          <p:nvPr/>
        </p:nvCxnSpPr>
        <p:spPr>
          <a:xfrm>
            <a:off x="6186380" y="2556687"/>
            <a:ext cx="5416339" cy="0"/>
          </a:xfrm>
          <a:prstGeom prst="line">
            <a:avLst/>
          </a:prstGeom>
          <a:noFill/>
          <a:ln w="15875" cap="flat" cmpd="sng" algn="ctr">
            <a:solidFill>
              <a:srgbClr val="8DC8E8"/>
            </a:solidFill>
            <a:prstDash val="solid"/>
            <a:headEnd type="none" w="lg" len="med"/>
            <a:tailEnd type="none" w="lg" len="med"/>
          </a:ln>
          <a:effectLst/>
        </p:spPr>
      </p:cxnSp>
      <p:sp>
        <p:nvSpPr>
          <p:cNvPr id="61" name="TextBox 60">
            <a:extLst>
              <a:ext uri="{FF2B5EF4-FFF2-40B4-BE49-F238E27FC236}">
                <a16:creationId xmlns:a16="http://schemas.microsoft.com/office/drawing/2014/main" id="{58DFBE97-641A-4E4C-863E-1BC355A7E21B}"/>
              </a:ext>
            </a:extLst>
          </p:cNvPr>
          <p:cNvSpPr txBox="1"/>
          <p:nvPr/>
        </p:nvSpPr>
        <p:spPr>
          <a:xfrm>
            <a:off x="6186380" y="2785341"/>
            <a:ext cx="5416339" cy="1077218"/>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Advanced multi-factor authentication (MFA) to secure user identities.</a:t>
            </a:r>
          </a:p>
          <a:p>
            <a:pPr marL="171450" indent="-171450" defTabSz="432238">
              <a:spcAft>
                <a:spcPts val="600"/>
              </a:spcAft>
              <a:buFont typeface="Arial" panose="020B0604020202020204" pitchFamily="34" charset="0"/>
              <a:buChar char="•"/>
              <a:defRPr/>
            </a:pPr>
            <a:r>
              <a:rPr lang="en-US" sz="1200"/>
              <a:t>Risk-based conditional access to grant access based on user and </a:t>
            </a:r>
            <a:br>
              <a:rPr lang="en-US" sz="1200"/>
            </a:br>
            <a:r>
              <a:rPr lang="en-US" sz="1200"/>
              <a:t>device risk levels.</a:t>
            </a:r>
          </a:p>
          <a:p>
            <a:pPr marL="171450" indent="-171450" defTabSz="432238">
              <a:spcAft>
                <a:spcPts val="600"/>
              </a:spcAft>
              <a:buFont typeface="Arial" panose="020B0604020202020204" pitchFamily="34" charset="0"/>
              <a:buChar char="•"/>
              <a:defRPr/>
            </a:pPr>
            <a:r>
              <a:rPr lang="en-US" sz="1200"/>
              <a:t>Real-time threat intelligence to detect and respond to potential </a:t>
            </a:r>
            <a:br>
              <a:rPr lang="en-US" sz="1200"/>
            </a:br>
            <a:r>
              <a:rPr lang="en-US" sz="1200"/>
              <a:t>threats quickly.</a:t>
            </a:r>
          </a:p>
        </p:txBody>
      </p:sp>
      <p:sp>
        <p:nvSpPr>
          <p:cNvPr id="62" name="TextBox 61">
            <a:extLst>
              <a:ext uri="{FF2B5EF4-FFF2-40B4-BE49-F238E27FC236}">
                <a16:creationId xmlns:a16="http://schemas.microsoft.com/office/drawing/2014/main" id="{6D8FE883-E592-4DAE-843C-B6FFC9A21585}"/>
              </a:ext>
            </a:extLst>
          </p:cNvPr>
          <p:cNvSpPr txBox="1"/>
          <p:nvPr/>
        </p:nvSpPr>
        <p:spPr>
          <a:xfrm>
            <a:off x="2275680" y="4205671"/>
            <a:ext cx="2033377"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Advanced Risk Detection</a:t>
            </a:r>
          </a:p>
        </p:txBody>
      </p:sp>
      <p:cxnSp>
        <p:nvCxnSpPr>
          <p:cNvPr id="63" name="Straight Connector 62">
            <a:extLst>
              <a:ext uri="{FF2B5EF4-FFF2-40B4-BE49-F238E27FC236}">
                <a16:creationId xmlns:a16="http://schemas.microsoft.com/office/drawing/2014/main" id="{616142FE-FFB3-4455-84ED-D071BCE02926}"/>
              </a:ext>
              <a:ext uri="{C183D7F6-B498-43B3-948B-1728B52AA6E4}">
                <adec:decorative xmlns:adec="http://schemas.microsoft.com/office/drawing/2017/decorative" val="1"/>
              </a:ext>
            </a:extLst>
          </p:cNvPr>
          <p:cNvCxnSpPr>
            <a:cxnSpLocks/>
          </p:cNvCxnSpPr>
          <p:nvPr/>
        </p:nvCxnSpPr>
        <p:spPr>
          <a:xfrm>
            <a:off x="584199" y="4526657"/>
            <a:ext cx="5416339" cy="0"/>
          </a:xfrm>
          <a:prstGeom prst="line">
            <a:avLst/>
          </a:prstGeom>
          <a:noFill/>
          <a:ln w="15875" cap="flat" cmpd="sng" algn="ctr">
            <a:solidFill>
              <a:srgbClr val="8DC8E8"/>
            </a:solidFill>
            <a:prstDash val="solid"/>
            <a:headEnd type="none" w="lg" len="med"/>
            <a:tailEnd type="none" w="lg" len="med"/>
          </a:ln>
          <a:effectLst/>
        </p:spPr>
      </p:cxnSp>
      <p:sp>
        <p:nvSpPr>
          <p:cNvPr id="64" name="TextBox 63">
            <a:extLst>
              <a:ext uri="{FF2B5EF4-FFF2-40B4-BE49-F238E27FC236}">
                <a16:creationId xmlns:a16="http://schemas.microsoft.com/office/drawing/2014/main" id="{2CCF32EC-A207-44D8-988E-C6A1E8EF0481}"/>
              </a:ext>
            </a:extLst>
          </p:cNvPr>
          <p:cNvSpPr txBox="1"/>
          <p:nvPr/>
        </p:nvSpPr>
        <p:spPr>
          <a:xfrm>
            <a:off x="584199" y="4755311"/>
            <a:ext cx="5416339" cy="892552"/>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In-depth detection of risky behaviours, such as compromised accounts or abnormal access patterns.</a:t>
            </a:r>
          </a:p>
          <a:p>
            <a:pPr marL="171450" indent="-171450" defTabSz="432238">
              <a:spcAft>
                <a:spcPts val="600"/>
              </a:spcAft>
              <a:buFont typeface="Arial" panose="020B0604020202020204" pitchFamily="34" charset="0"/>
              <a:buChar char="•"/>
              <a:defRPr/>
            </a:pPr>
            <a:r>
              <a:rPr lang="en-US" sz="1200"/>
              <a:t>Anomaly detection and alerts to identify potential threats in real-time.</a:t>
            </a:r>
          </a:p>
          <a:p>
            <a:pPr marL="171450" indent="-171450" defTabSz="432238">
              <a:spcAft>
                <a:spcPts val="600"/>
              </a:spcAft>
              <a:buFont typeface="Arial" panose="020B0604020202020204" pitchFamily="34" charset="0"/>
              <a:buChar char="•"/>
              <a:defRPr/>
            </a:pPr>
            <a:r>
              <a:rPr lang="en-US" sz="1200"/>
              <a:t>Proactive remediation capabilities to address risks before they escalate.</a:t>
            </a:r>
          </a:p>
        </p:txBody>
      </p:sp>
      <p:sp>
        <p:nvSpPr>
          <p:cNvPr id="65" name="TextBox 64">
            <a:extLst>
              <a:ext uri="{FF2B5EF4-FFF2-40B4-BE49-F238E27FC236}">
                <a16:creationId xmlns:a16="http://schemas.microsoft.com/office/drawing/2014/main" id="{65A4B600-3726-483E-8F8F-67C83729B1C9}"/>
              </a:ext>
            </a:extLst>
          </p:cNvPr>
          <p:cNvSpPr txBox="1"/>
          <p:nvPr/>
        </p:nvSpPr>
        <p:spPr>
          <a:xfrm>
            <a:off x="7327583" y="4205671"/>
            <a:ext cx="3133935"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Seamless Integration Across Platforms</a:t>
            </a:r>
          </a:p>
        </p:txBody>
      </p:sp>
      <p:cxnSp>
        <p:nvCxnSpPr>
          <p:cNvPr id="66" name="Straight Connector 65">
            <a:extLst>
              <a:ext uri="{FF2B5EF4-FFF2-40B4-BE49-F238E27FC236}">
                <a16:creationId xmlns:a16="http://schemas.microsoft.com/office/drawing/2014/main" id="{0F9FBB55-C8D6-4CB4-A77D-8249AB5E76F2}"/>
              </a:ext>
              <a:ext uri="{C183D7F6-B498-43B3-948B-1728B52AA6E4}">
                <adec:decorative xmlns:adec="http://schemas.microsoft.com/office/drawing/2017/decorative" val="1"/>
              </a:ext>
            </a:extLst>
          </p:cNvPr>
          <p:cNvCxnSpPr>
            <a:cxnSpLocks/>
          </p:cNvCxnSpPr>
          <p:nvPr/>
        </p:nvCxnSpPr>
        <p:spPr>
          <a:xfrm>
            <a:off x="6186380" y="4526657"/>
            <a:ext cx="5416339" cy="0"/>
          </a:xfrm>
          <a:prstGeom prst="line">
            <a:avLst/>
          </a:prstGeom>
          <a:noFill/>
          <a:ln w="15875" cap="flat" cmpd="sng" algn="ctr">
            <a:solidFill>
              <a:srgbClr val="8DC8E8"/>
            </a:solidFill>
            <a:prstDash val="solid"/>
            <a:headEnd type="none" w="lg" len="med"/>
            <a:tailEnd type="none" w="lg" len="med"/>
          </a:ln>
          <a:effectLst/>
        </p:spPr>
      </p:cxnSp>
      <p:sp>
        <p:nvSpPr>
          <p:cNvPr id="67" name="TextBox 66">
            <a:extLst>
              <a:ext uri="{FF2B5EF4-FFF2-40B4-BE49-F238E27FC236}">
                <a16:creationId xmlns:a16="http://schemas.microsoft.com/office/drawing/2014/main" id="{6C17DCDC-9926-4A11-8D49-7AA49617D226}"/>
              </a:ext>
            </a:extLst>
          </p:cNvPr>
          <p:cNvSpPr txBox="1"/>
          <p:nvPr/>
        </p:nvSpPr>
        <p:spPr>
          <a:xfrm>
            <a:off x="6186569" y="4755311"/>
            <a:ext cx="5415960" cy="1261884"/>
          </a:xfrm>
          <a:prstGeom prst="rect">
            <a:avLst/>
          </a:prstGeom>
          <a:noFill/>
        </p:spPr>
        <p:txBody>
          <a:bodyPr wrap="square" lIns="36000" tIns="0" rIns="36000" bIns="0" anchor="t">
            <a:spAutoFit/>
          </a:bodyPr>
          <a:lstStyle/>
          <a:p>
            <a:pPr marL="171450" indent="-171450" defTabSz="432238">
              <a:spcAft>
                <a:spcPts val="600"/>
              </a:spcAft>
              <a:buFont typeface="Arial" panose="020B0604020202020204" pitchFamily="34" charset="0"/>
              <a:buChar char="•"/>
              <a:defRPr/>
            </a:pPr>
            <a:r>
              <a:rPr lang="en-US" sz="1200"/>
              <a:t>Deep integration with Microsoft 365 and other cloud platforms for consistent access management.</a:t>
            </a:r>
          </a:p>
          <a:p>
            <a:pPr marL="171450" indent="-171450" defTabSz="432238">
              <a:spcAft>
                <a:spcPts val="600"/>
              </a:spcAft>
              <a:buFont typeface="Arial" panose="020B0604020202020204" pitchFamily="34" charset="0"/>
              <a:buChar char="•"/>
              <a:defRPr/>
            </a:pPr>
            <a:r>
              <a:rPr lang="en-US" sz="1200"/>
              <a:t>Support for hybrid environments, ensuring security across both on-premises </a:t>
            </a:r>
            <a:br>
              <a:rPr lang="en-US" sz="1200"/>
            </a:br>
            <a:r>
              <a:rPr lang="en-US" sz="1200"/>
              <a:t>and cloud infrastructures.</a:t>
            </a:r>
            <a:endParaRPr lang="en-US" sz="1200">
              <a:cs typeface="Segoe Sans Display"/>
            </a:endParaRPr>
          </a:p>
          <a:p>
            <a:pPr marL="171450" indent="-171450" defTabSz="432238">
              <a:spcAft>
                <a:spcPts val="600"/>
              </a:spcAft>
              <a:buFont typeface="Arial" panose="020B0604020202020204" pitchFamily="34" charset="0"/>
              <a:buChar char="•"/>
              <a:defRPr/>
            </a:pPr>
            <a:r>
              <a:rPr lang="en-US" sz="1200"/>
              <a:t>Simplified management for IT teams through a unified console for identity and access governance.</a:t>
            </a:r>
            <a:endParaRPr lang="en-US" sz="1200">
              <a:cs typeface="Segoe Sans Display"/>
            </a:endParaRPr>
          </a:p>
        </p:txBody>
      </p:sp>
    </p:spTree>
    <p:extLst>
      <p:ext uri="{BB962C8B-B14F-4D97-AF65-F5344CB8AC3E}">
        <p14:creationId xmlns:p14="http://schemas.microsoft.com/office/powerpoint/2010/main" val="17031816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7186-3190-4D86-B2FD-6C52CC67D3FB}"/>
              </a:ext>
            </a:extLst>
          </p:cNvPr>
          <p:cNvSpPr>
            <a:spLocks noGrp="1"/>
          </p:cNvSpPr>
          <p:nvPr>
            <p:ph type="title"/>
          </p:nvPr>
        </p:nvSpPr>
        <p:spPr/>
        <p:txBody>
          <a:bodyPr/>
          <a:lstStyle/>
          <a:p>
            <a:r>
              <a:rPr lang="en-US">
                <a:cs typeface="Segoe Sans Display"/>
              </a:rPr>
              <a:t>M365 Business Premium + Microsoft Entra ID P2 </a:t>
            </a:r>
          </a:p>
        </p:txBody>
      </p:sp>
      <p:graphicFrame>
        <p:nvGraphicFramePr>
          <p:cNvPr id="4" name="Table 61">
            <a:extLst>
              <a:ext uri="{FF2B5EF4-FFF2-40B4-BE49-F238E27FC236}">
                <a16:creationId xmlns:a16="http://schemas.microsoft.com/office/drawing/2014/main" id="{8207A83B-5A50-4BD3-A588-91AC19B9DCB3}"/>
              </a:ext>
            </a:extLst>
          </p:cNvPr>
          <p:cNvGraphicFramePr>
            <a:graphicFrameLocks/>
          </p:cNvGraphicFramePr>
          <p:nvPr>
            <p:extLst>
              <p:ext uri="{D42A27DB-BD31-4B8C-83A1-F6EECF244321}">
                <p14:modId xmlns:p14="http://schemas.microsoft.com/office/powerpoint/2010/main" val="2064990630"/>
              </p:ext>
            </p:extLst>
          </p:nvPr>
        </p:nvGraphicFramePr>
        <p:xfrm>
          <a:off x="584199" y="1377948"/>
          <a:ext cx="11018524" cy="5135789"/>
        </p:xfrm>
        <a:graphic>
          <a:graphicData uri="http://schemas.openxmlformats.org/drawingml/2006/table">
            <a:tbl>
              <a:tblPr firstRow="1" bandRow="1">
                <a:tableStyleId>{5C22544A-7EE6-4342-B048-85BDC9FD1C3A}</a:tableStyleId>
              </a:tblPr>
              <a:tblGrid>
                <a:gridCol w="1001684">
                  <a:extLst>
                    <a:ext uri="{9D8B030D-6E8A-4147-A177-3AD203B41FA5}">
                      <a16:colId xmlns:a16="http://schemas.microsoft.com/office/drawing/2014/main" val="3121818772"/>
                    </a:ext>
                  </a:extLst>
                </a:gridCol>
                <a:gridCol w="1001684">
                  <a:extLst>
                    <a:ext uri="{9D8B030D-6E8A-4147-A177-3AD203B41FA5}">
                      <a16:colId xmlns:a16="http://schemas.microsoft.com/office/drawing/2014/main" val="2393658609"/>
                    </a:ext>
                  </a:extLst>
                </a:gridCol>
                <a:gridCol w="1001684">
                  <a:extLst>
                    <a:ext uri="{9D8B030D-6E8A-4147-A177-3AD203B41FA5}">
                      <a16:colId xmlns:a16="http://schemas.microsoft.com/office/drawing/2014/main" val="1745321153"/>
                    </a:ext>
                  </a:extLst>
                </a:gridCol>
                <a:gridCol w="1001684">
                  <a:extLst>
                    <a:ext uri="{9D8B030D-6E8A-4147-A177-3AD203B41FA5}">
                      <a16:colId xmlns:a16="http://schemas.microsoft.com/office/drawing/2014/main" val="3755043428"/>
                    </a:ext>
                  </a:extLst>
                </a:gridCol>
                <a:gridCol w="1001684">
                  <a:extLst>
                    <a:ext uri="{9D8B030D-6E8A-4147-A177-3AD203B41FA5}">
                      <a16:colId xmlns:a16="http://schemas.microsoft.com/office/drawing/2014/main" val="2832687987"/>
                    </a:ext>
                  </a:extLst>
                </a:gridCol>
                <a:gridCol w="1001684">
                  <a:extLst>
                    <a:ext uri="{9D8B030D-6E8A-4147-A177-3AD203B41FA5}">
                      <a16:colId xmlns:a16="http://schemas.microsoft.com/office/drawing/2014/main" val="1829770829"/>
                    </a:ext>
                  </a:extLst>
                </a:gridCol>
                <a:gridCol w="1001684">
                  <a:extLst>
                    <a:ext uri="{9D8B030D-6E8A-4147-A177-3AD203B41FA5}">
                      <a16:colId xmlns:a16="http://schemas.microsoft.com/office/drawing/2014/main" val="2421111318"/>
                    </a:ext>
                  </a:extLst>
                </a:gridCol>
                <a:gridCol w="250421">
                  <a:extLst>
                    <a:ext uri="{9D8B030D-6E8A-4147-A177-3AD203B41FA5}">
                      <a16:colId xmlns:a16="http://schemas.microsoft.com/office/drawing/2014/main" val="2779674495"/>
                    </a:ext>
                  </a:extLst>
                </a:gridCol>
                <a:gridCol w="751263">
                  <a:extLst>
                    <a:ext uri="{9D8B030D-6E8A-4147-A177-3AD203B41FA5}">
                      <a16:colId xmlns:a16="http://schemas.microsoft.com/office/drawing/2014/main" val="2975530824"/>
                    </a:ext>
                  </a:extLst>
                </a:gridCol>
                <a:gridCol w="500842">
                  <a:extLst>
                    <a:ext uri="{9D8B030D-6E8A-4147-A177-3AD203B41FA5}">
                      <a16:colId xmlns:a16="http://schemas.microsoft.com/office/drawing/2014/main" val="3160815766"/>
                    </a:ext>
                  </a:extLst>
                </a:gridCol>
                <a:gridCol w="500842">
                  <a:extLst>
                    <a:ext uri="{9D8B030D-6E8A-4147-A177-3AD203B41FA5}">
                      <a16:colId xmlns:a16="http://schemas.microsoft.com/office/drawing/2014/main" val="387438669"/>
                    </a:ext>
                  </a:extLst>
                </a:gridCol>
                <a:gridCol w="751263">
                  <a:extLst>
                    <a:ext uri="{9D8B030D-6E8A-4147-A177-3AD203B41FA5}">
                      <a16:colId xmlns:a16="http://schemas.microsoft.com/office/drawing/2014/main" val="795737491"/>
                    </a:ext>
                  </a:extLst>
                </a:gridCol>
                <a:gridCol w="250421">
                  <a:extLst>
                    <a:ext uri="{9D8B030D-6E8A-4147-A177-3AD203B41FA5}">
                      <a16:colId xmlns:a16="http://schemas.microsoft.com/office/drawing/2014/main" val="1062922803"/>
                    </a:ext>
                  </a:extLst>
                </a:gridCol>
                <a:gridCol w="1001684">
                  <a:extLst>
                    <a:ext uri="{9D8B030D-6E8A-4147-A177-3AD203B41FA5}">
                      <a16:colId xmlns:a16="http://schemas.microsoft.com/office/drawing/2014/main" val="2651468374"/>
                    </a:ext>
                  </a:extLst>
                </a:gridCol>
              </a:tblGrid>
              <a:tr h="258150">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Defender for Business</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Microsoft Entra ID</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Microsoft Intune</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Defender for Office</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0694268"/>
                  </a:ext>
                </a:extLst>
              </a:tr>
              <a:tr h="64421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Automated Investigations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Block at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First Sight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Administrative Units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Adv Security Reports &amp; Alerts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 Proxy, Including PingAccess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Cloud App Discovery</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Application 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Device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Advanced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Anti-Phishing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Exchange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Online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1183594"/>
                  </a:ext>
                </a:extLst>
              </a:tr>
              <a:tr h="64421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Cross-platform Support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Endpoint Detection &amp; Response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Conditional Access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Custom Security Attributes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Dynamic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Groups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Enterprise State Roaming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Endpoint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Analytics</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Real-Time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Reports</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Safe Attachments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&amp; Links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758585"/>
                  </a:ext>
                </a:extLst>
              </a:tr>
              <a:tr h="257271">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Next Gen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Mobile Threat Defense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091F2C"/>
                          </a:solidFill>
                          <a:effectLst/>
                          <a:uLnTx/>
                          <a:uFillTx/>
                          <a:latin typeface="+mn-lt"/>
                          <a:ea typeface="+mn-ea"/>
                          <a:cs typeface="Segoe Sans Display"/>
                        </a:rPr>
                        <a:t>Entra</a:t>
                      </a:r>
                      <a:r>
                        <a:rPr kumimoji="0" lang="en-US" sz="900" b="0" i="0" u="none" strike="noStrike" kern="0" cap="none" spc="0" normalizeH="0" baseline="0" noProof="0">
                          <a:ln>
                            <a:noFill/>
                          </a:ln>
                          <a:solidFill>
                            <a:srgbClr val="091F2C"/>
                          </a:solidFill>
                          <a:effectLst/>
                          <a:uLnTx/>
                          <a:uFillTx/>
                          <a:latin typeface="+mn-lt"/>
                          <a:ea typeface="+mn-ea"/>
                          <a:cs typeface="Segoe Sans Display"/>
                        </a:rPr>
                        <a:t> ID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Connect Health</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External ID</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M365 Identity Manager</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Password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8">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2497293"/>
                  </a:ext>
                </a:extLst>
              </a:tr>
              <a:tr h="25727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8">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Windows Protection</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0206391"/>
                  </a:ext>
                </a:extLst>
              </a:tr>
              <a:tr h="64421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Threat Analytics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Vulnerability Management (Core)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Self-Service Group 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Self-Service Password Reset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in AD</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Service Level Agreement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Shared Account Password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Roll-Over</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Application Control</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 Locker</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Update for Business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Application Guard</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Hello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for Business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extLst>
                  <a:ext uri="{0D108BD9-81ED-4DB2-BD59-A6C34878D82A}">
                    <a16:rowId xmlns:a16="http://schemas.microsoft.com/office/drawing/2014/main" val="2903979971"/>
                  </a:ext>
                </a:extLst>
              </a:tr>
              <a:tr h="64421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Web Content Filtering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Tamper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Single Sign-On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to Other Saas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SMS Sign-in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Temporary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Access Pass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Terms of Use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Defender Antivirus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Firewall</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091F2C"/>
                          </a:solidFill>
                          <a:effectLst/>
                          <a:uLnTx/>
                          <a:uFillTx/>
                          <a:latin typeface="+mn-lt"/>
                          <a:ea typeface="+mn-ea"/>
                          <a:cs typeface="Segoe Sans Display"/>
                        </a:rPr>
                        <a:t>Bitlocker</a:t>
                      </a:r>
                      <a:r>
                        <a:rPr kumimoji="0" lang="en-US" sz="900" b="0" i="0" u="none" strike="noStrike" kern="0" cap="none" spc="0" normalizeH="0" baseline="0" noProof="0">
                          <a:ln>
                            <a:noFill/>
                          </a:ln>
                          <a:solidFill>
                            <a:srgbClr val="091F2C"/>
                          </a:solidFill>
                          <a:effectLst/>
                          <a:uLnTx/>
                          <a:uFillTx/>
                          <a:latin typeface="+mn-lt"/>
                          <a:ea typeface="+mn-ea"/>
                          <a:cs typeface="Segoe Sans Display"/>
                        </a:rPr>
                        <a:t> and </a:t>
                      </a:r>
                      <a:r>
                        <a:rPr kumimoji="0" lang="en-US" sz="900" b="0" i="0" u="none" strike="noStrike" kern="0" cap="none" spc="0" normalizeH="0" baseline="0" noProof="0" err="1">
                          <a:ln>
                            <a:noFill/>
                          </a:ln>
                          <a:solidFill>
                            <a:srgbClr val="091F2C"/>
                          </a:solidFill>
                          <a:effectLst/>
                          <a:uLnTx/>
                          <a:uFillTx/>
                          <a:latin typeface="+mn-lt"/>
                          <a:ea typeface="+mn-ea"/>
                          <a:cs typeface="Segoe Sans Display"/>
                        </a:rPr>
                        <a:t>Bitlocker</a:t>
                      </a:r>
                      <a:r>
                        <a:rPr kumimoji="0" lang="en-US" sz="900" b="0" i="0" u="none" strike="noStrike" kern="0" cap="none" spc="0" normalizeH="0" baseline="0" noProof="0">
                          <a:ln>
                            <a:noFill/>
                          </a:ln>
                          <a:solidFill>
                            <a:srgbClr val="091F2C"/>
                          </a:solidFill>
                          <a:effectLst/>
                          <a:uLnTx/>
                          <a:uFillTx/>
                          <a:latin typeface="+mn-lt"/>
                          <a:ea typeface="+mn-ea"/>
                          <a:cs typeface="Segoe Sans Display"/>
                        </a:rPr>
                        <a: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to Go</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Conditional Access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B9DCD2">
                        <a:alpha val="60000"/>
                      </a:srgbClr>
                    </a:solidFill>
                  </a:tcPr>
                </a:tc>
                <a:tc hMerge="1">
                  <a:txBody>
                    <a:bodyPr/>
                    <a:lstStyle/>
                    <a:p>
                      <a:endParaRPr lang="en-US"/>
                    </a:p>
                  </a:txBody>
                  <a:tcPr/>
                </a:tc>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143657"/>
                  </a:ext>
                </a:extLst>
              </a:tr>
              <a:tr h="514542">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Enhanced ASR</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Verified ID</a:t>
                      </a:r>
                    </a:p>
                  </a:txBody>
                  <a:tcPr marL="36000" marR="36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Windows Autopilot</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3</a:t>
                      </a:r>
                      <a:r>
                        <a:rPr kumimoji="0" lang="en-GB" sz="900" b="0" i="0" u="none" strike="noStrike" kern="0" cap="none" spc="0" normalizeH="0" baseline="30000" noProof="0">
                          <a:ln>
                            <a:noFill/>
                          </a:ln>
                          <a:solidFill>
                            <a:srgbClr val="091F2C"/>
                          </a:solidFill>
                          <a:effectLst/>
                          <a:uLnTx/>
                          <a:uFillTx/>
                          <a:latin typeface="+mn-lt"/>
                          <a:ea typeface="+mn-ea"/>
                          <a:cs typeface="Segoe Sans Display"/>
                        </a:rPr>
                        <a:t>rd</a:t>
                      </a:r>
                      <a:r>
                        <a:rPr kumimoji="0" lang="en-GB" sz="900" b="0" i="0" u="none" strike="noStrike" kern="0" cap="none" spc="0" normalizeH="0" baseline="0" noProof="0">
                          <a:ln>
                            <a:noFill/>
                          </a:ln>
                          <a:solidFill>
                            <a:srgbClr val="091F2C"/>
                          </a:solidFill>
                          <a:effectLst/>
                          <a:uLnTx/>
                          <a:uFillTx/>
                          <a:latin typeface="+mn-lt"/>
                          <a:ea typeface="+mn-ea"/>
                          <a:cs typeface="Segoe Sans Display"/>
                        </a:rPr>
                        <a:t> Party MFA Integration</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Access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Reviews</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rowSpan="2"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US"/>
                    </a:p>
                  </a:txBody>
                  <a:tcPr/>
                </a:tc>
                <a:tc rowSpan="2"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22141538"/>
                  </a:ext>
                </a:extLst>
              </a:tr>
              <a:tr h="514542">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Entitlement Management</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err="1">
                          <a:ln>
                            <a:noFill/>
                          </a:ln>
                          <a:solidFill>
                            <a:srgbClr val="091F2C"/>
                          </a:solidFill>
                          <a:effectLst/>
                          <a:uLnTx/>
                          <a:uFillTx/>
                          <a:latin typeface="+mn-lt"/>
                          <a:ea typeface="+mn-ea"/>
                          <a:cs typeface="Segoe Sans Display"/>
                        </a:rPr>
                        <a:t>Entra</a:t>
                      </a:r>
                      <a:r>
                        <a:rPr kumimoji="0" lang="en-GB" sz="900" b="0" i="0" u="none" strike="noStrike" kern="0" cap="none" spc="0" normalizeH="0" baseline="0" noProof="0">
                          <a:ln>
                            <a:noFill/>
                          </a:ln>
                          <a:solidFill>
                            <a:srgbClr val="091F2C"/>
                          </a:solidFill>
                          <a:effectLst/>
                          <a:uLnTx/>
                          <a:uFillTx/>
                          <a:latin typeface="+mn-lt"/>
                          <a:ea typeface="+mn-ea"/>
                          <a:cs typeface="Segoe Sans Display"/>
                        </a:rPr>
                        <a:t> ID Protection</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MFA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Registration Policy</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Privileged Identity Management</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gridSpan="3"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endParaRPr lang="en-US"/>
                    </a:p>
                  </a:txBody>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15923781"/>
                  </a:ext>
                </a:extLst>
              </a:tr>
              <a:tr h="644215">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Risk Based Conditional Access</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gridSpan="8">
                  <a:txBody>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gridSpan="2">
                  <a:txBody>
                    <a:bodyPr/>
                    <a:lstStyle/>
                    <a:p>
                      <a:pPr marL="0" marR="0" lvl="0" indent="0" algn="ctr" rtl="0" eaLnBrk="1" fontAlgn="auto" latinLnBrk="0" hangingPunct="1">
                        <a:lnSpc>
                          <a:spcPct val="100000"/>
                        </a:lnSpc>
                        <a:spcBef>
                          <a:spcPts val="0"/>
                        </a:spcBef>
                        <a:spcAft>
                          <a:spcPts val="0"/>
                        </a:spcAft>
                        <a:buClrTx/>
                        <a:buSzTx/>
                        <a:buFontTx/>
                        <a:buNone/>
                      </a:pPr>
                      <a:r>
                        <a:rPr lang="en-GB" sz="900" b="0" i="0" u="none" strike="noStrike" kern="0" cap="none" spc="0" normalizeH="0" baseline="0" noProof="0">
                          <a:ln>
                            <a:noFill/>
                          </a:ln>
                          <a:solidFill>
                            <a:srgbClr val="091F2C"/>
                          </a:solidFill>
                          <a:effectLst/>
                          <a:uLnTx/>
                          <a:uFillTx/>
                          <a:latin typeface="+mn-lt"/>
                          <a:ea typeface="+mn-ea"/>
                          <a:cs typeface="Segoe Sans Display"/>
                        </a:rPr>
                        <a:t>M365 </a:t>
                      </a:r>
                      <a:r>
                        <a:rPr kumimoji="0" lang="en-GB" sz="900" b="0" i="0" u="none" strike="noStrike" kern="0" cap="none" spc="0" normalizeH="0" baseline="0" noProof="0">
                          <a:ln>
                            <a:noFill/>
                          </a:ln>
                          <a:solidFill>
                            <a:srgbClr val="091F2C"/>
                          </a:solidFill>
                          <a:effectLst/>
                          <a:uLnTx/>
                          <a:uFillTx/>
                          <a:latin typeface="+mn-lt"/>
                          <a:ea typeface="+mn-ea"/>
                          <a:cs typeface="Segoe Sans Display"/>
                        </a:rPr>
                        <a:t>Business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Premium</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err="1">
                          <a:ln>
                            <a:noFill/>
                          </a:ln>
                          <a:solidFill>
                            <a:srgbClr val="091F2C"/>
                          </a:solidFill>
                          <a:effectLst/>
                          <a:uLnTx/>
                          <a:uFillTx/>
                          <a:latin typeface="+mn-lt"/>
                          <a:ea typeface="+mn-ea"/>
                          <a:cs typeface="Segoe Sans Display"/>
                        </a:rPr>
                        <a:t>Entra</a:t>
                      </a:r>
                      <a:r>
                        <a:rPr kumimoji="0" lang="en-GB" sz="900" b="0" i="0" u="none" strike="noStrike" kern="0" cap="none" spc="0" normalizeH="0" baseline="0" noProof="0">
                          <a:ln>
                            <a:noFill/>
                          </a:ln>
                          <a:solidFill>
                            <a:srgbClr val="091F2C"/>
                          </a:solidFill>
                          <a:effectLst/>
                          <a:uLnTx/>
                          <a:uFillTx/>
                          <a:latin typeface="+mn-lt"/>
                          <a:ea typeface="+mn-ea"/>
                          <a:cs typeface="Segoe Sans Display"/>
                        </a:rPr>
                        <a:t> ID P2</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extLst>
                  <a:ext uri="{0D108BD9-81ED-4DB2-BD59-A6C34878D82A}">
                    <a16:rowId xmlns:a16="http://schemas.microsoft.com/office/drawing/2014/main" val="1827673520"/>
                  </a:ext>
                </a:extLst>
              </a:tr>
            </a:tbl>
          </a:graphicData>
        </a:graphic>
      </p:graphicFrame>
    </p:spTree>
    <p:extLst>
      <p:ext uri="{BB962C8B-B14F-4D97-AF65-F5344CB8AC3E}">
        <p14:creationId xmlns:p14="http://schemas.microsoft.com/office/powerpoint/2010/main" val="327444109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917D-B829-419A-BBB4-39B7C2CA473D}"/>
              </a:ext>
            </a:extLst>
          </p:cNvPr>
          <p:cNvSpPr>
            <a:spLocks noGrp="1"/>
          </p:cNvSpPr>
          <p:nvPr>
            <p:ph type="title"/>
          </p:nvPr>
        </p:nvSpPr>
        <p:spPr/>
        <p:txBody>
          <a:bodyPr/>
          <a:lstStyle/>
          <a:p>
            <a:r>
              <a:rPr lang="en-US"/>
              <a:t>Introducing Microsoft </a:t>
            </a:r>
            <a:r>
              <a:rPr lang="en-US" err="1"/>
              <a:t>Entra</a:t>
            </a:r>
            <a:r>
              <a:rPr lang="en-US"/>
              <a:t> ID P2</a:t>
            </a:r>
          </a:p>
        </p:txBody>
      </p:sp>
      <p:pic>
        <p:nvPicPr>
          <p:cNvPr id="5" name="Picture 4">
            <a:extLst>
              <a:ext uri="{FF2B5EF4-FFF2-40B4-BE49-F238E27FC236}">
                <a16:creationId xmlns:a16="http://schemas.microsoft.com/office/drawing/2014/main" id="{B25E9659-C092-43C5-8DA5-C2FC032EC096}"/>
              </a:ext>
            </a:extLst>
          </p:cNvPr>
          <p:cNvPicPr>
            <a:picLocks noChangeAspect="1"/>
          </p:cNvPicPr>
          <p:nvPr/>
        </p:nvPicPr>
        <p:blipFill>
          <a:blip r:embed="rId2"/>
          <a:stretch>
            <a:fillRect/>
          </a:stretch>
        </p:blipFill>
        <p:spPr>
          <a:xfrm>
            <a:off x="1476735" y="1608317"/>
            <a:ext cx="9238531" cy="4065959"/>
          </a:xfrm>
          <a:prstGeom prst="rect">
            <a:avLst/>
          </a:prstGeom>
          <a:effectLst/>
        </p:spPr>
      </p:pic>
      <p:sp>
        <p:nvSpPr>
          <p:cNvPr id="3" name="TextBox 8">
            <a:extLst>
              <a:ext uri="{FF2B5EF4-FFF2-40B4-BE49-F238E27FC236}">
                <a16:creationId xmlns:a16="http://schemas.microsoft.com/office/drawing/2014/main" id="{FB113BAB-02F0-07F8-2B2F-575999C9226F}"/>
              </a:ext>
            </a:extLst>
          </p:cNvPr>
          <p:cNvSpPr txBox="1"/>
          <p:nvPr/>
        </p:nvSpPr>
        <p:spPr>
          <a:xfrm>
            <a:off x="5969880" y="6254314"/>
            <a:ext cx="6096000"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2813" fontAlgn="base">
              <a:spcBef>
                <a:spcPct val="0"/>
              </a:spcBef>
              <a:spcAft>
                <a:spcPts val="1059"/>
              </a:spcAft>
              <a:defRPr/>
            </a:pPr>
            <a:r>
              <a:rPr lang="en-US" sz="900" spc="-45">
                <a:ln w="3175">
                  <a:noFill/>
                </a:ln>
                <a:solidFill>
                  <a:schemeClr val="tx1"/>
                </a:solidFill>
                <a:cs typeface="Segoe UI"/>
              </a:rPr>
              <a:t>Image Source: Microsoft </a:t>
            </a:r>
            <a:endParaRPr kumimoji="0" lang="en-US" sz="900" b="0" i="0" u="none" strike="noStrike" kern="1200" cap="none" spc="0" normalizeH="0" baseline="0" noProof="0">
              <a:ln>
                <a:noFill/>
              </a:ln>
              <a:solidFill>
                <a:schemeClr val="tx1"/>
              </a:solidFill>
              <a:effectLst/>
              <a:uLnTx/>
              <a:uFillTx/>
              <a:ea typeface="+mn-ea"/>
              <a:cs typeface="Segoe UI" pitchFamily="34" charset="0"/>
            </a:endParaRPr>
          </a:p>
        </p:txBody>
      </p:sp>
    </p:spTree>
    <p:extLst>
      <p:ext uri="{BB962C8B-B14F-4D97-AF65-F5344CB8AC3E}">
        <p14:creationId xmlns:p14="http://schemas.microsoft.com/office/powerpoint/2010/main" val="3799546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4269800"/>
            <a:ext cx="8657338" cy="2381799"/>
          </a:xfrm>
          <a:prstGeom prst="rect">
            <a:avLst/>
          </a:prstGeom>
        </p:spPr>
      </p:pic>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492"/>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Risk-Based Conditional Access</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8" cy="2543785"/>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79492"/>
            <a:ext cx="8657334" cy="215443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Adaptive Policies for Secure and Seamless Access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ea typeface="+mn-ea"/>
                <a:cs typeface="Segoe Sans Display"/>
              </a:rPr>
              <a:t>Risk-based conditional access uses real-time risk evaluation to enforce adaptive access policies, ensuring secure resource access without impacting productivity. Stricter controls, like MFA, are applied only when needed, minimising disruptions.</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baseline="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Intelligent Risk Assessment:</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ea typeface="+mn-ea"/>
                <a:cs typeface="Segoe Sans Display"/>
              </a:rPr>
              <a:t>Continuously evaluates session risk based on user behaviour, location and device signals, enabling precise enforcement of security policies. This approach reduces exposure to threats while </a:t>
            </a:r>
            <a:br>
              <a:rPr kumimoji="0" lang="en-US" sz="1400" b="0" i="0" u="none" strike="noStrike" kern="0" cap="none" spc="0" normalizeH="0" baseline="0" noProof="0">
                <a:ln>
                  <a:noFill/>
                </a:ln>
                <a:solidFill>
                  <a:schemeClr val="tx1"/>
                </a:solidFill>
                <a:effectLst/>
                <a:uLnTx/>
                <a:uFillTx/>
                <a:ea typeface="+mn-ea"/>
                <a:cs typeface="Segoe Sans Display"/>
              </a:rPr>
            </a:br>
            <a:r>
              <a:rPr kumimoji="0" lang="en-US" sz="1400" b="0" i="0" u="none" strike="noStrike" kern="0" cap="none" spc="0" normalizeH="0" baseline="0" noProof="0">
                <a:ln>
                  <a:noFill/>
                </a:ln>
                <a:solidFill>
                  <a:schemeClr val="tx1"/>
                </a:solidFill>
                <a:effectLst/>
                <a:uLnTx/>
                <a:uFillTx/>
                <a:ea typeface="+mn-ea"/>
                <a:cs typeface="Segoe Sans Display"/>
              </a:rPr>
              <a:t>maintaining usability.</a:t>
            </a:r>
            <a:endParaRPr kumimoji="0" lang="en-GB" sz="1400" b="0" i="0" u="none" strike="noStrike" kern="0" cap="none" spc="0" normalizeH="0" baseline="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1" y="4471978"/>
            <a:ext cx="8657334" cy="19389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Instant Risk Detection to Prevent Unauthorised Access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ea typeface="+mn-ea"/>
                <a:cs typeface="Segoe Sans Display"/>
              </a:rPr>
              <a:t>Real-time dynamic sign-in assessment monitors login activities for anomalies, such as unfamiliar devices or unusual locations, and takes immediate action to mitigate potential threats before </a:t>
            </a:r>
            <a:br>
              <a:rPr kumimoji="0" lang="en-US" sz="1400" b="0" i="0" u="none" strike="noStrike" kern="0" cap="none" spc="0" normalizeH="0" baseline="0" noProof="0">
                <a:ln>
                  <a:noFill/>
                </a:ln>
                <a:solidFill>
                  <a:schemeClr val="tx1"/>
                </a:solidFill>
                <a:effectLst/>
                <a:uLnTx/>
                <a:uFillTx/>
                <a:ea typeface="+mn-ea"/>
                <a:cs typeface="Segoe Sans Display"/>
              </a:rPr>
            </a:br>
            <a:r>
              <a:rPr kumimoji="0" lang="en-US" sz="1400" b="0" i="0" u="none" strike="noStrike" kern="0" cap="none" spc="0" normalizeH="0" baseline="0" noProof="0">
                <a:ln>
                  <a:noFill/>
                </a:ln>
                <a:solidFill>
                  <a:schemeClr val="tx1"/>
                </a:solidFill>
                <a:effectLst/>
                <a:uLnTx/>
                <a:uFillTx/>
                <a:ea typeface="+mn-ea"/>
                <a:cs typeface="Segoe Sans Display"/>
              </a:rPr>
              <a:t>access is granted.</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baseline="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Proactive Threat Response </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ea typeface="+mn-ea"/>
                <a:cs typeface="Segoe Sans Display"/>
              </a:rPr>
              <a:t>Automatically flags suspicious sign-ins and applies controls like MFA or session restrictions to safeguard resources from unauthorised attempts.</a:t>
            </a:r>
            <a:endParaRPr kumimoji="0" lang="en-GB" sz="1400" b="0" i="0" u="none" strike="noStrike" kern="0" cap="none" spc="0" normalizeH="0" baseline="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4719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Real-Time Dynamic Sign-In Assessment</a:t>
            </a:r>
          </a:p>
        </p:txBody>
      </p:sp>
    </p:spTree>
    <p:extLst>
      <p:ext uri="{BB962C8B-B14F-4D97-AF65-F5344CB8AC3E}">
        <p14:creationId xmlns:p14="http://schemas.microsoft.com/office/powerpoint/2010/main" val="3822076390"/>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2a405f3f-901c-46db-8227-6321de0a9681"/>
    <ds:schemaRef ds:uri="695d5325-33a2-4b42-b3d3-b02ffbc12b05"/>
    <ds:schemaRef ds:uri="8aee7df4-ff26-4d0e-8ae8-55e83566dac8"/>
    <ds:schemaRef ds:uri="912a965b-18ab-48f9-afa9-986d97207d9f"/>
    <ds:schemaRef ds:uri="f242f587-4628-446f-8bc7-ea15812ffb91"/>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097bb821-340d-4a6b-ab9d-4a4be84d8d64"/>
    <ds:schemaRef ds:uri="c8e5ee5f-cdc9-400e-abeb-489c00a90ce7"/>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A480BE2C-95AE-46D6-A0D0-CBE1EEB749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b821-340d-4a6b-ab9d-4a4be84d8d64"/>
    <ds:schemaRef ds:uri="c8e5ee5f-cdc9-400e-abeb-489c00a9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Microsoft-Security-PowerPoint-Template-Light</Template>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Microsoft Security Light</vt:lpstr>
      <vt:lpstr>Identity Protection M365 Business Premium + Microsoft Entra ID P2 Add On</vt:lpstr>
      <vt:lpstr>Today's identity and access challenges demand a holistic solution</vt:lpstr>
      <vt:lpstr>Current state of business</vt:lpstr>
      <vt:lpstr>Strengthening identity security</vt:lpstr>
      <vt:lpstr>Microsoft Business Premium: Enhancing collaboration, productivity and security</vt:lpstr>
      <vt:lpstr>Introducing Microsoft Entra ID P2</vt:lpstr>
      <vt:lpstr>M365 Business Premium + Microsoft Entra ID P2 </vt:lpstr>
      <vt:lpstr>Introducing Microsoft Entra ID P2</vt:lpstr>
      <vt:lpstr>Added value of Microsoft Entra ID P2</vt:lpstr>
      <vt:lpstr>Added value of Microsoft Entra ID P2</vt:lpstr>
      <vt:lpstr>Added value of Microsoft Entra ID P2</vt:lpstr>
      <vt:lpstr>Added value of Microsoft Entra ID P2</vt:lpstr>
      <vt:lpstr>Added value of Microsoft Entra ID P2</vt:lpstr>
      <vt:lpstr>Strengthen Identity Security with Microsoft Entra ID P2</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revision>5</cp:revision>
  <cp:lastPrinted>2023-02-15T20:48:24Z</cp:lastPrinted>
  <dcterms:created xsi:type="dcterms:W3CDTF">2025-02-17T11:56:26Z</dcterms:created>
  <dcterms:modified xsi:type="dcterms:W3CDTF">2025-04-03T21:27:56Z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