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23"/>
  </p:notesMasterIdLst>
  <p:handoutMasterIdLst>
    <p:handoutMasterId r:id="rId24"/>
  </p:handoutMasterIdLst>
  <p:sldIdLst>
    <p:sldId id="2147479663" r:id="rId5"/>
    <p:sldId id="2147479664" r:id="rId6"/>
    <p:sldId id="2147483645" r:id="rId7"/>
    <p:sldId id="2147479665" r:id="rId8"/>
    <p:sldId id="2147479666" r:id="rId9"/>
    <p:sldId id="2147479668" r:id="rId10"/>
    <p:sldId id="2147482182" r:id="rId11"/>
    <p:sldId id="259" r:id="rId12"/>
    <p:sldId id="258" r:id="rId13"/>
    <p:sldId id="2147482183" r:id="rId14"/>
    <p:sldId id="2147483646" r:id="rId15"/>
    <p:sldId id="2147483647" r:id="rId16"/>
    <p:sldId id="260" r:id="rId17"/>
    <p:sldId id="256" r:id="rId18"/>
    <p:sldId id="2147482188" r:id="rId19"/>
    <p:sldId id="257" r:id="rId20"/>
    <p:sldId id="2147482179" r:id="rId21"/>
    <p:sldId id="2147479676" r:id="rId2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14F3FA-6DBA-4AC1-8BF7-E54B4ADAF583}">
          <p14:sldIdLst>
            <p14:sldId id="2147479663"/>
            <p14:sldId id="2147479664"/>
            <p14:sldId id="2147483645"/>
            <p14:sldId id="2147479665"/>
            <p14:sldId id="2147479666"/>
            <p14:sldId id="2147479668"/>
            <p14:sldId id="2147482182"/>
            <p14:sldId id="259"/>
            <p14:sldId id="258"/>
            <p14:sldId id="2147482183"/>
            <p14:sldId id="2147483646"/>
            <p14:sldId id="2147483647"/>
            <p14:sldId id="260"/>
            <p14:sldId id="256"/>
            <p14:sldId id="2147482188"/>
            <p14:sldId id="257"/>
            <p14:sldId id="2147482179"/>
            <p14:sldId id="214747967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CA250B-6872-2B73-77AF-8B1C92FC9E9D}" name="Guest User" initials="GU" userId="S::urn:spo:anon#929640787f6a1a4522399f470408ea8944df2c398e113bc46fe6e56bab257731::"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CF8A4495-1334-7D93-E534-D87DD186FC74}" name="Tiffany Lau" initials="TL" userId="S::tiffany.lau@keelcollective.com.au::c960a004-798b-4efd-8a3d-54cf024cbbf3"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A5924ECA-9D88-7163-DB9E-80CF0AECF57C}" name="Zoe Ha" initials="ZH" userId="Zoe Ha" providerId="None"/>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9BB"/>
    <a:srgbClr val="0D1F2D"/>
    <a:srgbClr val="D9D9D6"/>
    <a:srgbClr val="F5E4B8"/>
    <a:srgbClr val="FDA700"/>
    <a:srgbClr val="D4EC8E"/>
    <a:srgbClr val="EFCD8A"/>
    <a:srgbClr val="DBEAB1"/>
    <a:srgbClr val="DBD8D9"/>
    <a:srgbClr val="C5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232" y="17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4/3/2025 2:20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4/3/2025 2:20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4" Type="http://schemas.openxmlformats.org/officeDocument/2006/relationships/image" Target="../media/image48.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xml"/><Relationship Id="rId4" Type="http://schemas.openxmlformats.org/officeDocument/2006/relationships/image" Target="../media/image60.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5923" t="5923"/>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0259" t="15129" r="15129" b="1025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a:blip r:embed="rId2"/>
          <a:src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rgbClr val="FEA38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rgbClr val="FEA38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2" name="Group 1">
            <a:extLst>
              <a:ext uri="{FF2B5EF4-FFF2-40B4-BE49-F238E27FC236}">
                <a16:creationId xmlns:a16="http://schemas.microsoft.com/office/drawing/2014/main" id="{00367B6D-9A26-4D31-A356-7FBBDF73BEA0}"/>
              </a:ext>
            </a:extLst>
          </p:cNvPr>
          <p:cNvGrpSpPr/>
          <p:nvPr userDrawn="1"/>
        </p:nvGrpSpPr>
        <p:grpSpPr>
          <a:xfrm>
            <a:off x="8844880" y="5070199"/>
            <a:ext cx="252000" cy="252000"/>
            <a:chOff x="8844880" y="507019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8844880" y="507019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FEA38B"/>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8914870" y="514395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rgbClr val="FEA38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userDrawn="1">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userDrawn="1">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952C-FC35-35EA-ED81-A8FF0EBE67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9839C9-AE24-540A-FFC5-44620BC1C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EE2D4-281C-636C-BCBD-2B6933BBC3A5}"/>
              </a:ext>
            </a:extLst>
          </p:cNvPr>
          <p:cNvSpPr>
            <a:spLocks noGrp="1"/>
          </p:cNvSpPr>
          <p:nvPr>
            <p:ph type="dt" sz="half" idx="10"/>
          </p:nvPr>
        </p:nvSpPr>
        <p:spPr/>
        <p:txBody>
          <a:bodyPr/>
          <a:lstStyle/>
          <a:p>
            <a:fld id="{4B0934AD-ED9D-4265-9FF9-720D488C3B53}" type="datetimeFigureOut">
              <a:rPr lang="en-GB" smtClean="0"/>
              <a:t>03/04/2025</a:t>
            </a:fld>
            <a:endParaRPr lang="en-GB"/>
          </a:p>
        </p:txBody>
      </p:sp>
      <p:sp>
        <p:nvSpPr>
          <p:cNvPr id="5" name="Footer Placeholder 4">
            <a:extLst>
              <a:ext uri="{FF2B5EF4-FFF2-40B4-BE49-F238E27FC236}">
                <a16:creationId xmlns:a16="http://schemas.microsoft.com/office/drawing/2014/main" id="{21483FAF-89C0-16BB-64A8-44E68A5C1A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4713D-C77A-BAAA-4C66-D1BC27855F16}"/>
              </a:ext>
            </a:extLst>
          </p:cNvPr>
          <p:cNvSpPr>
            <a:spLocks noGrp="1"/>
          </p:cNvSpPr>
          <p:nvPr>
            <p:ph type="sldNum" sz="quarter" idx="12"/>
          </p:nvPr>
        </p:nvSpPr>
        <p:spPr/>
        <p:txBody>
          <a:bodyPr/>
          <a:lstStyle/>
          <a:p>
            <a:fld id="{73125521-6879-4B9C-8A07-0F2C43E1F443}" type="slidenum">
              <a:rPr lang="en-GB" smtClean="0"/>
              <a:t>‹#›</a:t>
            </a:fld>
            <a:endParaRPr lang="en-GB"/>
          </a:p>
        </p:txBody>
      </p:sp>
    </p:spTree>
    <p:extLst>
      <p:ext uri="{BB962C8B-B14F-4D97-AF65-F5344CB8AC3E}">
        <p14:creationId xmlns:p14="http://schemas.microsoft.com/office/powerpoint/2010/main" val="118980245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
        <p:nvSpPr>
          <p:cNvPr id="56" name="Rectangle 55">
            <a:extLst>
              <a:ext uri="{FF2B5EF4-FFF2-40B4-BE49-F238E27FC236}">
                <a16:creationId xmlns:a16="http://schemas.microsoft.com/office/drawing/2014/main" id="{A6B02590-57CB-40A4-859E-8BEAF5BC51A7}"/>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7" name="Rectangle 56">
            <a:extLst>
              <a:ext uri="{FF2B5EF4-FFF2-40B4-BE49-F238E27FC236}">
                <a16:creationId xmlns:a16="http://schemas.microsoft.com/office/drawing/2014/main" id="{7BC90633-812A-4AA0-A354-2835AED07E6D}"/>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8" name="Rectangle 57">
            <a:extLst>
              <a:ext uri="{FF2B5EF4-FFF2-40B4-BE49-F238E27FC236}">
                <a16:creationId xmlns:a16="http://schemas.microsoft.com/office/drawing/2014/main" id="{C1AC2A6D-0827-420F-9B0F-DA3A926F02B4}"/>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9" name="Rectangle 58">
            <a:extLst>
              <a:ext uri="{FF2B5EF4-FFF2-40B4-BE49-F238E27FC236}">
                <a16:creationId xmlns:a16="http://schemas.microsoft.com/office/drawing/2014/main" id="{B233C954-ABE1-4E86-BD2D-F4E9640603AD}"/>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0" name="Rectangle 59">
            <a:extLst>
              <a:ext uri="{FF2B5EF4-FFF2-40B4-BE49-F238E27FC236}">
                <a16:creationId xmlns:a16="http://schemas.microsoft.com/office/drawing/2014/main" id="{1E75B9C8-7A3E-477F-8352-30CABC0F30A0}"/>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dirty="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dirty="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dirty="0">
                <a:solidFill>
                  <a:schemeClr val="tx1"/>
                </a:solidFill>
                <a:latin typeface="+mn-lt"/>
                <a:ea typeface="Segoe UI" pitchFamily="34" charset="0"/>
                <a:cs typeface="Segoe UI" pitchFamily="34" charset="0"/>
              </a:rPr>
              <a:t>40%</a:t>
            </a:r>
          </a:p>
        </p:txBody>
      </p:sp>
      <p:sp>
        <p:nvSpPr>
          <p:cNvPr id="61" name="Rectangle 60">
            <a:extLst>
              <a:ext uri="{FF2B5EF4-FFF2-40B4-BE49-F238E27FC236}">
                <a16:creationId xmlns:a16="http://schemas.microsoft.com/office/drawing/2014/main" id="{824248AF-2321-4CF0-AFB5-390BCFBF7F83}"/>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2" name="Rectangle 61">
            <a:extLst>
              <a:ext uri="{FF2B5EF4-FFF2-40B4-BE49-F238E27FC236}">
                <a16:creationId xmlns:a16="http://schemas.microsoft.com/office/drawing/2014/main" id="{3DF14A8D-B083-4209-8542-E2C571E57987}"/>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49" r:id="rId5"/>
    <p:sldLayoutId id="2147485552" r:id="rId6"/>
    <p:sldLayoutId id="2147485553" r:id="rId7"/>
    <p:sldLayoutId id="2147485554" r:id="rId8"/>
    <p:sldLayoutId id="2147485550" r:id="rId9"/>
    <p:sldLayoutId id="2147485449" r:id="rId10"/>
    <p:sldLayoutId id="2147485505" r:id="rId11"/>
    <p:sldLayoutId id="2147485512" r:id="rId12"/>
    <p:sldLayoutId id="2147485513" r:id="rId13"/>
    <p:sldLayoutId id="2147485514" r:id="rId14"/>
    <p:sldLayoutId id="2147485515" r:id="rId15"/>
    <p:sldLayoutId id="2147485516" r:id="rId16"/>
    <p:sldLayoutId id="2147485506" r:id="rId17"/>
    <p:sldLayoutId id="2147485507" r:id="rId18"/>
    <p:sldLayoutId id="2147485508" r:id="rId19"/>
    <p:sldLayoutId id="2147485509" r:id="rId20"/>
    <p:sldLayoutId id="2147485510" r:id="rId21"/>
    <p:sldLayoutId id="2147485529" r:id="rId22"/>
    <p:sldLayoutId id="2147485501" r:id="rId23"/>
    <p:sldLayoutId id="2147485537" r:id="rId24"/>
    <p:sldLayoutId id="2147485452" r:id="rId25"/>
    <p:sldLayoutId id="2147485544" r:id="rId26"/>
    <p:sldLayoutId id="2147485547" r:id="rId27"/>
    <p:sldLayoutId id="2147485546" r:id="rId28"/>
    <p:sldLayoutId id="2147485453" r:id="rId29"/>
    <p:sldLayoutId id="2147485454" r:id="rId30"/>
    <p:sldLayoutId id="2147485455" r:id="rId31"/>
    <p:sldLayoutId id="2147485456" r:id="rId32"/>
    <p:sldLayoutId id="2147485457" r:id="rId33"/>
    <p:sldLayoutId id="2147485458" r:id="rId34"/>
    <p:sldLayoutId id="2147485459" r:id="rId35"/>
    <p:sldLayoutId id="2147485460" r:id="rId36"/>
    <p:sldLayoutId id="2147485461" r:id="rId37"/>
    <p:sldLayoutId id="2147485545" r:id="rId38"/>
    <p:sldLayoutId id="2147485548" r:id="rId39"/>
    <p:sldLayoutId id="2147485543" r:id="rId40"/>
    <p:sldLayoutId id="2147485555" r:id="rId41"/>
    <p:sldLayoutId id="2147485462" r:id="rId42"/>
    <p:sldLayoutId id="2147485463" r:id="rId43"/>
    <p:sldLayoutId id="2147485541" r:id="rId44"/>
    <p:sldLayoutId id="2147485533" r:id="rId45"/>
    <p:sldLayoutId id="2147485540" r:id="rId46"/>
    <p:sldLayoutId id="2147485536" r:id="rId47"/>
    <p:sldLayoutId id="2147485535" r:id="rId48"/>
    <p:sldLayoutId id="2147485539" r:id="rId49"/>
    <p:sldLayoutId id="2147485538" r:id="rId50"/>
    <p:sldLayoutId id="2147485464" r:id="rId51"/>
    <p:sldLayoutId id="2147485465" r:id="rId52"/>
    <p:sldLayoutId id="2147485466" r:id="rId53"/>
    <p:sldLayoutId id="2147485467" r:id="rId54"/>
    <p:sldLayoutId id="2147485468" r:id="rId55"/>
    <p:sldLayoutId id="2147485469" r:id="rId56"/>
    <p:sldLayoutId id="2147485470" r:id="rId57"/>
    <p:sldLayoutId id="2147485471" r:id="rId58"/>
    <p:sldLayoutId id="2147485472" r:id="rId59"/>
    <p:sldLayoutId id="2147485473" r:id="rId60"/>
    <p:sldLayoutId id="2147485474" r:id="rId61"/>
    <p:sldLayoutId id="2147485475" r:id="rId62"/>
    <p:sldLayoutId id="2147485476" r:id="rId63"/>
    <p:sldLayoutId id="2147485477" r:id="rId64"/>
    <p:sldLayoutId id="2147485478" r:id="rId65"/>
    <p:sldLayoutId id="2147485479" r:id="rId66"/>
    <p:sldLayoutId id="2147485480" r:id="rId67"/>
    <p:sldLayoutId id="2147485481" r:id="rId68"/>
    <p:sldLayoutId id="2147485482" r:id="rId69"/>
    <p:sldLayoutId id="2147485483" r:id="rId70"/>
    <p:sldLayoutId id="2147485484" r:id="rId71"/>
    <p:sldLayoutId id="2147485485" r:id="rId72"/>
    <p:sldLayoutId id="2147485486" r:id="rId73"/>
    <p:sldLayoutId id="2147485487" r:id="rId74"/>
    <p:sldLayoutId id="2147485488" r:id="rId75"/>
    <p:sldLayoutId id="2147485490" r:id="rId76"/>
    <p:sldLayoutId id="2147485489" r:id="rId77"/>
    <p:sldLayoutId id="2147485491" r:id="rId78"/>
    <p:sldLayoutId id="2147485520" r:id="rId79"/>
    <p:sldLayoutId id="2147485521" r:id="rId80"/>
    <p:sldLayoutId id="2147485522" r:id="rId81"/>
    <p:sldLayoutId id="2147485523" r:id="rId82"/>
    <p:sldLayoutId id="2147485524" r:id="rId83"/>
    <p:sldLayoutId id="2147485525" r:id="rId84"/>
    <p:sldLayoutId id="2147485526" r:id="rId85"/>
    <p:sldLayoutId id="2147485527" r:id="rId86"/>
    <p:sldLayoutId id="2147485528" r:id="rId87"/>
    <p:sldLayoutId id="2147485492" r:id="rId88"/>
    <p:sldLayoutId id="2147485519" r:id="rId89"/>
    <p:sldLayoutId id="2147485493" r:id="rId90"/>
    <p:sldLayoutId id="2147485494" r:id="rId91"/>
    <p:sldLayoutId id="2147485496" r:id="rId92"/>
    <p:sldLayoutId id="2147485495" r:id="rId93"/>
    <p:sldLayoutId id="2147485556"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8.xml"/><Relationship Id="rId5" Type="http://schemas.openxmlformats.org/officeDocument/2006/relationships/image" Target="../media/image113.png"/><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hyperlink" Target="https://www.seagate.com/files/www-content/our-story/trends/files/Seagate-WP-DataAge2025-March-2017.pdf" TargetMode="External"/><Relationship Id="rId3" Type="http://schemas.openxmlformats.org/officeDocument/2006/relationships/image" Target="../media/image78.png"/><Relationship Id="rId7" Type="http://schemas.openxmlformats.org/officeDocument/2006/relationships/hyperlink" Target="https://www.statista.com/statistics/871513/worldwide-data-created/" TargetMode="External"/><Relationship Id="rId2" Type="http://schemas.openxmlformats.org/officeDocument/2006/relationships/image" Target="../media/image77.png"/><Relationship Id="rId1" Type="http://schemas.openxmlformats.org/officeDocument/2006/relationships/slideLayout" Target="../slideLayouts/slideLayout4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78.png"/><Relationship Id="rId2" Type="http://schemas.openxmlformats.org/officeDocument/2006/relationships/image" Target="../media/image83.png"/><Relationship Id="rId1" Type="http://schemas.openxmlformats.org/officeDocument/2006/relationships/slideLayout" Target="../slideLayouts/slideLayout41.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85.svg"/></Relationships>
</file>

<file path=ppt/slides/_rels/slide5.xml.rels><?xml version="1.0" encoding="UTF-8" standalone="yes"?>
<Relationships xmlns="http://schemas.openxmlformats.org/package/2006/relationships"><Relationship Id="rId3" Type="http://schemas.openxmlformats.org/officeDocument/2006/relationships/hyperlink" Target="https://www.asbfeo.gov.au/sites/default/files/2023-07/ASBFEO%20Newsletter%20-%20Looking%20forward%20into%20the%20New%20Year.pdf" TargetMode="External"/><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svg"/><Relationship Id="rId2" Type="http://schemas.openxmlformats.org/officeDocument/2006/relationships/image" Target="../media/image77.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28.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sv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7531FF-88B3-4FC7-A79D-95071F70B75F}"/>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77825" y="2092365"/>
            <a:ext cx="6137300" cy="2215991"/>
          </a:xfrm>
        </p:spPr>
        <p:txBody>
          <a:bodyPr/>
          <a:lstStyle/>
          <a:p>
            <a:r>
              <a:rPr lang="en-US">
                <a:solidFill>
                  <a:srgbClr val="77EAB3"/>
                </a:solidFill>
                <a:cs typeface="Segoe Sans Display"/>
              </a:rPr>
              <a:t>Information Protection</a:t>
            </a:r>
            <a:br>
              <a:rPr lang="en-US"/>
            </a:br>
            <a:r>
              <a:rPr lang="en-US">
                <a:cs typeface="Segoe Sans Display"/>
              </a:rPr>
              <a:t>M365 Business Premium + Microsoft E5 Information Protection</a:t>
            </a: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164" y="4915138"/>
            <a:ext cx="5513959" cy="984885"/>
          </a:xfrm>
        </p:spPr>
        <p:txBody>
          <a:bodyPr vert="horz" wrap="square" lIns="0" tIns="0" rIns="0" bIns="0" rtlCol="0" anchor="t">
            <a:spAutoFit/>
          </a:bodyPr>
          <a:lstStyle/>
          <a:p>
            <a:r>
              <a:rPr lang="en-US">
                <a:cs typeface="Segoe Sans Display"/>
              </a:rPr>
              <a:t>Add Microsoft E5 Information Protection to M365 Business Premium to fortify your data security and safeguard sensitive information with data classification, encryption and monitoring, ensuring AI-ready data foundations.</a:t>
            </a:r>
          </a:p>
        </p:txBody>
      </p:sp>
    </p:spTree>
    <p:extLst>
      <p:ext uri="{BB962C8B-B14F-4D97-AF65-F5344CB8AC3E}">
        <p14:creationId xmlns:p14="http://schemas.microsoft.com/office/powerpoint/2010/main" val="159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Data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Classification</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5"/>
            <a:ext cx="8657338" cy="2229486"/>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9578"/>
            <a:ext cx="8657335" cy="177741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AI-Driven Data Management and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Data classification helps organisations identify, classify and protect sensitive data using AI insights. Predefined policies assess risks, improve compliance and streamline protection across systems.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Intelligent Classification: </a:t>
            </a:r>
            <a:r>
              <a:rPr kumimoji="0" lang="en-US" sz="1200" b="0" i="0" u="none" strike="noStrike" kern="0" cap="none" spc="0" normalizeH="0" noProof="0">
                <a:ln>
                  <a:noFill/>
                </a:ln>
                <a:solidFill>
                  <a:schemeClr val="tx1"/>
                </a:solidFill>
                <a:effectLst/>
                <a:uLnTx/>
                <a:uFillTx/>
                <a:ea typeface="+mn-ea"/>
                <a:cs typeface="Segoe Sans Display"/>
              </a:rPr>
              <a:t>The system uses machine learning to automatically detect and classify sensitive data based on content, context and predefined rules. This empowers businesses to handle data more effectively and reduce the risk of accidental exposure.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Compliance at Scale: </a:t>
            </a:r>
            <a:r>
              <a:rPr kumimoji="0" lang="en-US" sz="1200" b="0" i="0" u="none" strike="noStrike" kern="0" cap="none" spc="0" normalizeH="0" noProof="0">
                <a:ln>
                  <a:noFill/>
                </a:ln>
                <a:solidFill>
                  <a:schemeClr val="tx1"/>
                </a:solidFill>
                <a:effectLst/>
                <a:uLnTx/>
                <a:uFillTx/>
                <a:ea typeface="+mn-ea"/>
                <a:cs typeface="Segoe Sans Display"/>
              </a:rPr>
              <a:t>Automatically classify data across different environments and ensure that sensitive information is protected according to regulatory standards, making compliance more manageable and less prone to errors.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399" y="3954954"/>
            <a:ext cx="8657338" cy="23817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9" y="4157304"/>
            <a:ext cx="8657335" cy="196207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Classifying and Protecting Data According to Sensitivity</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Sensitivity labelling classifies and protects data based on its sensitivity, applying automatic or manual labels to documents and emails, ensuring secure handling both internally and externally.</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Protection: </a:t>
            </a:r>
            <a:r>
              <a:rPr kumimoji="0" lang="en-US" sz="1200" b="0" i="0" u="none" strike="noStrike" kern="0" cap="none" spc="0" normalizeH="0" noProof="0">
                <a:ln>
                  <a:noFill/>
                </a:ln>
                <a:solidFill>
                  <a:schemeClr val="tx1"/>
                </a:solidFill>
                <a:effectLst/>
                <a:uLnTx/>
                <a:uFillTx/>
                <a:ea typeface="+mn-ea"/>
                <a:cs typeface="Segoe Sans Display"/>
              </a:rPr>
              <a:t>Sensitivity labels can be automatically applied to documents and emails based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on predefined policies, ensuring that sensitive data is always classified and protected according to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organisational rules.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Guided User Experience: </a:t>
            </a:r>
            <a:r>
              <a:rPr kumimoji="0" lang="en-US" sz="1200" b="0" i="0" u="none" strike="noStrike" kern="0" cap="none" spc="0" normalizeH="0" noProof="0">
                <a:ln>
                  <a:noFill/>
                </a:ln>
                <a:solidFill>
                  <a:schemeClr val="tx1"/>
                </a:solidFill>
                <a:effectLst/>
                <a:uLnTx/>
                <a:uFillTx/>
                <a:ea typeface="+mn-ea"/>
                <a:cs typeface="Segoe Sans Display"/>
              </a:rPr>
              <a:t>Users are guided on how to handle and share sensitive information by visual cues (watermarks, labels/tags, alerts), ensuring compliance without requiring manual intervention. This reduces the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risk of accidental exposure or mishandling of sensitive data.</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157304"/>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Sensitivity Labelling</a:t>
            </a:r>
          </a:p>
        </p:txBody>
      </p:sp>
    </p:spTree>
    <p:extLst>
      <p:ext uri="{BB962C8B-B14F-4D97-AF65-F5344CB8AC3E}">
        <p14:creationId xmlns:p14="http://schemas.microsoft.com/office/powerpoint/2010/main" val="38220763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3" y="1572506"/>
            <a:ext cx="2136463"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Advanced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Message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Encryption</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4"/>
            <a:ext cx="8657338" cy="2229487"/>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2506"/>
            <a:ext cx="8657335" cy="177741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Confidentiality and Secure Communication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Advanced message encryption protects sensitive email content from unauthorised access, enabling secure viewing, replying and forwarding by both internal and external recipients, ensuring confidentiality and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Encryption in Action: </a:t>
            </a:r>
            <a:r>
              <a:rPr kumimoji="0" lang="en-US" sz="1200" b="0" i="0" u="none" strike="noStrike" kern="0" cap="none" spc="0" normalizeH="0" noProof="0">
                <a:ln>
                  <a:noFill/>
                </a:ln>
                <a:solidFill>
                  <a:schemeClr val="tx1"/>
                </a:solidFill>
                <a:effectLst/>
                <a:uLnTx/>
                <a:uFillTx/>
                <a:ea typeface="+mn-ea"/>
                <a:cs typeface="Segoe Sans Display"/>
              </a:rPr>
              <a:t>When a user sends an encrypted email, the recipient receives a secure message with the ability to view and respond, ensuring that sensitive content stays protected regardless of the recipient’s location or organisation.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Compliance and Control: </a:t>
            </a:r>
            <a:r>
              <a:rPr kumimoji="0" lang="en-US" sz="1200" b="0" i="0" u="none" strike="noStrike" kern="0" cap="none" spc="0" normalizeH="0" noProof="0">
                <a:ln>
                  <a:noFill/>
                </a:ln>
                <a:solidFill>
                  <a:schemeClr val="tx1"/>
                </a:solidFill>
                <a:effectLst/>
                <a:uLnTx/>
                <a:uFillTx/>
                <a:ea typeface="+mn-ea"/>
                <a:cs typeface="Segoe Sans Display"/>
              </a:rPr>
              <a:t>Administrators can define encryption policies based on predefined rules, ensuring that only authorised recipients can access sensitive information. The solution integrates seamlessly with existing email systems, making it easy to implement and manage.</a:t>
            </a:r>
            <a:endParaRPr kumimoji="0" lang="en-GB" sz="12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3018970" y="3955502"/>
            <a:ext cx="8596862" cy="2066805"/>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9" y="4150779"/>
            <a:ext cx="8657335" cy="1669688"/>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spcBef>
                <a:spcPts val="300"/>
              </a:spcBef>
              <a:spcAft>
                <a:spcPts val="600"/>
              </a:spcAft>
              <a:defRPr/>
            </a:pPr>
            <a:r>
              <a:rPr lang="en-US" sz="1400" kern="0">
                <a:solidFill>
                  <a:schemeClr val="tx1"/>
                </a:solidFill>
                <a:latin typeface="+mj-lt"/>
                <a:cs typeface="Segoe Sans Display"/>
              </a:rPr>
              <a:t>Automating Data Classification for Consistent Protection </a:t>
            </a:r>
          </a:p>
          <a:p>
            <a:pPr marL="0" marR="0" lvl="0" indent="0" defTabSz="914367">
              <a:lnSpc>
                <a:spcPct val="100000"/>
              </a:lnSpc>
              <a:spcBef>
                <a:spcPts val="300"/>
              </a:spcBef>
              <a:spcAft>
                <a:spcPts val="600"/>
              </a:spcAft>
              <a:buClrTx/>
              <a:buSzTx/>
              <a:buFontTx/>
              <a:buNone/>
              <a:tabLst/>
              <a:defRPr/>
            </a:pPr>
            <a:r>
              <a:rPr lang="en-US" sz="1200" kern="0">
                <a:solidFill>
                  <a:schemeClr val="tx1"/>
                </a:solidFill>
                <a:cs typeface="Segoe Sans Display"/>
              </a:rPr>
              <a:t>Automates data classification based on predefined rules, aligning with regulatory and security requirements, reducing errors and ensuring consistent protection.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Streamlined Automation: </a:t>
            </a:r>
            <a:r>
              <a:rPr kumimoji="0" lang="en-US" sz="1200" b="0" i="0" u="none" strike="noStrike" kern="0" cap="none" spc="0" normalizeH="0" noProof="0">
                <a:ln>
                  <a:noFill/>
                </a:ln>
                <a:solidFill>
                  <a:schemeClr val="tx1"/>
                </a:solidFill>
                <a:effectLst/>
                <a:uLnTx/>
                <a:uFillTx/>
                <a:ea typeface="+mn-ea"/>
                <a:cs typeface="Segoe Sans Display"/>
              </a:rPr>
              <a:t>Classification is automated, with rules that trigger based on data content, context or metadata, ensuring that sensitive data is consistently protected according to defined policies.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Compliance &amp; Efficiency: </a:t>
            </a:r>
            <a:r>
              <a:rPr kumimoji="0" lang="en-US" sz="1200" b="0" i="0" u="none" strike="noStrike" kern="0" cap="none" spc="0" normalizeH="0" noProof="0">
                <a:ln>
                  <a:noFill/>
                </a:ln>
                <a:solidFill>
                  <a:schemeClr val="tx1"/>
                </a:solidFill>
                <a:effectLst/>
                <a:uLnTx/>
                <a:uFillTx/>
                <a:ea typeface="+mn-ea"/>
                <a:cs typeface="Segoe Sans Display"/>
              </a:rPr>
              <a:t>By aligning data management with compliance and security requirements, organisations can significantly improve operational efficiency and reduce risks associated with misclassification or manual errors.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150779"/>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Sensitivity Labelling</a:t>
            </a:r>
          </a:p>
        </p:txBody>
      </p:sp>
    </p:spTree>
    <p:extLst>
      <p:ext uri="{BB962C8B-B14F-4D97-AF65-F5344CB8AC3E}">
        <p14:creationId xmlns:p14="http://schemas.microsoft.com/office/powerpoint/2010/main" val="1321892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Exact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Data Match</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4"/>
            <a:ext cx="8657338" cy="2113017"/>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9578"/>
            <a:ext cx="8657335"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Confidentiality and Secure Communication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Exact data match (EDM) matches sensitive data against predefined patterns to provide more accurate classification and protection, minimising false positives and improving compliance with regulatory standards.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Enhanced Accuracy: </a:t>
            </a:r>
            <a:r>
              <a:rPr kumimoji="0" lang="en-US" sz="1200" b="0" i="0" u="none" strike="noStrike" kern="0" cap="none" spc="0" normalizeH="0" noProof="0">
                <a:ln>
                  <a:noFill/>
                </a:ln>
                <a:solidFill>
                  <a:schemeClr val="tx1"/>
                </a:solidFill>
                <a:effectLst/>
                <a:uLnTx/>
                <a:uFillTx/>
                <a:ea typeface="+mn-ea"/>
                <a:cs typeface="Segoe Sans Display"/>
              </a:rPr>
              <a:t>By using exact patterns to identify sensitive data, EDM reduces the chances of misclassifying or overlooking critical information, ensuring accurate classification and protection.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Minimised False Positives: </a:t>
            </a:r>
            <a:r>
              <a:rPr kumimoji="0" lang="en-US" sz="1200" b="0" i="0" u="none" strike="noStrike" kern="0" cap="none" spc="0" normalizeH="0" noProof="0">
                <a:ln>
                  <a:noFill/>
                </a:ln>
                <a:solidFill>
                  <a:schemeClr val="tx1"/>
                </a:solidFill>
                <a:effectLst/>
                <a:uLnTx/>
                <a:uFillTx/>
                <a:ea typeface="+mn-ea"/>
                <a:cs typeface="Segoe Sans Display"/>
              </a:rPr>
              <a:t>With precise data matching, EDM minimises the occurrence of false positives, improving the efficiency of data protection systems and ensuring that sensitive data is identified and managed with greater accuracy.</a:t>
            </a:r>
            <a:endParaRPr kumimoji="0" lang="en-GB" sz="12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399" y="3839033"/>
            <a:ext cx="8657338" cy="211301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9" y="4041382"/>
            <a:ext cx="8657335"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Protecting Sensitive Data in Collaboration Tools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Teams DLP safeguards sensitive data in Microsoft Teams by monitoring messages, files and meetings. It applies policies to prevent accidental sharing of confidential information, reducing data breach risks and ensuring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Real-Time Detection: </a:t>
            </a:r>
            <a:r>
              <a:rPr kumimoji="0" lang="en-US" sz="1200" b="0" i="0" u="none" strike="noStrike" kern="0" cap="none" spc="0" normalizeH="0" noProof="0">
                <a:ln>
                  <a:noFill/>
                </a:ln>
                <a:solidFill>
                  <a:schemeClr val="tx1"/>
                </a:solidFill>
                <a:effectLst/>
                <a:uLnTx/>
                <a:uFillTx/>
                <a:ea typeface="+mn-ea"/>
                <a:cs typeface="Segoe Sans Display"/>
              </a:rPr>
              <a:t>Teams DLP continuously scans messages, files and meeting content for sensitive information. If a policy violation occurs, the system can block sharing or notify users, preventing unintentional leaks of confidential data.</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Policy Enforcement: </a:t>
            </a:r>
            <a:r>
              <a:rPr kumimoji="0" lang="en-US" sz="1200" b="0" i="0" u="none" strike="noStrike" kern="0" cap="none" spc="0" normalizeH="0" noProof="0">
                <a:ln>
                  <a:noFill/>
                </a:ln>
                <a:solidFill>
                  <a:schemeClr val="tx1"/>
                </a:solidFill>
                <a:effectLst/>
                <a:uLnTx/>
                <a:uFillTx/>
                <a:ea typeface="+mn-ea"/>
                <a:cs typeface="Segoe Sans Display"/>
              </a:rPr>
              <a:t>Pre-configured policies ensure that sensitive content is automatically flagged or blocked according to organisational requirements, maintaining compliance without manual intervention.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41382"/>
            <a:ext cx="2050182" cy="553998"/>
          </a:xfrm>
          <a:prstGeom prst="rect">
            <a:avLst/>
          </a:prstGeom>
          <a:noFill/>
        </p:spPr>
        <p:txBody>
          <a:bodyPr wrap="square" lIns="0" tIns="0" rIns="0" bIns="0" rtlCol="0" anchor="t">
            <a:spAutoFit/>
          </a:bodyPr>
          <a:lstStyle/>
          <a:p>
            <a:pPr>
              <a:defRPr/>
            </a:pPr>
            <a:r>
              <a:rPr kumimoji="0" lang="en-US" sz="1800" i="0" u="none" strike="noStrike" kern="1200" cap="none" spc="0" normalizeH="0" baseline="0" noProof="0" dirty="0">
                <a:ln>
                  <a:noFill/>
                </a:ln>
                <a:solidFill>
                  <a:schemeClr val="tx2"/>
                </a:solidFill>
                <a:effectLst/>
                <a:uLnTx/>
                <a:uFillTx/>
                <a:latin typeface="+mj-lt"/>
                <a:ea typeface="+mn-ea"/>
                <a:cs typeface="Segoe UI Semibold"/>
              </a:rPr>
              <a:t>Teams </a:t>
            </a:r>
            <a:r>
              <a:rPr lang="en-US" sz="1800" dirty="0">
                <a:solidFill>
                  <a:schemeClr val="tx2"/>
                </a:solidFill>
                <a:latin typeface="+mj-lt"/>
                <a:cs typeface="Segoe UI Semibold"/>
              </a:rPr>
              <a:t>Data Loss Prevention (DLP)</a:t>
            </a:r>
            <a:endParaRPr kumimoji="0" lang="en-US" sz="1800" i="0" u="none" strike="noStrike" kern="1200" cap="none" spc="0" normalizeH="0" baseline="0" noProof="0" dirty="0">
              <a:ln>
                <a:noFill/>
              </a:ln>
              <a:solidFill>
                <a:schemeClr val="tx2"/>
              </a:solidFill>
              <a:effectLst/>
              <a:uLnTx/>
              <a:uFillTx/>
              <a:latin typeface="+mj-lt"/>
              <a:ea typeface="+mn-ea"/>
              <a:cs typeface="Segoe UI Semibold" panose="020B0502040204020203" pitchFamily="34" charset="0"/>
            </a:endParaRPr>
          </a:p>
        </p:txBody>
      </p:sp>
    </p:spTree>
    <p:extLst>
      <p:ext uri="{BB962C8B-B14F-4D97-AF65-F5344CB8AC3E}">
        <p14:creationId xmlns:p14="http://schemas.microsoft.com/office/powerpoint/2010/main" val="24416910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Data Lifecycle Management</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5"/>
            <a:ext cx="8657338" cy="2089785"/>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9578"/>
            <a:ext cx="8657335"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Managing Data Retention and Deletion for Compliance and Risk Reduction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Data lifecycle management automates retention and deletion, ensuring data is kept only as needed and disposed of per compliance requirements, reducing risks and ensuring governance.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Retention &amp; Deletion: </a:t>
            </a:r>
            <a:r>
              <a:rPr kumimoji="0" lang="en-US" sz="1200" b="0" i="0" u="none" strike="noStrike" kern="0" cap="none" spc="0" normalizeH="0" noProof="0">
                <a:ln>
                  <a:noFill/>
                </a:ln>
                <a:solidFill>
                  <a:schemeClr val="tx1"/>
                </a:solidFill>
                <a:effectLst/>
                <a:uLnTx/>
                <a:uFillTx/>
                <a:ea typeface="+mn-ea"/>
                <a:cs typeface="Segoe Sans Display"/>
              </a:rPr>
              <a:t>Policies automate retention and deletion schedules based on data classification, regulatory requirements or business needs, ensuring compliance and reducing manual oversight.</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Risk Mitigation: </a:t>
            </a:r>
            <a:r>
              <a:rPr kumimoji="0" lang="en-US" sz="1200" b="0" i="0" u="none" strike="noStrike" kern="0" cap="none" spc="0" normalizeH="0" noProof="0">
                <a:ln>
                  <a:noFill/>
                </a:ln>
                <a:solidFill>
                  <a:schemeClr val="tx1"/>
                </a:solidFill>
                <a:effectLst/>
                <a:uLnTx/>
                <a:uFillTx/>
                <a:ea typeface="+mn-ea"/>
                <a:cs typeface="Segoe Sans Display"/>
              </a:rPr>
              <a:t>Automated data lifecycle management reduces risks associated with data over-retention, ensuring that only the necessary data is kept while securely disposing of outdated or unnecessary information.</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399" y="3807967"/>
            <a:ext cx="8657338" cy="227453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9" y="4010316"/>
            <a:ext cx="8657335" cy="177741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Data Control with Customer-Managed Encryption Keys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Customer Key gives </a:t>
            </a:r>
            <a:r>
              <a:rPr kumimoji="0" lang="en-US" sz="1200" b="0" i="0" u="none" strike="noStrike" kern="0" cap="none" spc="0" normalizeH="0" noProof="0" err="1">
                <a:ln>
                  <a:noFill/>
                </a:ln>
                <a:solidFill>
                  <a:schemeClr val="tx1"/>
                </a:solidFill>
                <a:effectLst/>
                <a:uLnTx/>
                <a:uFillTx/>
                <a:ea typeface="+mn-ea"/>
                <a:cs typeface="Segoe Sans Display"/>
              </a:rPr>
              <a:t>organisations</a:t>
            </a:r>
            <a:r>
              <a:rPr kumimoji="0" lang="en-US" sz="1200" b="0" i="0" u="none" strike="noStrike" kern="0" cap="none" spc="0" normalizeH="0" noProof="0">
                <a:ln>
                  <a:noFill/>
                </a:ln>
                <a:solidFill>
                  <a:schemeClr val="tx1"/>
                </a:solidFill>
                <a:effectLst/>
                <a:uLnTx/>
                <a:uFillTx/>
                <a:ea typeface="+mn-ea"/>
                <a:cs typeface="Segoe Sans Display"/>
              </a:rPr>
              <a:t> greater control over their data by allowing them to manage encryption keys for Microsoft cloud services. With this feature, businesses can ensure that only </a:t>
            </a:r>
            <a:r>
              <a:rPr kumimoji="0" lang="en-US" sz="1200" b="0" i="0" u="none" strike="noStrike" kern="0" cap="none" spc="0" normalizeH="0" noProof="0" err="1">
                <a:ln>
                  <a:noFill/>
                </a:ln>
                <a:solidFill>
                  <a:schemeClr val="tx1"/>
                </a:solidFill>
                <a:effectLst/>
                <a:uLnTx/>
                <a:uFillTx/>
                <a:ea typeface="+mn-ea"/>
                <a:cs typeface="Segoe Sans Display"/>
              </a:rPr>
              <a:t>authorised</a:t>
            </a:r>
            <a:r>
              <a:rPr kumimoji="0" lang="en-US" sz="1200" b="0" i="0" u="none" strike="noStrike" kern="0" cap="none" spc="0" normalizeH="0" noProof="0">
                <a:ln>
                  <a:noFill/>
                </a:ln>
                <a:solidFill>
                  <a:schemeClr val="tx1"/>
                </a:solidFill>
                <a:effectLst/>
                <a:uLnTx/>
                <a:uFillTx/>
                <a:ea typeface="+mn-ea"/>
                <a:cs typeface="Segoe Sans Display"/>
              </a:rPr>
              <a:t> personnel can access their encrypted data, enhancing data security and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Customer-Controlled Encryption: </a:t>
            </a:r>
            <a:r>
              <a:rPr kumimoji="0" lang="en-US" sz="1200" b="0" i="0" u="none" strike="noStrike" kern="0" cap="none" spc="0" normalizeH="0" noProof="0" err="1">
                <a:ln>
                  <a:noFill/>
                </a:ln>
                <a:solidFill>
                  <a:schemeClr val="tx1"/>
                </a:solidFill>
                <a:effectLst/>
                <a:uLnTx/>
                <a:uFillTx/>
                <a:ea typeface="+mn-ea"/>
                <a:cs typeface="Segoe Sans Display"/>
              </a:rPr>
              <a:t>Organisations</a:t>
            </a:r>
            <a:r>
              <a:rPr kumimoji="0" lang="en-US" sz="1200" b="0" i="0" u="none" strike="noStrike" kern="0" cap="none" spc="0" normalizeH="0" noProof="0">
                <a:ln>
                  <a:noFill/>
                </a:ln>
                <a:solidFill>
                  <a:schemeClr val="tx1"/>
                </a:solidFill>
                <a:effectLst/>
                <a:uLnTx/>
                <a:uFillTx/>
                <a:ea typeface="+mn-ea"/>
                <a:cs typeface="Segoe Sans Display"/>
              </a:rPr>
              <a:t> can manage their own encryption keys, giving them full control over access to their sensitive data, ensuring that only </a:t>
            </a:r>
            <a:r>
              <a:rPr kumimoji="0" lang="en-US" sz="1200" b="0" i="0" u="none" strike="noStrike" kern="0" cap="none" spc="0" normalizeH="0" noProof="0" err="1">
                <a:ln>
                  <a:noFill/>
                </a:ln>
                <a:solidFill>
                  <a:schemeClr val="tx1"/>
                </a:solidFill>
                <a:effectLst/>
                <a:uLnTx/>
                <a:uFillTx/>
                <a:ea typeface="+mn-ea"/>
                <a:cs typeface="Segoe Sans Display"/>
              </a:rPr>
              <a:t>authorised</a:t>
            </a:r>
            <a:r>
              <a:rPr kumimoji="0" lang="en-US" sz="1200" b="0" i="0" u="none" strike="noStrike" kern="0" cap="none" spc="0" normalizeH="0" noProof="0">
                <a:ln>
                  <a:noFill/>
                </a:ln>
                <a:solidFill>
                  <a:schemeClr val="tx1"/>
                </a:solidFill>
                <a:effectLst/>
                <a:uLnTx/>
                <a:uFillTx/>
                <a:ea typeface="+mn-ea"/>
                <a:cs typeface="Segoe Sans Display"/>
              </a:rPr>
              <a:t> entities can decrypt it.</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Regulatory Compliance: </a:t>
            </a:r>
            <a:r>
              <a:rPr kumimoji="0" lang="en-US" sz="1200" b="0" i="0" u="none" strike="noStrike" kern="0" cap="none" spc="0" normalizeH="0" noProof="0">
                <a:ln>
                  <a:noFill/>
                </a:ln>
                <a:solidFill>
                  <a:schemeClr val="tx1"/>
                </a:solidFill>
                <a:effectLst/>
                <a:uLnTx/>
                <a:uFillTx/>
                <a:ea typeface="+mn-ea"/>
                <a:cs typeface="Segoe Sans Display"/>
              </a:rPr>
              <a:t>Customer Key helps meet compliance requirements by ensuring that the </a:t>
            </a:r>
            <a:r>
              <a:rPr kumimoji="0" lang="en-US" sz="1200" b="0" i="0" u="none" strike="noStrike" kern="0" cap="none" spc="0" normalizeH="0" noProof="0" err="1">
                <a:ln>
                  <a:noFill/>
                </a:ln>
                <a:solidFill>
                  <a:schemeClr val="tx1"/>
                </a:solidFill>
                <a:effectLst/>
                <a:uLnTx/>
                <a:uFillTx/>
                <a:ea typeface="+mn-ea"/>
                <a:cs typeface="Segoe Sans Display"/>
              </a:rPr>
              <a:t>organisation</a:t>
            </a:r>
            <a:r>
              <a:rPr kumimoji="0" lang="en-US" sz="1200" b="0" i="0" u="none" strike="noStrike" kern="0" cap="none" spc="0" normalizeH="0" noProof="0">
                <a:ln>
                  <a:noFill/>
                </a:ln>
                <a:solidFill>
                  <a:schemeClr val="tx1"/>
                </a:solidFill>
                <a:effectLst/>
                <a:uLnTx/>
                <a:uFillTx/>
                <a:ea typeface="+mn-ea"/>
                <a:cs typeface="Segoe Sans Display"/>
              </a:rPr>
              <a:t> maintains full control of their encryption keys, offering an added layer of security for sensitive data.</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10316"/>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Customer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Key</a:t>
            </a:r>
          </a:p>
        </p:txBody>
      </p:sp>
    </p:spTree>
    <p:extLst>
      <p:ext uri="{BB962C8B-B14F-4D97-AF65-F5344CB8AC3E}">
        <p14:creationId xmlns:p14="http://schemas.microsoft.com/office/powerpoint/2010/main" val="7075003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E5 Information Protection</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9" y="1377314"/>
            <a:ext cx="8657338" cy="2381799"/>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9" y="1579578"/>
            <a:ext cx="8657335" cy="177741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Enhancing Data Protection with Dual Encryption Keys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Double key encryption enhances security by requiring two keys for decrypting data, one controlled by the organisation and the other by Microsoft. This dual-key approach strengthens data protection and ensures that only authorised users have access to sensitive information.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Dual-Level Security: </a:t>
            </a:r>
            <a:r>
              <a:rPr kumimoji="0" lang="en-US" sz="1200" b="0" i="0" u="none" strike="noStrike" kern="0" cap="none" spc="0" normalizeH="0" noProof="0">
                <a:ln>
                  <a:noFill/>
                </a:ln>
                <a:solidFill>
                  <a:schemeClr val="tx1"/>
                </a:solidFill>
                <a:effectLst/>
                <a:uLnTx/>
                <a:uFillTx/>
                <a:ea typeface="+mn-ea"/>
                <a:cs typeface="Segoe Sans Display"/>
              </a:rPr>
              <a:t>Both the organisation and Microsoft hold separate encryption keys, preventing unauthorised access and ensuring that only authorised parties can decrypt data.</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Compliance and Security: </a:t>
            </a:r>
            <a:r>
              <a:rPr kumimoji="0" lang="en-US" sz="1200" b="0" i="0" u="none" strike="noStrike" kern="0" cap="none" spc="0" normalizeH="0" noProof="0">
                <a:ln>
                  <a:noFill/>
                </a:ln>
                <a:solidFill>
                  <a:schemeClr val="tx1"/>
                </a:solidFill>
                <a:effectLst/>
                <a:uLnTx/>
                <a:uFillTx/>
                <a:ea typeface="+mn-ea"/>
                <a:cs typeface="Segoe Sans Display"/>
              </a:rPr>
              <a:t>Double key encryption helps organisations meet stringent regulatory requirements while providing an additional layer of protection against unauthorised data access or breaches.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Double Key Encryption</a:t>
            </a:r>
          </a:p>
        </p:txBody>
      </p:sp>
    </p:spTree>
    <p:extLst>
      <p:ext uri="{BB962C8B-B14F-4D97-AF65-F5344CB8AC3E}">
        <p14:creationId xmlns:p14="http://schemas.microsoft.com/office/powerpoint/2010/main" val="24077545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B84A02-9601-407D-AF7A-3A303D6DD45B}"/>
              </a:ext>
            </a:extLst>
          </p:cNvPr>
          <p:cNvPicPr>
            <a:picLocks noChangeAspect="1"/>
          </p:cNvPicPr>
          <p:nvPr/>
        </p:nvPicPr>
        <p:blipFill>
          <a:blip r:embed="rId2"/>
          <a:stretch>
            <a:fillRect/>
          </a:stretch>
        </p:blipFill>
        <p:spPr>
          <a:xfrm>
            <a:off x="584200" y="1934967"/>
            <a:ext cx="3447946" cy="1941708"/>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2" y="457200"/>
            <a:ext cx="11159237" cy="1107996"/>
          </a:xfrm>
        </p:spPr>
        <p:txBody>
          <a:bodyPr>
            <a:spAutoFit/>
          </a:bodyPr>
          <a:lstStyle/>
          <a:p>
            <a:r>
              <a:rPr lang="en-US">
                <a:solidFill>
                  <a:srgbClr val="091F2C"/>
                </a:solidFill>
              </a:rPr>
              <a:t>Establish robust compliance foundations with Microsoft E5 Information Protection</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645519"/>
            <a:ext cx="3447946" cy="1068736"/>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Detect and respond to cyber threats in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real-time using advanced data loss prevention (DLP) policies, ensuring that sensitive data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is kept safe from unauthorised access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or leakage.</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4967"/>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Proactive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Threat Protection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26" name="Picture 25">
            <a:extLst>
              <a:ext uri="{FF2B5EF4-FFF2-40B4-BE49-F238E27FC236}">
                <a16:creationId xmlns:a16="http://schemas.microsoft.com/office/drawing/2014/main" id="{34C13C0E-5230-4E72-ADA1-674B2AE84F86}"/>
              </a:ext>
            </a:extLst>
          </p:cNvPr>
          <p:cNvPicPr>
            <a:picLocks noChangeAspect="1"/>
          </p:cNvPicPr>
          <p:nvPr/>
        </p:nvPicPr>
        <p:blipFill>
          <a:blip r:embed="rId2"/>
          <a:stretch>
            <a:fillRect/>
          </a:stretch>
        </p:blipFill>
        <p:spPr>
          <a:xfrm>
            <a:off x="4372027" y="1934967"/>
            <a:ext cx="3447946" cy="1941708"/>
          </a:xfrm>
          <a:prstGeom prst="rect">
            <a:avLst/>
          </a:prstGeom>
        </p:spPr>
      </p:pic>
      <p:pic>
        <p:nvPicPr>
          <p:cNvPr id="27" name="Picture 26">
            <a:extLst>
              <a:ext uri="{FF2B5EF4-FFF2-40B4-BE49-F238E27FC236}">
                <a16:creationId xmlns:a16="http://schemas.microsoft.com/office/drawing/2014/main" id="{5807316B-8073-47FA-9656-594967F1FEEE}"/>
              </a:ext>
            </a:extLst>
          </p:cNvPr>
          <p:cNvPicPr>
            <a:picLocks noChangeAspect="1"/>
          </p:cNvPicPr>
          <p:nvPr/>
        </p:nvPicPr>
        <p:blipFill>
          <a:blip r:embed="rId2"/>
          <a:stretch>
            <a:fillRect/>
          </a:stretch>
        </p:blipFill>
        <p:spPr>
          <a:xfrm>
            <a:off x="8159854" y="1934967"/>
            <a:ext cx="3447946" cy="1941708"/>
          </a:xfrm>
          <a:prstGeom prst="rect">
            <a:avLst/>
          </a:prstGeom>
        </p:spPr>
      </p:pic>
      <p:sp>
        <p:nvSpPr>
          <p:cNvPr id="28" name="Text Placeholder 5">
            <a:extLst>
              <a:ext uri="{FF2B5EF4-FFF2-40B4-BE49-F238E27FC236}">
                <a16:creationId xmlns:a16="http://schemas.microsoft.com/office/drawing/2014/main" id="{7DE64404-590A-4164-ABFC-85BF17ABB86D}"/>
              </a:ext>
            </a:extLst>
          </p:cNvPr>
          <p:cNvSpPr txBox="1">
            <a:spLocks/>
          </p:cNvSpPr>
          <p:nvPr/>
        </p:nvSpPr>
        <p:spPr>
          <a:xfrm>
            <a:off x="4372027" y="2645519"/>
            <a:ext cx="3447946" cy="884070"/>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Safeguard sensitive information with enterprise-grade encryption, classification and monitoring across all endpoints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applications.</a:t>
            </a:r>
            <a:endParaRPr kumimoji="0" lang="en-GB" sz="1200" b="0" i="0" u="none" strike="noStrike" kern="1200" cap="none" spc="0" normalizeH="0" baseline="0" noProof="0">
              <a:ln>
                <a:noFill/>
              </a:ln>
              <a:solidFill>
                <a:srgbClr val="000000"/>
              </a:solidFill>
              <a:effectLst/>
              <a:uLnTx/>
              <a:uFillTx/>
              <a:cs typeface="Segoe UI"/>
            </a:endParaRPr>
          </a:p>
        </p:txBody>
      </p:sp>
      <p:sp>
        <p:nvSpPr>
          <p:cNvPr id="37" name="Text Placeholder 5">
            <a:extLst>
              <a:ext uri="{FF2B5EF4-FFF2-40B4-BE49-F238E27FC236}">
                <a16:creationId xmlns:a16="http://schemas.microsoft.com/office/drawing/2014/main" id="{220C7CAE-370C-4AB7-B738-B270944AE269}"/>
              </a:ext>
            </a:extLst>
          </p:cNvPr>
          <p:cNvSpPr txBox="1">
            <a:spLocks/>
          </p:cNvSpPr>
          <p:nvPr/>
        </p:nvSpPr>
        <p:spPr>
          <a:xfrm>
            <a:off x="4372027" y="1934967"/>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Comprehensive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Data Protection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8" name="Text Placeholder 5">
            <a:extLst>
              <a:ext uri="{FF2B5EF4-FFF2-40B4-BE49-F238E27FC236}">
                <a16:creationId xmlns:a16="http://schemas.microsoft.com/office/drawing/2014/main" id="{7E672C81-E534-4571-9A6D-2467BB94F86A}"/>
              </a:ext>
            </a:extLst>
          </p:cNvPr>
          <p:cNvSpPr txBox="1">
            <a:spLocks/>
          </p:cNvSpPr>
          <p:nvPr/>
        </p:nvSpPr>
        <p:spPr>
          <a:xfrm>
            <a:off x="8159854" y="2645519"/>
            <a:ext cx="3447946" cy="884070"/>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Help businesses meet stringent regulatory requirements with tools for data retention, classification and audit trails, ensuring full compliance with industry standards.</a:t>
            </a:r>
            <a:endParaRPr kumimoji="0" lang="en-GB" sz="1200" b="0" i="0" u="none" strike="noStrike" kern="1200" cap="none" spc="0" normalizeH="0" baseline="0" noProof="0">
              <a:ln>
                <a:noFill/>
              </a:ln>
              <a:solidFill>
                <a:srgbClr val="000000"/>
              </a:solidFill>
              <a:effectLst/>
              <a:uLnTx/>
              <a:uFillTx/>
              <a:cs typeface="Segoe UI"/>
            </a:endParaRPr>
          </a:p>
        </p:txBody>
      </p:sp>
      <p:sp>
        <p:nvSpPr>
          <p:cNvPr id="39" name="Text Placeholder 5">
            <a:extLst>
              <a:ext uri="{FF2B5EF4-FFF2-40B4-BE49-F238E27FC236}">
                <a16:creationId xmlns:a16="http://schemas.microsoft.com/office/drawing/2014/main" id="{C58983B8-E61E-4EAF-8EA4-DC269DAA0BA8}"/>
              </a:ext>
            </a:extLst>
          </p:cNvPr>
          <p:cNvSpPr txBox="1">
            <a:spLocks/>
          </p:cNvSpPr>
          <p:nvPr/>
        </p:nvSpPr>
        <p:spPr>
          <a:xfrm>
            <a:off x="8159854" y="1934967"/>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Compliance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Assurance</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23" name="Picture 22">
            <a:extLst>
              <a:ext uri="{FF2B5EF4-FFF2-40B4-BE49-F238E27FC236}">
                <a16:creationId xmlns:a16="http://schemas.microsoft.com/office/drawing/2014/main" id="{DCFB59C4-48AC-4D14-A4D1-796CB7AA569E}"/>
              </a:ext>
            </a:extLst>
          </p:cNvPr>
          <p:cNvPicPr>
            <a:picLocks noChangeAspect="1"/>
          </p:cNvPicPr>
          <p:nvPr/>
        </p:nvPicPr>
        <p:blipFill>
          <a:blip r:embed="rId2"/>
          <a:stretch>
            <a:fillRect/>
          </a:stretch>
        </p:blipFill>
        <p:spPr>
          <a:xfrm>
            <a:off x="584200" y="4212482"/>
            <a:ext cx="3447946" cy="1941708"/>
          </a:xfrm>
          <a:prstGeom prst="rect">
            <a:avLst/>
          </a:prstGeom>
        </p:spPr>
      </p:pic>
      <p:sp>
        <p:nvSpPr>
          <p:cNvPr id="24" name="Text Placeholder 5">
            <a:extLst>
              <a:ext uri="{FF2B5EF4-FFF2-40B4-BE49-F238E27FC236}">
                <a16:creationId xmlns:a16="http://schemas.microsoft.com/office/drawing/2014/main" id="{90DBBD39-94AE-4A0A-97E0-54DD45671EBB}"/>
              </a:ext>
            </a:extLst>
          </p:cNvPr>
          <p:cNvSpPr txBox="1">
            <a:spLocks/>
          </p:cNvSpPr>
          <p:nvPr/>
        </p:nvSpPr>
        <p:spPr>
          <a:xfrm>
            <a:off x="584200" y="4923034"/>
            <a:ext cx="3447946" cy="884070"/>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Empower employees to collaborate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securely without compromising data protection, offering a balance of security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productivity.</a:t>
            </a:r>
            <a:endParaRPr kumimoji="0" lang="en-GB" sz="1200" b="0" i="0" u="none" strike="noStrike" kern="1200" cap="none" spc="0" normalizeH="0" baseline="0" noProof="0">
              <a:ln>
                <a:noFill/>
              </a:ln>
              <a:solidFill>
                <a:srgbClr val="000000"/>
              </a:solidFill>
              <a:effectLst/>
              <a:uLnTx/>
              <a:uFillTx/>
              <a:cs typeface="Segoe UI"/>
            </a:endParaRPr>
          </a:p>
        </p:txBody>
      </p:sp>
      <p:sp>
        <p:nvSpPr>
          <p:cNvPr id="25" name="Text Placeholder 5">
            <a:extLst>
              <a:ext uri="{FF2B5EF4-FFF2-40B4-BE49-F238E27FC236}">
                <a16:creationId xmlns:a16="http://schemas.microsoft.com/office/drawing/2014/main" id="{31FB84E8-D43D-41A8-A7B5-5A80F13EFE9E}"/>
              </a:ext>
            </a:extLst>
          </p:cNvPr>
          <p:cNvSpPr txBox="1">
            <a:spLocks/>
          </p:cNvSpPr>
          <p:nvPr/>
        </p:nvSpPr>
        <p:spPr>
          <a:xfrm>
            <a:off x="584200" y="4212482"/>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Seamless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User Experience</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31" name="Picture 30">
            <a:extLst>
              <a:ext uri="{FF2B5EF4-FFF2-40B4-BE49-F238E27FC236}">
                <a16:creationId xmlns:a16="http://schemas.microsoft.com/office/drawing/2014/main" id="{41BE6B1A-B9C4-4F92-84D7-D5BAE56E0513}"/>
              </a:ext>
            </a:extLst>
          </p:cNvPr>
          <p:cNvPicPr>
            <a:picLocks noChangeAspect="1"/>
          </p:cNvPicPr>
          <p:nvPr/>
        </p:nvPicPr>
        <p:blipFill>
          <a:blip r:embed="rId2"/>
          <a:stretch>
            <a:fillRect/>
          </a:stretch>
        </p:blipFill>
        <p:spPr>
          <a:xfrm>
            <a:off x="4372027" y="4212482"/>
            <a:ext cx="3447946" cy="1941708"/>
          </a:xfrm>
          <a:prstGeom prst="rect">
            <a:avLst/>
          </a:prstGeom>
        </p:spPr>
      </p:pic>
      <p:pic>
        <p:nvPicPr>
          <p:cNvPr id="32" name="Picture 31">
            <a:extLst>
              <a:ext uri="{FF2B5EF4-FFF2-40B4-BE49-F238E27FC236}">
                <a16:creationId xmlns:a16="http://schemas.microsoft.com/office/drawing/2014/main" id="{1A414D28-C562-4651-A26F-3B4C713899AC}"/>
              </a:ext>
            </a:extLst>
          </p:cNvPr>
          <p:cNvPicPr>
            <a:picLocks noChangeAspect="1"/>
          </p:cNvPicPr>
          <p:nvPr/>
        </p:nvPicPr>
        <p:blipFill>
          <a:blip r:embed="rId2"/>
          <a:stretch>
            <a:fillRect/>
          </a:stretch>
        </p:blipFill>
        <p:spPr>
          <a:xfrm>
            <a:off x="8159854" y="4212482"/>
            <a:ext cx="3447946" cy="1941708"/>
          </a:xfrm>
          <a:prstGeom prst="rect">
            <a:avLst/>
          </a:prstGeom>
        </p:spPr>
      </p:pic>
      <p:sp>
        <p:nvSpPr>
          <p:cNvPr id="33" name="Text Placeholder 5">
            <a:extLst>
              <a:ext uri="{FF2B5EF4-FFF2-40B4-BE49-F238E27FC236}">
                <a16:creationId xmlns:a16="http://schemas.microsoft.com/office/drawing/2014/main" id="{0FB2567A-8F92-4584-8A8D-6DCB8E3F3C63}"/>
              </a:ext>
            </a:extLst>
          </p:cNvPr>
          <p:cNvSpPr txBox="1">
            <a:spLocks/>
          </p:cNvSpPr>
          <p:nvPr/>
        </p:nvSpPr>
        <p:spPr>
          <a:xfrm>
            <a:off x="4372027" y="4923034"/>
            <a:ext cx="3447946" cy="1068736"/>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Identify unauthorised applications and devices accessing company data, reducing vulnerabilities and ensuring that security policies cover all endpoints, both sanctioned and unsanctioned.</a:t>
            </a:r>
            <a:endParaRPr kumimoji="0" lang="en-GB" sz="1200" b="0" i="0" u="none" strike="noStrike" kern="1200" cap="none" spc="0" normalizeH="0" baseline="0" noProof="0">
              <a:ln>
                <a:noFill/>
              </a:ln>
              <a:solidFill>
                <a:srgbClr val="000000"/>
              </a:solidFill>
              <a:effectLst/>
              <a:uLnTx/>
              <a:uFillTx/>
              <a:cs typeface="Segoe UI"/>
            </a:endParaRPr>
          </a:p>
        </p:txBody>
      </p:sp>
      <p:sp>
        <p:nvSpPr>
          <p:cNvPr id="34" name="Text Placeholder 5">
            <a:extLst>
              <a:ext uri="{FF2B5EF4-FFF2-40B4-BE49-F238E27FC236}">
                <a16:creationId xmlns:a16="http://schemas.microsoft.com/office/drawing/2014/main" id="{BDA9F60D-B69D-4FEC-A90B-0D568FE35205}"/>
              </a:ext>
            </a:extLst>
          </p:cNvPr>
          <p:cNvSpPr txBox="1">
            <a:spLocks/>
          </p:cNvSpPr>
          <p:nvPr/>
        </p:nvSpPr>
        <p:spPr>
          <a:xfrm>
            <a:off x="4372027" y="4212482"/>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Uncover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Shadow IT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5" name="Text Placeholder 5">
            <a:extLst>
              <a:ext uri="{FF2B5EF4-FFF2-40B4-BE49-F238E27FC236}">
                <a16:creationId xmlns:a16="http://schemas.microsoft.com/office/drawing/2014/main" id="{C6FD17FF-5D2C-44A7-8DFF-9F33EC33BB15}"/>
              </a:ext>
            </a:extLst>
          </p:cNvPr>
          <p:cNvSpPr txBox="1">
            <a:spLocks/>
          </p:cNvSpPr>
          <p:nvPr/>
        </p:nvSpPr>
        <p:spPr>
          <a:xfrm>
            <a:off x="8159854" y="4923034"/>
            <a:ext cx="3447946" cy="1068736"/>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Monitor data usage, track retention schedules, enforce data deletion policies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adapt security policies based on evolving threats to ensure data is handled appropriately throughout its lifecycle.</a:t>
            </a:r>
            <a:endParaRPr kumimoji="0" lang="en-GB" sz="1200" b="0" i="0" u="none" strike="noStrike" kern="1200" cap="none" spc="0" normalizeH="0" baseline="0" noProof="0">
              <a:ln>
                <a:noFill/>
              </a:ln>
              <a:solidFill>
                <a:srgbClr val="000000"/>
              </a:solidFill>
              <a:effectLst/>
              <a:uLnTx/>
              <a:uFillTx/>
              <a:cs typeface="Segoe UI"/>
            </a:endParaRPr>
          </a:p>
        </p:txBody>
      </p:sp>
      <p:sp>
        <p:nvSpPr>
          <p:cNvPr id="36" name="Text Placeholder 5">
            <a:extLst>
              <a:ext uri="{FF2B5EF4-FFF2-40B4-BE49-F238E27FC236}">
                <a16:creationId xmlns:a16="http://schemas.microsoft.com/office/drawing/2014/main" id="{1662AA81-4CE1-4930-ACE5-A00E175DD5EA}"/>
              </a:ext>
            </a:extLst>
          </p:cNvPr>
          <p:cNvSpPr txBox="1">
            <a:spLocks/>
          </p:cNvSpPr>
          <p:nvPr/>
        </p:nvSpPr>
        <p:spPr>
          <a:xfrm>
            <a:off x="8159854" y="4212482"/>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Continuous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Monitoring and Adaptation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9163043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B8CCDC-270A-4277-B8C0-A56D09C2E2A2}"/>
              </a:ext>
            </a:extLst>
          </p:cNvPr>
          <p:cNvSpPr>
            <a:spLocks noGrp="1"/>
          </p:cNvSpPr>
          <p:nvPr>
            <p:ph type="title"/>
          </p:nvPr>
        </p:nvSpPr>
        <p:spPr>
          <a:xfrm>
            <a:off x="588263" y="457200"/>
            <a:ext cx="11018520" cy="553998"/>
          </a:xfrm>
        </p:spPr>
        <p:txBody>
          <a:bodyPr/>
          <a:lstStyle/>
          <a:p>
            <a:r>
              <a:rPr lang="en-US"/>
              <a:t>Microsoft E5 Information Protection components</a:t>
            </a:r>
          </a:p>
        </p:txBody>
      </p:sp>
      <p:pic>
        <p:nvPicPr>
          <p:cNvPr id="5" name="Picture 4">
            <a:extLst>
              <a:ext uri="{FF2B5EF4-FFF2-40B4-BE49-F238E27FC236}">
                <a16:creationId xmlns:a16="http://schemas.microsoft.com/office/drawing/2014/main" id="{7468DF29-93F4-4A55-9FC3-C1CFE2D3E5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8263" y="1931226"/>
            <a:ext cx="11018520" cy="3741109"/>
          </a:xfrm>
          <a:prstGeom prst="rect">
            <a:avLst/>
          </a:prstGeom>
        </p:spPr>
      </p:pic>
      <p:pic>
        <p:nvPicPr>
          <p:cNvPr id="6" name="Picture 5">
            <a:extLst>
              <a:ext uri="{FF2B5EF4-FFF2-40B4-BE49-F238E27FC236}">
                <a16:creationId xmlns:a16="http://schemas.microsoft.com/office/drawing/2014/main" id="{0D630791-9DAB-4EC9-AA33-256329AEC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406198" y="3013657"/>
            <a:ext cx="1087499" cy="1087499"/>
          </a:xfrm>
          <a:prstGeom prst="rect">
            <a:avLst/>
          </a:prstGeom>
        </p:spPr>
      </p:pic>
      <p:pic>
        <p:nvPicPr>
          <p:cNvPr id="7" name="Picture 6">
            <a:extLst>
              <a:ext uri="{FF2B5EF4-FFF2-40B4-BE49-F238E27FC236}">
                <a16:creationId xmlns:a16="http://schemas.microsoft.com/office/drawing/2014/main" id="{F83657CA-DF68-48F5-A840-1589E50F9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505795" y="3013657"/>
            <a:ext cx="1087499" cy="1087499"/>
          </a:xfrm>
          <a:prstGeom prst="rect">
            <a:avLst/>
          </a:prstGeom>
        </p:spPr>
      </p:pic>
      <p:pic>
        <p:nvPicPr>
          <p:cNvPr id="8" name="Picture 7">
            <a:extLst>
              <a:ext uri="{FF2B5EF4-FFF2-40B4-BE49-F238E27FC236}">
                <a16:creationId xmlns:a16="http://schemas.microsoft.com/office/drawing/2014/main" id="{B806C72B-49DC-4EB1-AEAA-8DC5751B45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7605394" y="3013657"/>
            <a:ext cx="1087499" cy="1087499"/>
          </a:xfrm>
          <a:prstGeom prst="rect">
            <a:avLst/>
          </a:prstGeom>
        </p:spPr>
      </p:pic>
      <p:pic>
        <p:nvPicPr>
          <p:cNvPr id="10" name="Picture 9">
            <a:extLst>
              <a:ext uri="{FF2B5EF4-FFF2-40B4-BE49-F238E27FC236}">
                <a16:creationId xmlns:a16="http://schemas.microsoft.com/office/drawing/2014/main" id="{F88ADC5F-3346-471D-B79D-9766EB02B6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6600" y="3013657"/>
            <a:ext cx="1087499" cy="1087499"/>
          </a:xfrm>
          <a:prstGeom prst="rect">
            <a:avLst/>
          </a:prstGeom>
        </p:spPr>
      </p:pic>
      <p:sp>
        <p:nvSpPr>
          <p:cNvPr id="11" name="TextBox 10">
            <a:extLst>
              <a:ext uri="{FF2B5EF4-FFF2-40B4-BE49-F238E27FC236}">
                <a16:creationId xmlns:a16="http://schemas.microsoft.com/office/drawing/2014/main" id="{D1B0729F-50F4-41E4-BCA5-80BC929C1A99}"/>
              </a:ext>
            </a:extLst>
          </p:cNvPr>
          <p:cNvSpPr txBox="1"/>
          <p:nvPr/>
        </p:nvSpPr>
        <p:spPr>
          <a:xfrm>
            <a:off x="4723921" y="2262457"/>
            <a:ext cx="2747206" cy="246221"/>
          </a:xfrm>
          <a:prstGeom prst="rect">
            <a:avLst/>
          </a:prstGeom>
          <a:noFill/>
        </p:spPr>
        <p:txBody>
          <a:bodyPr wrap="square" lIns="0" tIns="0" rIns="0" bIns="0" rtlCol="0" anchor="ctr">
            <a:spAutoFit/>
          </a:bodyPr>
          <a:lstStyle/>
          <a:p>
            <a:pPr algn="ctr" defTabSz="403433"/>
            <a:r>
              <a:rPr lang="en-US" sz="1600">
                <a:latin typeface="+mj-lt"/>
                <a:cs typeface="Segoe UI Semibold"/>
              </a:rPr>
              <a:t>Protect Your Data</a:t>
            </a:r>
            <a:endParaRPr lang="en-US" sz="1600">
              <a:latin typeface="+mj-lt"/>
              <a:cs typeface="Segoe UI Semibold" panose="020B0702040204020203" pitchFamily="34" charset="0"/>
            </a:endParaRPr>
          </a:p>
        </p:txBody>
      </p:sp>
      <p:cxnSp>
        <p:nvCxnSpPr>
          <p:cNvPr id="12" name="Straight Connector 11">
            <a:extLst>
              <a:ext uri="{FF2B5EF4-FFF2-40B4-BE49-F238E27FC236}">
                <a16:creationId xmlns:a16="http://schemas.microsoft.com/office/drawing/2014/main" id="{4179004C-552A-4A9D-8E74-D5C170000A95}"/>
              </a:ext>
              <a:ext uri="{C183D7F6-B498-43B3-948B-1728B52AA6E4}">
                <adec:decorative xmlns:adec="http://schemas.microsoft.com/office/drawing/2017/decorative" val="1"/>
              </a:ext>
            </a:extLst>
          </p:cNvPr>
          <p:cNvCxnSpPr>
            <a:cxnSpLocks/>
          </p:cNvCxnSpPr>
          <p:nvPr/>
        </p:nvCxnSpPr>
        <p:spPr>
          <a:xfrm>
            <a:off x="3195438" y="2702298"/>
            <a:ext cx="5804172" cy="0"/>
          </a:xfrm>
          <a:prstGeom prst="line">
            <a:avLst/>
          </a:prstGeom>
          <a:noFill/>
          <a:ln w="12700" cap="flat" cmpd="sng" algn="ctr">
            <a:solidFill>
              <a:srgbClr val="8DC8E8"/>
            </a:solidFill>
            <a:prstDash val="solid"/>
            <a:headEnd type="none" w="lg" len="med"/>
            <a:tailEnd type="none" w="lg" len="med"/>
          </a:ln>
          <a:effectLst/>
        </p:spPr>
      </p:cxnSp>
      <p:sp>
        <p:nvSpPr>
          <p:cNvPr id="13" name="TextBox 12">
            <a:extLst>
              <a:ext uri="{FF2B5EF4-FFF2-40B4-BE49-F238E27FC236}">
                <a16:creationId xmlns:a16="http://schemas.microsoft.com/office/drawing/2014/main" id="{8FC4A023-30ED-4B12-9452-E4D832B1A693}"/>
              </a:ext>
            </a:extLst>
          </p:cNvPr>
          <p:cNvSpPr txBox="1"/>
          <p:nvPr/>
        </p:nvSpPr>
        <p:spPr>
          <a:xfrm>
            <a:off x="3054360"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Encryption</a:t>
            </a:r>
          </a:p>
        </p:txBody>
      </p:sp>
      <p:sp>
        <p:nvSpPr>
          <p:cNvPr id="14" name="TextBox 13">
            <a:extLst>
              <a:ext uri="{FF2B5EF4-FFF2-40B4-BE49-F238E27FC236}">
                <a16:creationId xmlns:a16="http://schemas.microsoft.com/office/drawing/2014/main" id="{7AFF2484-BE5A-45EE-A862-161FBA7B024D}"/>
              </a:ext>
            </a:extLst>
          </p:cNvPr>
          <p:cNvSpPr txBox="1"/>
          <p:nvPr/>
        </p:nvSpPr>
        <p:spPr>
          <a:xfrm>
            <a:off x="2923945" y="6031538"/>
            <a:ext cx="2052000" cy="738664"/>
          </a:xfrm>
          <a:prstGeom prst="rect">
            <a:avLst/>
          </a:prstGeom>
          <a:noFill/>
        </p:spPr>
        <p:txBody>
          <a:bodyPr wrap="square" lIns="36000" tIns="0" rIns="36000" bIns="0" anchor="t" anchorCtr="0">
            <a:spAutoFit/>
          </a:bodyPr>
          <a:lstStyle/>
          <a:p>
            <a:pPr algn="ctr" defTabSz="806837">
              <a:spcAft>
                <a:spcPts val="800"/>
              </a:spcAft>
              <a:defRPr/>
            </a:pPr>
            <a:r>
              <a:rPr lang="en-US" sz="1200"/>
              <a:t>Protects sensitive information using advanced and customisable encryption.</a:t>
            </a:r>
          </a:p>
        </p:txBody>
      </p:sp>
      <p:sp>
        <p:nvSpPr>
          <p:cNvPr id="15" name="Freeform: Shape 14">
            <a:extLst>
              <a:ext uri="{FF2B5EF4-FFF2-40B4-BE49-F238E27FC236}">
                <a16:creationId xmlns:a16="http://schemas.microsoft.com/office/drawing/2014/main" id="{BBF93DD9-2E80-4390-AFB3-0B7265AFA775}"/>
              </a:ext>
            </a:extLst>
          </p:cNvPr>
          <p:cNvSpPr/>
          <p:nvPr/>
        </p:nvSpPr>
        <p:spPr>
          <a:xfrm>
            <a:off x="3725538" y="5452678"/>
            <a:ext cx="448819" cy="448819"/>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8DC8E8"/>
          </a:solidFill>
          <a:ln w="1890" cap="flat">
            <a:noFill/>
            <a:prstDash val="solid"/>
            <a:miter/>
          </a:ln>
        </p:spPr>
        <p:txBody>
          <a:bodyPr rtlCol="0" anchor="ctr"/>
          <a:lstStyle/>
          <a:p>
            <a:endParaRPr lang="en-US"/>
          </a:p>
        </p:txBody>
      </p:sp>
      <p:grpSp>
        <p:nvGrpSpPr>
          <p:cNvPr id="16" name="Graphic 335">
            <a:extLst>
              <a:ext uri="{FF2B5EF4-FFF2-40B4-BE49-F238E27FC236}">
                <a16:creationId xmlns:a16="http://schemas.microsoft.com/office/drawing/2014/main" id="{69971B6A-AC57-489A-A040-0D02C2BE8D3A}"/>
              </a:ext>
            </a:extLst>
          </p:cNvPr>
          <p:cNvGrpSpPr/>
          <p:nvPr/>
        </p:nvGrpSpPr>
        <p:grpSpPr>
          <a:xfrm>
            <a:off x="3857243" y="5583391"/>
            <a:ext cx="185406" cy="181646"/>
            <a:chOff x="506962" y="8672581"/>
            <a:chExt cx="104339" cy="102223"/>
          </a:xfrm>
        </p:grpSpPr>
        <p:sp>
          <p:nvSpPr>
            <p:cNvPr id="17" name="Freeform: Shape 16">
              <a:extLst>
                <a:ext uri="{FF2B5EF4-FFF2-40B4-BE49-F238E27FC236}">
                  <a16:creationId xmlns:a16="http://schemas.microsoft.com/office/drawing/2014/main" id="{038B69EB-455C-40F1-908D-9F61C547A53F}"/>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A6D749DC-9C82-4403-B282-48F2F18804F2}"/>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254C58C8-97A5-498F-A85B-709C6E2472C7}"/>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sp>
        <p:nvSpPr>
          <p:cNvPr id="20" name="TextBox 19">
            <a:extLst>
              <a:ext uri="{FF2B5EF4-FFF2-40B4-BE49-F238E27FC236}">
                <a16:creationId xmlns:a16="http://schemas.microsoft.com/office/drawing/2014/main" id="{C33A5F51-1577-4F38-95D3-802BAA714D61}"/>
              </a:ext>
            </a:extLst>
          </p:cNvPr>
          <p:cNvSpPr txBox="1"/>
          <p:nvPr/>
        </p:nvSpPr>
        <p:spPr>
          <a:xfrm>
            <a:off x="5153957"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Protection</a:t>
            </a:r>
          </a:p>
        </p:txBody>
      </p:sp>
      <p:sp>
        <p:nvSpPr>
          <p:cNvPr id="21" name="TextBox 20">
            <a:extLst>
              <a:ext uri="{FF2B5EF4-FFF2-40B4-BE49-F238E27FC236}">
                <a16:creationId xmlns:a16="http://schemas.microsoft.com/office/drawing/2014/main" id="{5D408862-9574-49A9-BC9B-96063741749A}"/>
              </a:ext>
            </a:extLst>
          </p:cNvPr>
          <p:cNvSpPr txBox="1"/>
          <p:nvPr/>
        </p:nvSpPr>
        <p:spPr>
          <a:xfrm>
            <a:off x="5004370" y="6031538"/>
            <a:ext cx="2088000" cy="553998"/>
          </a:xfrm>
          <a:prstGeom prst="rect">
            <a:avLst/>
          </a:prstGeom>
          <a:noFill/>
        </p:spPr>
        <p:txBody>
          <a:bodyPr wrap="square" lIns="36000" tIns="0" rIns="36000" bIns="0" anchor="t" anchorCtr="0">
            <a:spAutoFit/>
          </a:bodyPr>
          <a:lstStyle/>
          <a:p>
            <a:pPr algn="ctr" defTabSz="806837">
              <a:spcAft>
                <a:spcPts val="800"/>
              </a:spcAft>
              <a:defRPr/>
            </a:pPr>
            <a:r>
              <a:rPr lang="en-US" sz="1200"/>
              <a:t>Safeguards data </a:t>
            </a:r>
            <a:br>
              <a:rPr lang="en-US" sz="1200"/>
            </a:br>
            <a:r>
              <a:rPr lang="en-US" sz="1200"/>
              <a:t>with labels, policies and compliance enforcement.</a:t>
            </a:r>
          </a:p>
        </p:txBody>
      </p:sp>
      <p:sp>
        <p:nvSpPr>
          <p:cNvPr id="22" name="Freeform: Shape 21">
            <a:extLst>
              <a:ext uri="{FF2B5EF4-FFF2-40B4-BE49-F238E27FC236}">
                <a16:creationId xmlns:a16="http://schemas.microsoft.com/office/drawing/2014/main" id="{044B0F6E-04C8-4DFD-9516-24E703BFDC59}"/>
              </a:ext>
            </a:extLst>
          </p:cNvPr>
          <p:cNvSpPr/>
          <p:nvPr/>
        </p:nvSpPr>
        <p:spPr>
          <a:xfrm>
            <a:off x="5825136" y="5452678"/>
            <a:ext cx="448819" cy="448819"/>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8DC8E8"/>
          </a:solidFill>
          <a:ln w="1890" cap="flat">
            <a:noFill/>
            <a:prstDash val="solid"/>
            <a:miter/>
          </a:ln>
        </p:spPr>
        <p:txBody>
          <a:bodyPr rtlCol="0" anchor="ctr"/>
          <a:lstStyle/>
          <a:p>
            <a:endParaRPr lang="en-US"/>
          </a:p>
        </p:txBody>
      </p:sp>
      <p:grpSp>
        <p:nvGrpSpPr>
          <p:cNvPr id="23" name="Graphic 335">
            <a:extLst>
              <a:ext uri="{FF2B5EF4-FFF2-40B4-BE49-F238E27FC236}">
                <a16:creationId xmlns:a16="http://schemas.microsoft.com/office/drawing/2014/main" id="{B2425538-1785-43BA-A8DC-6C17F5B58FDB}"/>
              </a:ext>
            </a:extLst>
          </p:cNvPr>
          <p:cNvGrpSpPr/>
          <p:nvPr/>
        </p:nvGrpSpPr>
        <p:grpSpPr>
          <a:xfrm>
            <a:off x="5956840" y="5583391"/>
            <a:ext cx="185406" cy="181646"/>
            <a:chOff x="506962" y="8672581"/>
            <a:chExt cx="104339" cy="102223"/>
          </a:xfrm>
        </p:grpSpPr>
        <p:sp>
          <p:nvSpPr>
            <p:cNvPr id="24" name="Freeform: Shape 23">
              <a:extLst>
                <a:ext uri="{FF2B5EF4-FFF2-40B4-BE49-F238E27FC236}">
                  <a16:creationId xmlns:a16="http://schemas.microsoft.com/office/drawing/2014/main" id="{0D009817-C9E3-4A03-A4A0-1B1D5F2E49FB}"/>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0C464805-2671-4DAE-896E-E788404FB236}"/>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2C56FD02-2471-476C-925B-C6E72E1F0D33}"/>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sp>
        <p:nvSpPr>
          <p:cNvPr id="27" name="TextBox 26">
            <a:extLst>
              <a:ext uri="{FF2B5EF4-FFF2-40B4-BE49-F238E27FC236}">
                <a16:creationId xmlns:a16="http://schemas.microsoft.com/office/drawing/2014/main" id="{BEE96B04-4AE6-40A4-BC9C-B4335882B298}"/>
              </a:ext>
            </a:extLst>
          </p:cNvPr>
          <p:cNvSpPr txBox="1"/>
          <p:nvPr/>
        </p:nvSpPr>
        <p:spPr>
          <a:xfrm>
            <a:off x="7253556"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Lifecycle Mgmt</a:t>
            </a:r>
          </a:p>
        </p:txBody>
      </p:sp>
      <p:sp>
        <p:nvSpPr>
          <p:cNvPr id="28" name="TextBox 27">
            <a:extLst>
              <a:ext uri="{FF2B5EF4-FFF2-40B4-BE49-F238E27FC236}">
                <a16:creationId xmlns:a16="http://schemas.microsoft.com/office/drawing/2014/main" id="{EC8A1623-9437-4AB1-A799-9392FB10EA1E}"/>
              </a:ext>
            </a:extLst>
          </p:cNvPr>
          <p:cNvSpPr txBox="1"/>
          <p:nvPr/>
        </p:nvSpPr>
        <p:spPr>
          <a:xfrm>
            <a:off x="7189586" y="6031538"/>
            <a:ext cx="1919115" cy="553998"/>
          </a:xfrm>
          <a:prstGeom prst="rect">
            <a:avLst/>
          </a:prstGeom>
          <a:noFill/>
        </p:spPr>
        <p:txBody>
          <a:bodyPr wrap="square" lIns="36000" tIns="0" rIns="36000" bIns="0" anchor="t" anchorCtr="0">
            <a:spAutoFit/>
          </a:bodyPr>
          <a:lstStyle/>
          <a:p>
            <a:pPr algn="ctr" defTabSz="806837">
              <a:spcAft>
                <a:spcPts val="800"/>
              </a:spcAft>
              <a:defRPr/>
            </a:pPr>
            <a:r>
              <a:rPr lang="en-US" sz="1200"/>
              <a:t>Automates data retention, secure deletion and </a:t>
            </a:r>
            <a:br>
              <a:rPr lang="en-US" sz="1200"/>
            </a:br>
            <a:r>
              <a:rPr lang="en-US" sz="1200"/>
              <a:t>lifecycle workflows.</a:t>
            </a:r>
          </a:p>
        </p:txBody>
      </p:sp>
      <p:sp>
        <p:nvSpPr>
          <p:cNvPr id="29" name="Freeform: Shape 28">
            <a:extLst>
              <a:ext uri="{FF2B5EF4-FFF2-40B4-BE49-F238E27FC236}">
                <a16:creationId xmlns:a16="http://schemas.microsoft.com/office/drawing/2014/main" id="{31EFD3BB-428B-4967-97FD-3F377C1B9A26}"/>
              </a:ext>
            </a:extLst>
          </p:cNvPr>
          <p:cNvSpPr/>
          <p:nvPr/>
        </p:nvSpPr>
        <p:spPr>
          <a:xfrm>
            <a:off x="7924735" y="5452678"/>
            <a:ext cx="448819" cy="448819"/>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8DC8E8"/>
          </a:solidFill>
          <a:ln w="1890" cap="flat">
            <a:noFill/>
            <a:prstDash val="solid"/>
            <a:miter/>
          </a:ln>
        </p:spPr>
        <p:txBody>
          <a:bodyPr rtlCol="0" anchor="ctr"/>
          <a:lstStyle/>
          <a:p>
            <a:endParaRPr lang="en-US"/>
          </a:p>
        </p:txBody>
      </p:sp>
      <p:grpSp>
        <p:nvGrpSpPr>
          <p:cNvPr id="30" name="Graphic 335">
            <a:extLst>
              <a:ext uri="{FF2B5EF4-FFF2-40B4-BE49-F238E27FC236}">
                <a16:creationId xmlns:a16="http://schemas.microsoft.com/office/drawing/2014/main" id="{048F2B1D-9CEF-4A5B-846D-CEE6CA615EF2}"/>
              </a:ext>
            </a:extLst>
          </p:cNvPr>
          <p:cNvGrpSpPr/>
          <p:nvPr/>
        </p:nvGrpSpPr>
        <p:grpSpPr>
          <a:xfrm>
            <a:off x="8056439" y="5583391"/>
            <a:ext cx="185406" cy="181646"/>
            <a:chOff x="506962" y="8672581"/>
            <a:chExt cx="104339" cy="102223"/>
          </a:xfrm>
        </p:grpSpPr>
        <p:sp>
          <p:nvSpPr>
            <p:cNvPr id="31" name="Freeform: Shape 30">
              <a:extLst>
                <a:ext uri="{FF2B5EF4-FFF2-40B4-BE49-F238E27FC236}">
                  <a16:creationId xmlns:a16="http://schemas.microsoft.com/office/drawing/2014/main" id="{116ABB77-4D53-4667-AA30-07B4D0F98D07}"/>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52B94FCB-4AA3-46B5-9462-DAFA83E3C27D}"/>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05C4EB5A-4959-4063-AD2C-68598E19617D}"/>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sp>
        <p:nvSpPr>
          <p:cNvPr id="34" name="TextBox 33">
            <a:extLst>
              <a:ext uri="{FF2B5EF4-FFF2-40B4-BE49-F238E27FC236}">
                <a16:creationId xmlns:a16="http://schemas.microsoft.com/office/drawing/2014/main" id="{44AC807C-09A3-4575-B543-BF5D6663A9AA}"/>
              </a:ext>
            </a:extLst>
          </p:cNvPr>
          <p:cNvSpPr txBox="1"/>
          <p:nvPr/>
        </p:nvSpPr>
        <p:spPr>
          <a:xfrm>
            <a:off x="9449113" y="2262457"/>
            <a:ext cx="1791172" cy="246221"/>
          </a:xfrm>
          <a:prstGeom prst="rect">
            <a:avLst/>
          </a:prstGeom>
          <a:noFill/>
        </p:spPr>
        <p:txBody>
          <a:bodyPr wrap="square" lIns="0" tIns="0" rIns="0" bIns="0" rtlCol="0" anchor="ctr">
            <a:spAutoFit/>
          </a:bodyPr>
          <a:lstStyle/>
          <a:p>
            <a:pPr algn="ctr" defTabSz="403433"/>
            <a:r>
              <a:rPr lang="en-US" sz="1600">
                <a:latin typeface="+mj-lt"/>
                <a:cs typeface="Segoe UI Semibold"/>
              </a:rPr>
              <a:t>Prevent Data Loss</a:t>
            </a:r>
            <a:endParaRPr lang="en-US" sz="1600">
              <a:latin typeface="+mj-lt"/>
              <a:cs typeface="Segoe UI Semibold" panose="020B0702040204020203" pitchFamily="34" charset="0"/>
            </a:endParaRPr>
          </a:p>
        </p:txBody>
      </p:sp>
      <p:cxnSp>
        <p:nvCxnSpPr>
          <p:cNvPr id="35" name="Straight Connector 34">
            <a:extLst>
              <a:ext uri="{FF2B5EF4-FFF2-40B4-BE49-F238E27FC236}">
                <a16:creationId xmlns:a16="http://schemas.microsoft.com/office/drawing/2014/main" id="{0A3297D1-EAE3-481C-9E50-D13074BA9BB5}"/>
              </a:ext>
              <a:ext uri="{C183D7F6-B498-43B3-948B-1728B52AA6E4}">
                <adec:decorative xmlns:adec="http://schemas.microsoft.com/office/drawing/2017/decorative" val="1"/>
              </a:ext>
            </a:extLst>
          </p:cNvPr>
          <p:cNvCxnSpPr>
            <a:cxnSpLocks/>
          </p:cNvCxnSpPr>
          <p:nvPr/>
        </p:nvCxnSpPr>
        <p:spPr>
          <a:xfrm>
            <a:off x="9225214" y="2702298"/>
            <a:ext cx="2238968" cy="0"/>
          </a:xfrm>
          <a:prstGeom prst="line">
            <a:avLst/>
          </a:prstGeom>
          <a:noFill/>
          <a:ln w="12700" cap="flat" cmpd="sng" algn="ctr">
            <a:solidFill>
              <a:srgbClr val="77EAB3"/>
            </a:solidFill>
            <a:prstDash val="solid"/>
            <a:headEnd type="none" w="lg" len="med"/>
            <a:tailEnd type="none" w="lg" len="med"/>
          </a:ln>
          <a:effectLst/>
        </p:spPr>
      </p:cxnSp>
      <p:sp>
        <p:nvSpPr>
          <p:cNvPr id="36" name="TextBox 35">
            <a:extLst>
              <a:ext uri="{FF2B5EF4-FFF2-40B4-BE49-F238E27FC236}">
                <a16:creationId xmlns:a16="http://schemas.microsoft.com/office/drawing/2014/main" id="{970006AC-984C-4A8C-A47E-FF2D96AE8DD9}"/>
              </a:ext>
            </a:extLst>
          </p:cNvPr>
          <p:cNvSpPr txBox="1"/>
          <p:nvPr/>
        </p:nvSpPr>
        <p:spPr>
          <a:xfrm>
            <a:off x="9449111"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Loss Prevention</a:t>
            </a:r>
          </a:p>
        </p:txBody>
      </p:sp>
      <p:sp>
        <p:nvSpPr>
          <p:cNvPr id="37" name="TextBox 36">
            <a:extLst>
              <a:ext uri="{FF2B5EF4-FFF2-40B4-BE49-F238E27FC236}">
                <a16:creationId xmlns:a16="http://schemas.microsoft.com/office/drawing/2014/main" id="{85106024-F8DA-4461-8706-56F0975CECEF}"/>
              </a:ext>
            </a:extLst>
          </p:cNvPr>
          <p:cNvSpPr txBox="1"/>
          <p:nvPr/>
        </p:nvSpPr>
        <p:spPr>
          <a:xfrm>
            <a:off x="9289185" y="6031538"/>
            <a:ext cx="2111027" cy="553998"/>
          </a:xfrm>
          <a:prstGeom prst="rect">
            <a:avLst/>
          </a:prstGeom>
          <a:noFill/>
        </p:spPr>
        <p:txBody>
          <a:bodyPr wrap="square" lIns="36000" tIns="0" rIns="36000" bIns="0" anchor="t" anchorCtr="0">
            <a:spAutoFit/>
          </a:bodyPr>
          <a:lstStyle/>
          <a:p>
            <a:pPr algn="ctr" defTabSz="806837">
              <a:spcAft>
                <a:spcPts val="800"/>
              </a:spcAft>
              <a:defRPr/>
            </a:pPr>
            <a:r>
              <a:rPr lang="en-US" sz="1200"/>
              <a:t>Prevents unauthorised sharing of sensitive data across environments.</a:t>
            </a:r>
          </a:p>
        </p:txBody>
      </p:sp>
      <p:grpSp>
        <p:nvGrpSpPr>
          <p:cNvPr id="38" name="Group 37">
            <a:extLst>
              <a:ext uri="{FF2B5EF4-FFF2-40B4-BE49-F238E27FC236}">
                <a16:creationId xmlns:a16="http://schemas.microsoft.com/office/drawing/2014/main" id="{E48A0EE4-7F46-4AEE-8962-1BAD0F01448F}"/>
              </a:ext>
            </a:extLst>
          </p:cNvPr>
          <p:cNvGrpSpPr/>
          <p:nvPr/>
        </p:nvGrpSpPr>
        <p:grpSpPr>
          <a:xfrm>
            <a:off x="10120290" y="5452678"/>
            <a:ext cx="448819" cy="448819"/>
            <a:chOff x="5792596" y="8596993"/>
            <a:chExt cx="252577" cy="252577"/>
          </a:xfrm>
        </p:grpSpPr>
        <p:sp>
          <p:nvSpPr>
            <p:cNvPr id="39" name="Freeform: Shape 38">
              <a:extLst>
                <a:ext uri="{FF2B5EF4-FFF2-40B4-BE49-F238E27FC236}">
                  <a16:creationId xmlns:a16="http://schemas.microsoft.com/office/drawing/2014/main" id="{02C0FD45-D4C2-40B8-8569-C2467ABA7EEF}"/>
                </a:ext>
              </a:extLst>
            </p:cNvPr>
            <p:cNvSpPr/>
            <p:nvPr/>
          </p:nvSpPr>
          <p:spPr>
            <a:xfrm>
              <a:off x="5792596"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77EAB3"/>
            </a:solidFill>
            <a:ln w="1890" cap="flat">
              <a:noFill/>
              <a:prstDash val="solid"/>
              <a:miter/>
            </a:ln>
          </p:spPr>
          <p:txBody>
            <a:bodyPr rtlCol="0" anchor="ctr"/>
            <a:lstStyle/>
            <a:p>
              <a:endParaRPr lang="en-US"/>
            </a:p>
          </p:txBody>
        </p:sp>
        <p:grpSp>
          <p:nvGrpSpPr>
            <p:cNvPr id="40" name="Graphic 335">
              <a:extLst>
                <a:ext uri="{FF2B5EF4-FFF2-40B4-BE49-F238E27FC236}">
                  <a16:creationId xmlns:a16="http://schemas.microsoft.com/office/drawing/2014/main" id="{AF1C4B9D-6E84-492D-B8D7-98D185424B1D}"/>
                </a:ext>
              </a:extLst>
            </p:cNvPr>
            <p:cNvGrpSpPr/>
            <p:nvPr/>
          </p:nvGrpSpPr>
          <p:grpSpPr>
            <a:xfrm>
              <a:off x="5866714" y="8670553"/>
              <a:ext cx="104339" cy="102223"/>
              <a:chOff x="506962" y="8672581"/>
              <a:chExt cx="104339" cy="102223"/>
            </a:xfrm>
          </p:grpSpPr>
          <p:sp>
            <p:nvSpPr>
              <p:cNvPr id="41" name="Freeform: Shape 40">
                <a:extLst>
                  <a:ext uri="{FF2B5EF4-FFF2-40B4-BE49-F238E27FC236}">
                    <a16:creationId xmlns:a16="http://schemas.microsoft.com/office/drawing/2014/main" id="{A2B2D0E4-B285-4787-948F-86CE18CF6E76}"/>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5D43D0B3-1505-4613-AEC4-2391550025F6}"/>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73959F9F-64F4-424B-8BD2-43DE8228B112}"/>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44" name="TextBox 43">
            <a:extLst>
              <a:ext uri="{FF2B5EF4-FFF2-40B4-BE49-F238E27FC236}">
                <a16:creationId xmlns:a16="http://schemas.microsoft.com/office/drawing/2014/main" id="{7ED4D7D4-632C-443E-A5B9-501148FA0D9A}"/>
              </a:ext>
            </a:extLst>
          </p:cNvPr>
          <p:cNvSpPr txBox="1"/>
          <p:nvPr/>
        </p:nvSpPr>
        <p:spPr>
          <a:xfrm>
            <a:off x="1111462" y="2262457"/>
            <a:ext cx="1477777" cy="246221"/>
          </a:xfrm>
          <a:prstGeom prst="rect">
            <a:avLst/>
          </a:prstGeom>
          <a:noFill/>
        </p:spPr>
        <p:txBody>
          <a:bodyPr wrap="none" lIns="0" tIns="0" rIns="0" bIns="0" rtlCol="0" anchor="ctr">
            <a:spAutoFit/>
          </a:bodyPr>
          <a:lstStyle/>
          <a:p>
            <a:pPr algn="ctr" defTabSz="403433"/>
            <a:r>
              <a:rPr lang="en-US" sz="1600">
                <a:latin typeface="+mj-lt"/>
                <a:cs typeface="Segoe UI Semibold"/>
              </a:rPr>
              <a:t>Know Your Data</a:t>
            </a:r>
            <a:endParaRPr lang="en-US" sz="1600">
              <a:latin typeface="+mj-lt"/>
              <a:cs typeface="Segoe UI Semibold" panose="020B0702040204020203" pitchFamily="34" charset="0"/>
            </a:endParaRPr>
          </a:p>
        </p:txBody>
      </p:sp>
      <p:cxnSp>
        <p:nvCxnSpPr>
          <p:cNvPr id="45" name="Straight Connector 44">
            <a:extLst>
              <a:ext uri="{FF2B5EF4-FFF2-40B4-BE49-F238E27FC236}">
                <a16:creationId xmlns:a16="http://schemas.microsoft.com/office/drawing/2014/main" id="{9FDC00E1-6095-43D5-97F8-1DBF11647644}"/>
              </a:ext>
              <a:ext uri="{C183D7F6-B498-43B3-948B-1728B52AA6E4}">
                <adec:decorative xmlns:adec="http://schemas.microsoft.com/office/drawing/2017/decorative" val="1"/>
              </a:ext>
            </a:extLst>
          </p:cNvPr>
          <p:cNvCxnSpPr>
            <a:cxnSpLocks/>
          </p:cNvCxnSpPr>
          <p:nvPr/>
        </p:nvCxnSpPr>
        <p:spPr>
          <a:xfrm>
            <a:off x="730866" y="2702298"/>
            <a:ext cx="2238968" cy="0"/>
          </a:xfrm>
          <a:prstGeom prst="line">
            <a:avLst/>
          </a:prstGeom>
          <a:noFill/>
          <a:ln w="12700" cap="flat" cmpd="sng" algn="ctr">
            <a:solidFill>
              <a:srgbClr val="FEA38B"/>
            </a:solidFill>
            <a:prstDash val="solid"/>
            <a:headEnd type="none" w="lg" len="med"/>
            <a:tailEnd type="none" w="lg" len="med"/>
          </a:ln>
          <a:effectLst/>
        </p:spPr>
      </p:cxnSp>
      <p:sp>
        <p:nvSpPr>
          <p:cNvPr id="46" name="TextBox 45">
            <a:extLst>
              <a:ext uri="{FF2B5EF4-FFF2-40B4-BE49-F238E27FC236}">
                <a16:creationId xmlns:a16="http://schemas.microsoft.com/office/drawing/2014/main" id="{0CAD610E-5B40-411C-B806-10F436E9AAA8}"/>
              </a:ext>
            </a:extLst>
          </p:cNvPr>
          <p:cNvSpPr txBox="1"/>
          <p:nvPr/>
        </p:nvSpPr>
        <p:spPr>
          <a:xfrm>
            <a:off x="954762" y="4216222"/>
            <a:ext cx="1791174" cy="215444"/>
          </a:xfrm>
          <a:prstGeom prst="rect">
            <a:avLst/>
          </a:prstGeom>
          <a:noFill/>
        </p:spPr>
        <p:txBody>
          <a:bodyPr wrap="square" lIns="0" tIns="0" rIns="0" bIns="0">
            <a:spAutoFit/>
          </a:bodyPr>
          <a:lstStyle/>
          <a:p>
            <a:pPr algn="ctr" defTabSz="432238">
              <a:spcBef>
                <a:spcPts val="283"/>
              </a:spcBef>
              <a:spcAft>
                <a:spcPts val="800"/>
              </a:spcAft>
              <a:defRPr/>
            </a:pPr>
            <a:r>
              <a:rPr lang="en-US" sz="1400">
                <a:latin typeface="+mj-lt"/>
              </a:rPr>
              <a:t>Data Discovery</a:t>
            </a:r>
          </a:p>
        </p:txBody>
      </p:sp>
      <p:sp>
        <p:nvSpPr>
          <p:cNvPr id="47" name="TextBox 46">
            <a:extLst>
              <a:ext uri="{FF2B5EF4-FFF2-40B4-BE49-F238E27FC236}">
                <a16:creationId xmlns:a16="http://schemas.microsoft.com/office/drawing/2014/main" id="{05FE4E66-7880-4B00-A88E-719CD9E55633}"/>
              </a:ext>
            </a:extLst>
          </p:cNvPr>
          <p:cNvSpPr txBox="1"/>
          <p:nvPr/>
        </p:nvSpPr>
        <p:spPr>
          <a:xfrm>
            <a:off x="890792" y="6031538"/>
            <a:ext cx="1919115" cy="553998"/>
          </a:xfrm>
          <a:prstGeom prst="rect">
            <a:avLst/>
          </a:prstGeom>
          <a:noFill/>
        </p:spPr>
        <p:txBody>
          <a:bodyPr wrap="square" lIns="36000" tIns="0" rIns="36000" bIns="0" anchor="t" anchorCtr="0">
            <a:spAutoFit/>
          </a:bodyPr>
          <a:lstStyle/>
          <a:p>
            <a:pPr algn="ctr" defTabSz="806837">
              <a:spcAft>
                <a:spcPts val="800"/>
              </a:spcAft>
              <a:defRPr/>
            </a:pPr>
            <a:r>
              <a:rPr lang="en-US" sz="1200"/>
              <a:t>Helps identify and classify sensitive data for better visibility and control.</a:t>
            </a:r>
          </a:p>
        </p:txBody>
      </p:sp>
      <p:grpSp>
        <p:nvGrpSpPr>
          <p:cNvPr id="48" name="Group 47">
            <a:extLst>
              <a:ext uri="{FF2B5EF4-FFF2-40B4-BE49-F238E27FC236}">
                <a16:creationId xmlns:a16="http://schemas.microsoft.com/office/drawing/2014/main" id="{C2827B01-D418-4560-95A6-A2C650FD06C9}"/>
              </a:ext>
            </a:extLst>
          </p:cNvPr>
          <p:cNvGrpSpPr/>
          <p:nvPr/>
        </p:nvGrpSpPr>
        <p:grpSpPr>
          <a:xfrm>
            <a:off x="1625941" y="5452678"/>
            <a:ext cx="448819" cy="448819"/>
            <a:chOff x="810844" y="8596993"/>
            <a:chExt cx="252577" cy="252577"/>
          </a:xfrm>
        </p:grpSpPr>
        <p:sp>
          <p:nvSpPr>
            <p:cNvPr id="49" name="Freeform: Shape 48">
              <a:extLst>
                <a:ext uri="{FF2B5EF4-FFF2-40B4-BE49-F238E27FC236}">
                  <a16:creationId xmlns:a16="http://schemas.microsoft.com/office/drawing/2014/main" id="{0EEAC06C-4281-49A0-8B96-CB3D766826C8}"/>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FEA38B"/>
            </a:solidFill>
            <a:ln w="1890" cap="flat">
              <a:noFill/>
              <a:prstDash val="solid"/>
              <a:miter/>
            </a:ln>
          </p:spPr>
          <p:txBody>
            <a:bodyPr rtlCol="0" anchor="ctr"/>
            <a:lstStyle/>
            <a:p>
              <a:endParaRPr lang="en-US"/>
            </a:p>
          </p:txBody>
        </p:sp>
        <p:grpSp>
          <p:nvGrpSpPr>
            <p:cNvPr id="50" name="Graphic 335">
              <a:extLst>
                <a:ext uri="{FF2B5EF4-FFF2-40B4-BE49-F238E27FC236}">
                  <a16:creationId xmlns:a16="http://schemas.microsoft.com/office/drawing/2014/main" id="{53D1DC62-FE70-4D57-AD9F-EFD14E39FB0A}"/>
                </a:ext>
              </a:extLst>
            </p:cNvPr>
            <p:cNvGrpSpPr/>
            <p:nvPr/>
          </p:nvGrpSpPr>
          <p:grpSpPr>
            <a:xfrm>
              <a:off x="884962" y="8670553"/>
              <a:ext cx="104339" cy="102223"/>
              <a:chOff x="506962" y="8672581"/>
              <a:chExt cx="104339" cy="102223"/>
            </a:xfrm>
          </p:grpSpPr>
          <p:sp>
            <p:nvSpPr>
              <p:cNvPr id="51" name="Freeform: Shape 50">
                <a:extLst>
                  <a:ext uri="{FF2B5EF4-FFF2-40B4-BE49-F238E27FC236}">
                    <a16:creationId xmlns:a16="http://schemas.microsoft.com/office/drawing/2014/main" id="{F1ACF920-EE0F-4FF4-940A-4288EB38DC3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E0815F03-6201-4BEE-BEAC-E272C829D9C9}"/>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53" name="Freeform: Shape 52">
                <a:extLst>
                  <a:ext uri="{FF2B5EF4-FFF2-40B4-BE49-F238E27FC236}">
                    <a16:creationId xmlns:a16="http://schemas.microsoft.com/office/drawing/2014/main" id="{BFDF093F-C352-4921-AD48-82F865431B89}"/>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54" name="TextBox 53">
            <a:extLst>
              <a:ext uri="{FF2B5EF4-FFF2-40B4-BE49-F238E27FC236}">
                <a16:creationId xmlns:a16="http://schemas.microsoft.com/office/drawing/2014/main" id="{695EB3CC-4C7C-49CB-BE29-AA6D3E38FEC0}"/>
              </a:ext>
            </a:extLst>
          </p:cNvPr>
          <p:cNvSpPr txBox="1"/>
          <p:nvPr/>
        </p:nvSpPr>
        <p:spPr>
          <a:xfrm>
            <a:off x="3054360" y="4566016"/>
            <a:ext cx="1791174" cy="605294"/>
          </a:xfrm>
          <a:prstGeom prst="rect">
            <a:avLst/>
          </a:prstGeom>
          <a:noFill/>
        </p:spPr>
        <p:txBody>
          <a:bodyPr wrap="square" lIns="0" tIns="0" rIns="0" bIns="0">
            <a:spAutoFit/>
          </a:bodyPr>
          <a:lstStyle/>
          <a:p>
            <a:pPr algn="ctr" defTabSz="432238">
              <a:spcAft>
                <a:spcPts val="200"/>
              </a:spcAft>
              <a:defRPr/>
            </a:pPr>
            <a:r>
              <a:rPr lang="en-US" sz="1200"/>
              <a:t>Message Encryption</a:t>
            </a:r>
          </a:p>
          <a:p>
            <a:pPr algn="ctr" defTabSz="432238">
              <a:spcAft>
                <a:spcPts val="200"/>
              </a:spcAft>
              <a:defRPr/>
            </a:pPr>
            <a:r>
              <a:rPr lang="en-US" sz="1200"/>
              <a:t>Double Key Encryption</a:t>
            </a:r>
          </a:p>
          <a:p>
            <a:pPr algn="ctr" defTabSz="432238">
              <a:spcAft>
                <a:spcPts val="200"/>
              </a:spcAft>
              <a:defRPr/>
            </a:pPr>
            <a:r>
              <a:rPr lang="en-US" sz="1200"/>
              <a:t>Customer Key</a:t>
            </a:r>
          </a:p>
        </p:txBody>
      </p:sp>
      <p:sp>
        <p:nvSpPr>
          <p:cNvPr id="55" name="TextBox 54">
            <a:extLst>
              <a:ext uri="{FF2B5EF4-FFF2-40B4-BE49-F238E27FC236}">
                <a16:creationId xmlns:a16="http://schemas.microsoft.com/office/drawing/2014/main" id="{1E84C0FA-F98B-47F2-990D-12DB58DD0472}"/>
              </a:ext>
            </a:extLst>
          </p:cNvPr>
          <p:cNvSpPr txBox="1"/>
          <p:nvPr/>
        </p:nvSpPr>
        <p:spPr>
          <a:xfrm>
            <a:off x="5153957" y="4566016"/>
            <a:ext cx="1791174" cy="605294"/>
          </a:xfrm>
          <a:prstGeom prst="rect">
            <a:avLst/>
          </a:prstGeom>
          <a:noFill/>
        </p:spPr>
        <p:txBody>
          <a:bodyPr wrap="square" lIns="0" tIns="0" rIns="0" bIns="0">
            <a:spAutoFit/>
          </a:bodyPr>
          <a:lstStyle/>
          <a:p>
            <a:pPr algn="ctr" defTabSz="432238">
              <a:spcAft>
                <a:spcPts val="200"/>
              </a:spcAft>
              <a:defRPr/>
            </a:pPr>
            <a:r>
              <a:rPr lang="en-US" sz="1200"/>
              <a:t>Sensitivity Labelling</a:t>
            </a:r>
          </a:p>
          <a:p>
            <a:pPr algn="ctr" defTabSz="432238">
              <a:spcAft>
                <a:spcPts val="200"/>
              </a:spcAft>
              <a:defRPr/>
            </a:pPr>
            <a:r>
              <a:rPr lang="en-US" sz="1200"/>
              <a:t>Proof of Compliance</a:t>
            </a:r>
          </a:p>
          <a:p>
            <a:pPr algn="ctr" defTabSz="432238">
              <a:spcAft>
                <a:spcPts val="200"/>
              </a:spcAft>
              <a:defRPr/>
            </a:pPr>
            <a:r>
              <a:rPr lang="en-US" sz="1200"/>
              <a:t>Adaptive Protection</a:t>
            </a:r>
          </a:p>
        </p:txBody>
      </p:sp>
      <p:sp>
        <p:nvSpPr>
          <p:cNvPr id="56" name="TextBox 55">
            <a:extLst>
              <a:ext uri="{FF2B5EF4-FFF2-40B4-BE49-F238E27FC236}">
                <a16:creationId xmlns:a16="http://schemas.microsoft.com/office/drawing/2014/main" id="{6FEADDB3-5BBB-48FC-8E31-0F45FFCC41F2}"/>
              </a:ext>
            </a:extLst>
          </p:cNvPr>
          <p:cNvSpPr txBox="1"/>
          <p:nvPr/>
        </p:nvSpPr>
        <p:spPr>
          <a:xfrm>
            <a:off x="7253556" y="4566016"/>
            <a:ext cx="1791174" cy="605294"/>
          </a:xfrm>
          <a:prstGeom prst="rect">
            <a:avLst/>
          </a:prstGeom>
          <a:noFill/>
        </p:spPr>
        <p:txBody>
          <a:bodyPr wrap="square" lIns="0" tIns="0" rIns="0" bIns="0">
            <a:spAutoFit/>
          </a:bodyPr>
          <a:lstStyle/>
          <a:p>
            <a:pPr algn="ctr" defTabSz="432238">
              <a:spcAft>
                <a:spcPts val="200"/>
              </a:spcAft>
              <a:defRPr/>
            </a:pPr>
            <a:r>
              <a:rPr lang="fr-FR" sz="1200"/>
              <a:t>Retention Labels</a:t>
            </a:r>
          </a:p>
          <a:p>
            <a:pPr algn="ctr" defTabSz="432238">
              <a:spcAft>
                <a:spcPts val="200"/>
              </a:spcAft>
              <a:defRPr/>
            </a:pPr>
            <a:r>
              <a:rPr lang="fr-FR" sz="1200"/>
              <a:t>Records Management</a:t>
            </a:r>
          </a:p>
          <a:p>
            <a:pPr algn="ctr" defTabSz="432238">
              <a:spcAft>
                <a:spcPts val="200"/>
              </a:spcAft>
              <a:defRPr/>
            </a:pPr>
            <a:r>
              <a:rPr lang="fr-FR" sz="1200"/>
              <a:t>Data </a:t>
            </a:r>
            <a:r>
              <a:rPr lang="fr-FR" sz="1200" err="1"/>
              <a:t>Retention</a:t>
            </a:r>
            <a:r>
              <a:rPr lang="fr-FR" sz="1200"/>
              <a:t>/</a:t>
            </a:r>
            <a:r>
              <a:rPr lang="fr-FR" sz="1200" err="1"/>
              <a:t>Deletion</a:t>
            </a:r>
            <a:endParaRPr lang="en-US" sz="1200"/>
          </a:p>
        </p:txBody>
      </p:sp>
      <p:sp>
        <p:nvSpPr>
          <p:cNvPr id="57" name="TextBox 56">
            <a:extLst>
              <a:ext uri="{FF2B5EF4-FFF2-40B4-BE49-F238E27FC236}">
                <a16:creationId xmlns:a16="http://schemas.microsoft.com/office/drawing/2014/main" id="{4A52EA99-B962-4EC6-B713-3D6DACEA917D}"/>
              </a:ext>
            </a:extLst>
          </p:cNvPr>
          <p:cNvSpPr txBox="1"/>
          <p:nvPr/>
        </p:nvSpPr>
        <p:spPr>
          <a:xfrm>
            <a:off x="9401131" y="4566016"/>
            <a:ext cx="1887130" cy="579646"/>
          </a:xfrm>
          <a:prstGeom prst="rect">
            <a:avLst/>
          </a:prstGeom>
          <a:noFill/>
        </p:spPr>
        <p:txBody>
          <a:bodyPr wrap="square" lIns="0" tIns="0" rIns="0" bIns="0">
            <a:spAutoFit/>
          </a:bodyPr>
          <a:lstStyle/>
          <a:p>
            <a:pPr algn="ctr" defTabSz="432238">
              <a:spcAft>
                <a:spcPts val="200"/>
              </a:spcAft>
              <a:defRPr/>
            </a:pPr>
            <a:r>
              <a:rPr lang="en-US" sz="1200"/>
              <a:t>DLP policies</a:t>
            </a:r>
          </a:p>
          <a:p>
            <a:pPr algn="ctr" defTabSz="432238">
              <a:spcAft>
                <a:spcPts val="200"/>
              </a:spcAft>
              <a:defRPr/>
            </a:pPr>
            <a:r>
              <a:rPr lang="en-US" sz="1200"/>
              <a:t>Cross-platform </a:t>
            </a:r>
            <a:br>
              <a:rPr lang="en-US" sz="1200"/>
            </a:br>
            <a:r>
              <a:rPr lang="en-US" sz="1200"/>
              <a:t>Protection</a:t>
            </a:r>
          </a:p>
        </p:txBody>
      </p:sp>
      <p:sp>
        <p:nvSpPr>
          <p:cNvPr id="58" name="TextBox 57">
            <a:extLst>
              <a:ext uri="{FF2B5EF4-FFF2-40B4-BE49-F238E27FC236}">
                <a16:creationId xmlns:a16="http://schemas.microsoft.com/office/drawing/2014/main" id="{63D3AFEC-FA58-4547-9628-E8FAF867A3AC}"/>
              </a:ext>
            </a:extLst>
          </p:cNvPr>
          <p:cNvSpPr txBox="1"/>
          <p:nvPr/>
        </p:nvSpPr>
        <p:spPr>
          <a:xfrm>
            <a:off x="954762" y="4566016"/>
            <a:ext cx="1791174" cy="394980"/>
          </a:xfrm>
          <a:prstGeom prst="rect">
            <a:avLst/>
          </a:prstGeom>
          <a:noFill/>
        </p:spPr>
        <p:txBody>
          <a:bodyPr wrap="square" lIns="0" tIns="0" rIns="0" bIns="0">
            <a:spAutoFit/>
          </a:bodyPr>
          <a:lstStyle/>
          <a:p>
            <a:pPr algn="ctr" defTabSz="432238">
              <a:spcAft>
                <a:spcPts val="200"/>
              </a:spcAft>
              <a:defRPr/>
            </a:pPr>
            <a:r>
              <a:rPr lang="it-IT" sz="1200"/>
              <a:t>Data Classification</a:t>
            </a:r>
          </a:p>
          <a:p>
            <a:pPr algn="ctr" defTabSz="432238">
              <a:spcAft>
                <a:spcPts val="200"/>
              </a:spcAft>
              <a:defRPr/>
            </a:pPr>
            <a:r>
              <a:rPr lang="it-IT" sz="1200"/>
              <a:t>Sensitive Data Insights</a:t>
            </a:r>
            <a:endParaRPr lang="en-US" sz="1200"/>
          </a:p>
        </p:txBody>
      </p:sp>
      <p:grpSp>
        <p:nvGrpSpPr>
          <p:cNvPr id="59" name="Graphic 30">
            <a:extLst>
              <a:ext uri="{FF2B5EF4-FFF2-40B4-BE49-F238E27FC236}">
                <a16:creationId xmlns:a16="http://schemas.microsoft.com/office/drawing/2014/main" id="{E82363AC-9F83-401F-AD14-0D4F23715440}"/>
              </a:ext>
            </a:extLst>
          </p:cNvPr>
          <p:cNvGrpSpPr>
            <a:grpSpLocks noChangeAspect="1"/>
          </p:cNvGrpSpPr>
          <p:nvPr/>
        </p:nvGrpSpPr>
        <p:grpSpPr>
          <a:xfrm>
            <a:off x="1662962" y="3307599"/>
            <a:ext cx="374769" cy="511764"/>
            <a:chOff x="2887106" y="5691083"/>
            <a:chExt cx="274034" cy="374205"/>
          </a:xfrm>
          <a:noFill/>
        </p:grpSpPr>
        <p:grpSp>
          <p:nvGrpSpPr>
            <p:cNvPr id="60" name="Graphic 30">
              <a:extLst>
                <a:ext uri="{FF2B5EF4-FFF2-40B4-BE49-F238E27FC236}">
                  <a16:creationId xmlns:a16="http://schemas.microsoft.com/office/drawing/2014/main" id="{1A02FFCA-3E7E-4726-BA48-9C1DF3B53C65}"/>
                </a:ext>
              </a:extLst>
            </p:cNvPr>
            <p:cNvGrpSpPr/>
            <p:nvPr/>
          </p:nvGrpSpPr>
          <p:grpSpPr>
            <a:xfrm>
              <a:off x="2887106" y="5691083"/>
              <a:ext cx="274034" cy="374205"/>
              <a:chOff x="2887106" y="5691083"/>
              <a:chExt cx="274034" cy="374205"/>
            </a:xfrm>
            <a:noFill/>
          </p:grpSpPr>
          <p:sp>
            <p:nvSpPr>
              <p:cNvPr id="64" name="Freeform: Shape 63">
                <a:extLst>
                  <a:ext uri="{FF2B5EF4-FFF2-40B4-BE49-F238E27FC236}">
                    <a16:creationId xmlns:a16="http://schemas.microsoft.com/office/drawing/2014/main" id="{9171AAA6-A1E9-4FB2-8339-D06C62B3DC2A}"/>
                  </a:ext>
                </a:extLst>
              </p:cNvPr>
              <p:cNvSpPr/>
              <p:nvPr/>
            </p:nvSpPr>
            <p:spPr>
              <a:xfrm>
                <a:off x="2887297" y="5691083"/>
                <a:ext cx="273843" cy="149510"/>
              </a:xfrm>
              <a:custGeom>
                <a:avLst/>
                <a:gdLst>
                  <a:gd name="connsiteX0" fmla="*/ 273844 w 273843"/>
                  <a:gd name="connsiteY0" fmla="*/ 74803 h 149510"/>
                  <a:gd name="connsiteX1" fmla="*/ 255460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1 w 273843"/>
                  <a:gd name="connsiteY16" fmla="*/ 16796 h 149510"/>
                  <a:gd name="connsiteX17" fmla="*/ 60769 w 273843"/>
                  <a:gd name="connsiteY17" fmla="*/ 12510 h 149510"/>
                  <a:gd name="connsiteX18" fmla="*/ 96679 w 273843"/>
                  <a:gd name="connsiteY18" fmla="*/ 2985 h 149510"/>
                  <a:gd name="connsiteX19" fmla="*/ 109918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0"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7" y="147384"/>
                      <a:pt x="92869" y="145955"/>
                      <a:pt x="84392" y="143859"/>
                    </a:cubicBezTo>
                    <a:cubicBezTo>
                      <a:pt x="76295" y="142145"/>
                      <a:pt x="68389" y="139859"/>
                      <a:pt x="60674" y="136906"/>
                    </a:cubicBezTo>
                    <a:cubicBezTo>
                      <a:pt x="56959" y="135573"/>
                      <a:pt x="53340" y="134049"/>
                      <a:pt x="50006" y="132525"/>
                    </a:cubicBezTo>
                    <a:cubicBezTo>
                      <a:pt x="38291" y="127667"/>
                      <a:pt x="27527" y="120714"/>
                      <a:pt x="18288" y="112141"/>
                    </a:cubicBezTo>
                    <a:lnTo>
                      <a:pt x="18288" y="112141"/>
                    </a:lnTo>
                    <a:cubicBezTo>
                      <a:pt x="7239" y="102807"/>
                      <a:pt x="571" y="89186"/>
                      <a:pt x="0" y="74708"/>
                    </a:cubicBezTo>
                    <a:cubicBezTo>
                      <a:pt x="0" y="51181"/>
                      <a:pt x="19621" y="30512"/>
                      <a:pt x="50101" y="16796"/>
                    </a:cubicBezTo>
                    <a:cubicBezTo>
                      <a:pt x="53530" y="15272"/>
                      <a:pt x="57055" y="13938"/>
                      <a:pt x="60769" y="12510"/>
                    </a:cubicBezTo>
                    <a:cubicBezTo>
                      <a:pt x="72390" y="8223"/>
                      <a:pt x="84392" y="4985"/>
                      <a:pt x="96679" y="2985"/>
                    </a:cubicBezTo>
                    <a:lnTo>
                      <a:pt x="109918"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7"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1468A917-F348-45E2-9BF3-A18DF7DD3D10}"/>
                  </a:ext>
                </a:extLst>
              </p:cNvPr>
              <p:cNvSpPr/>
              <p:nvPr/>
            </p:nvSpPr>
            <p:spPr>
              <a:xfrm>
                <a:off x="2887297" y="5840848"/>
                <a:ext cx="273843" cy="65055"/>
              </a:xfrm>
              <a:custGeom>
                <a:avLst/>
                <a:gdLst>
                  <a:gd name="connsiteX0" fmla="*/ 240697 w 273843"/>
                  <a:gd name="connsiteY0" fmla="*/ 48958 h 65055"/>
                  <a:gd name="connsiteX1" fmla="*/ 255460 w 273843"/>
                  <a:gd name="connsiteY1" fmla="*/ 37433 h 65055"/>
                  <a:gd name="connsiteX2" fmla="*/ 273844 w 273843"/>
                  <a:gd name="connsiteY2" fmla="*/ 0 h 65055"/>
                  <a:gd name="connsiteX3" fmla="*/ 0 w 273843"/>
                  <a:gd name="connsiteY3" fmla="*/ 0 h 65055"/>
                  <a:gd name="connsiteX4" fmla="*/ 18193 w 273843"/>
                  <a:gd name="connsiteY4" fmla="*/ 37433 h 65055"/>
                  <a:gd name="connsiteX5" fmla="*/ 49816 w 273843"/>
                  <a:gd name="connsiteY5" fmla="*/ 57817 h 65055"/>
                  <a:gd name="connsiteX6" fmla="*/ 60674 w 273843"/>
                  <a:gd name="connsiteY6" fmla="*/ 62293 h 65055"/>
                  <a:gd name="connsiteX7" fmla="*/ 68866 w 273843"/>
                  <a:gd name="connsiteY7" fmla="*/ 65056 h 6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43" h="65055">
                    <a:moveTo>
                      <a:pt x="240697" y="48958"/>
                    </a:moveTo>
                    <a:cubicBezTo>
                      <a:pt x="245935" y="45529"/>
                      <a:pt x="250888" y="41624"/>
                      <a:pt x="255460" y="37433"/>
                    </a:cubicBezTo>
                    <a:cubicBezTo>
                      <a:pt x="266605" y="28099"/>
                      <a:pt x="273272" y="14478"/>
                      <a:pt x="273844" y="0"/>
                    </a:cubicBezTo>
                    <a:moveTo>
                      <a:pt x="0" y="0"/>
                    </a:moveTo>
                    <a:cubicBezTo>
                      <a:pt x="667" y="14478"/>
                      <a:pt x="7239" y="28004"/>
                      <a:pt x="18193" y="37433"/>
                    </a:cubicBezTo>
                    <a:cubicBezTo>
                      <a:pt x="27527" y="46006"/>
                      <a:pt x="38195" y="52864"/>
                      <a:pt x="49816" y="57817"/>
                    </a:cubicBezTo>
                    <a:cubicBezTo>
                      <a:pt x="53340" y="59341"/>
                      <a:pt x="56959" y="60865"/>
                      <a:pt x="60674" y="62293"/>
                    </a:cubicBezTo>
                    <a:cubicBezTo>
                      <a:pt x="63341" y="63341"/>
                      <a:pt x="66104" y="64198"/>
                      <a:pt x="68866" y="65056"/>
                    </a:cubicBezTo>
                  </a:path>
                </a:pathLst>
              </a:custGeom>
              <a:noFill/>
              <a:ln w="6350" cap="rnd">
                <a:solidFill>
                  <a:srgbClr val="000000"/>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3C24B2B8-BD2F-4208-83CE-4E8E44D4A82F}"/>
                  </a:ext>
                </a:extLst>
              </p:cNvPr>
              <p:cNvSpPr/>
              <p:nvPr/>
            </p:nvSpPr>
            <p:spPr>
              <a:xfrm>
                <a:off x="2887297" y="5915714"/>
                <a:ext cx="61817" cy="62674"/>
              </a:xfrm>
              <a:custGeom>
                <a:avLst/>
                <a:gdLst>
                  <a:gd name="connsiteX0" fmla="*/ 0 w 61817"/>
                  <a:gd name="connsiteY0" fmla="*/ 0 h 62674"/>
                  <a:gd name="connsiteX1" fmla="*/ 18193 w 61817"/>
                  <a:gd name="connsiteY1" fmla="*/ 37433 h 62674"/>
                  <a:gd name="connsiteX2" fmla="*/ 49816 w 61817"/>
                  <a:gd name="connsiteY2" fmla="*/ 57912 h 62674"/>
                  <a:gd name="connsiteX3" fmla="*/ 60674 w 61817"/>
                  <a:gd name="connsiteY3" fmla="*/ 62294 h 62674"/>
                  <a:gd name="connsiteX4" fmla="*/ 61817 w 61817"/>
                  <a:gd name="connsiteY4" fmla="*/ 62675 h 62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7" h="62674">
                    <a:moveTo>
                      <a:pt x="0" y="0"/>
                    </a:moveTo>
                    <a:cubicBezTo>
                      <a:pt x="667" y="14478"/>
                      <a:pt x="7239" y="28004"/>
                      <a:pt x="18193" y="37433"/>
                    </a:cubicBezTo>
                    <a:cubicBezTo>
                      <a:pt x="27527" y="46006"/>
                      <a:pt x="38195" y="52959"/>
                      <a:pt x="49816" y="57912"/>
                    </a:cubicBezTo>
                    <a:lnTo>
                      <a:pt x="60674" y="62294"/>
                    </a:lnTo>
                    <a:cubicBezTo>
                      <a:pt x="60674" y="62294"/>
                      <a:pt x="61436" y="62579"/>
                      <a:pt x="61817" y="62675"/>
                    </a:cubicBezTo>
                  </a:path>
                </a:pathLst>
              </a:custGeom>
              <a:noFill/>
              <a:ln w="6350" cap="rnd">
                <a:solidFill>
                  <a:srgbClr val="000000"/>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35D38943-80D2-4D02-BF02-3814AB77CFFD}"/>
                  </a:ext>
                </a:extLst>
              </p:cNvPr>
              <p:cNvSpPr/>
              <p:nvPr/>
            </p:nvSpPr>
            <p:spPr>
              <a:xfrm>
                <a:off x="3148663" y="5915714"/>
                <a:ext cx="12477" cy="31527"/>
              </a:xfrm>
              <a:custGeom>
                <a:avLst/>
                <a:gdLst>
                  <a:gd name="connsiteX0" fmla="*/ 12478 w 12477"/>
                  <a:gd name="connsiteY0" fmla="*/ 0 h 31527"/>
                  <a:gd name="connsiteX1" fmla="*/ 0 w 12477"/>
                  <a:gd name="connsiteY1" fmla="*/ 31528 h 31527"/>
                </a:gdLst>
                <a:ahLst/>
                <a:cxnLst>
                  <a:cxn ang="0">
                    <a:pos x="connsiteX0" y="connsiteY0"/>
                  </a:cxn>
                  <a:cxn ang="0">
                    <a:pos x="connsiteX1" y="connsiteY1"/>
                  </a:cxn>
                </a:cxnLst>
                <a:rect l="l" t="t" r="r" b="b"/>
                <a:pathLst>
                  <a:path w="12477" h="31527">
                    <a:moveTo>
                      <a:pt x="12478" y="0"/>
                    </a:moveTo>
                    <a:cubicBezTo>
                      <a:pt x="12001" y="11716"/>
                      <a:pt x="7620" y="22765"/>
                      <a:pt x="0" y="31528"/>
                    </a:cubicBezTo>
                  </a:path>
                </a:pathLst>
              </a:custGeom>
              <a:noFill/>
              <a:ln w="6350" cap="rnd">
                <a:solidFill>
                  <a:srgbClr val="000000"/>
                </a:solidFill>
                <a:prstDash val="solid"/>
                <a:round/>
              </a:ln>
            </p:spPr>
            <p:txBody>
              <a:bodyPr rtlCol="0" anchor="ctr"/>
              <a:lstStyle/>
              <a:p>
                <a:endParaRPr lang="en-US"/>
              </a:p>
            </p:txBody>
          </p:sp>
          <p:sp>
            <p:nvSpPr>
              <p:cNvPr id="68" name="Freeform: Shape 67">
                <a:extLst>
                  <a:ext uri="{FF2B5EF4-FFF2-40B4-BE49-F238E27FC236}">
                    <a16:creationId xmlns:a16="http://schemas.microsoft.com/office/drawing/2014/main" id="{2049526D-FDC3-49F8-A750-1AE799976FC4}"/>
                  </a:ext>
                </a:extLst>
              </p:cNvPr>
              <p:cNvSpPr/>
              <p:nvPr/>
            </p:nvSpPr>
            <p:spPr>
              <a:xfrm>
                <a:off x="3152853" y="5990581"/>
                <a:ext cx="8286" cy="26003"/>
              </a:xfrm>
              <a:custGeom>
                <a:avLst/>
                <a:gdLst>
                  <a:gd name="connsiteX0" fmla="*/ 8287 w 8286"/>
                  <a:gd name="connsiteY0" fmla="*/ 0 h 26003"/>
                  <a:gd name="connsiteX1" fmla="*/ 0 w 8286"/>
                  <a:gd name="connsiteY1" fmla="*/ 26003 h 26003"/>
                </a:gdLst>
                <a:ahLst/>
                <a:cxnLst>
                  <a:cxn ang="0">
                    <a:pos x="connsiteX0" y="connsiteY0"/>
                  </a:cxn>
                  <a:cxn ang="0">
                    <a:pos x="connsiteX1" y="connsiteY1"/>
                  </a:cxn>
                </a:cxnLst>
                <a:rect l="l" t="t" r="r" b="b"/>
                <a:pathLst>
                  <a:path w="8286" h="26003">
                    <a:moveTo>
                      <a:pt x="8287" y="0"/>
                    </a:moveTo>
                    <a:cubicBezTo>
                      <a:pt x="7906" y="9334"/>
                      <a:pt x="5048" y="18288"/>
                      <a:pt x="0" y="26003"/>
                    </a:cubicBezTo>
                  </a:path>
                </a:pathLst>
              </a:custGeom>
              <a:noFill/>
              <a:ln w="6350" cap="rnd">
                <a:solidFill>
                  <a:srgbClr val="000000"/>
                </a:solidFill>
                <a:prstDash val="solid"/>
                <a:round/>
              </a:ln>
            </p:spPr>
            <p:txBody>
              <a:bodyPr rtlCol="0" anchor="ctr"/>
              <a:lstStyle/>
              <a:p>
                <a:endParaRPr lang="en-US"/>
              </a:p>
            </p:txBody>
          </p:sp>
          <p:sp>
            <p:nvSpPr>
              <p:cNvPr id="69" name="Freeform: Shape 68">
                <a:extLst>
                  <a:ext uri="{FF2B5EF4-FFF2-40B4-BE49-F238E27FC236}">
                    <a16:creationId xmlns:a16="http://schemas.microsoft.com/office/drawing/2014/main" id="{755369D7-B660-4CCA-9387-0706CA640041}"/>
                  </a:ext>
                </a:extLst>
              </p:cNvPr>
              <p:cNvSpPr/>
              <p:nvPr/>
            </p:nvSpPr>
            <p:spPr>
              <a:xfrm>
                <a:off x="2887106" y="5990581"/>
                <a:ext cx="218884" cy="74707"/>
              </a:xfrm>
              <a:custGeom>
                <a:avLst/>
                <a:gdLst>
                  <a:gd name="connsiteX0" fmla="*/ 0 w 218884"/>
                  <a:gd name="connsiteY0" fmla="*/ 0 h 74707"/>
                  <a:gd name="connsiteX1" fmla="*/ 18193 w 218884"/>
                  <a:gd name="connsiteY1" fmla="*/ 37433 h 74707"/>
                  <a:gd name="connsiteX2" fmla="*/ 49816 w 218884"/>
                  <a:gd name="connsiteY2" fmla="*/ 57912 h 74707"/>
                  <a:gd name="connsiteX3" fmla="*/ 60770 w 218884"/>
                  <a:gd name="connsiteY3" fmla="*/ 62294 h 74707"/>
                  <a:gd name="connsiteX4" fmla="*/ 84106 w 218884"/>
                  <a:gd name="connsiteY4" fmla="*/ 69152 h 74707"/>
                  <a:gd name="connsiteX5" fmla="*/ 109919 w 218884"/>
                  <a:gd name="connsiteY5" fmla="*/ 73533 h 74707"/>
                  <a:gd name="connsiteX6" fmla="*/ 123539 w 218884"/>
                  <a:gd name="connsiteY6" fmla="*/ 74581 h 74707"/>
                  <a:gd name="connsiteX7" fmla="*/ 136493 w 218884"/>
                  <a:gd name="connsiteY7" fmla="*/ 74581 h 74707"/>
                  <a:gd name="connsiteX8" fmla="*/ 150400 w 218884"/>
                  <a:gd name="connsiteY8" fmla="*/ 74581 h 74707"/>
                  <a:gd name="connsiteX9" fmla="*/ 164211 w 218884"/>
                  <a:gd name="connsiteY9" fmla="*/ 73533 h 74707"/>
                  <a:gd name="connsiteX10" fmla="*/ 189929 w 218884"/>
                  <a:gd name="connsiteY10" fmla="*/ 69152 h 74707"/>
                  <a:gd name="connsiteX11" fmla="*/ 213360 w 218884"/>
                  <a:gd name="connsiteY11" fmla="*/ 62294 h 74707"/>
                  <a:gd name="connsiteX12" fmla="*/ 218884 w 218884"/>
                  <a:gd name="connsiteY12" fmla="*/ 60007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884" h="74707">
                    <a:moveTo>
                      <a:pt x="0" y="0"/>
                    </a:moveTo>
                    <a:cubicBezTo>
                      <a:pt x="667" y="14478"/>
                      <a:pt x="7239" y="28003"/>
                      <a:pt x="18193" y="37433"/>
                    </a:cubicBezTo>
                    <a:cubicBezTo>
                      <a:pt x="27527" y="46006"/>
                      <a:pt x="38195" y="52959"/>
                      <a:pt x="49816" y="57912"/>
                    </a:cubicBezTo>
                    <a:lnTo>
                      <a:pt x="60770" y="62294"/>
                    </a:lnTo>
                    <a:cubicBezTo>
                      <a:pt x="68390" y="65151"/>
                      <a:pt x="76200" y="67437"/>
                      <a:pt x="84106" y="69152"/>
                    </a:cubicBezTo>
                    <a:cubicBezTo>
                      <a:pt x="92583" y="71152"/>
                      <a:pt x="101251" y="72580"/>
                      <a:pt x="109919" y="73533"/>
                    </a:cubicBezTo>
                    <a:cubicBezTo>
                      <a:pt x="114395" y="74104"/>
                      <a:pt x="118967" y="74295"/>
                      <a:pt x="123539" y="74581"/>
                    </a:cubicBezTo>
                    <a:cubicBezTo>
                      <a:pt x="128111" y="74867"/>
                      <a:pt x="132112" y="74581"/>
                      <a:pt x="136493" y="74581"/>
                    </a:cubicBezTo>
                    <a:lnTo>
                      <a:pt x="150400" y="74581"/>
                    </a:lnTo>
                    <a:cubicBezTo>
                      <a:pt x="155067" y="74486"/>
                      <a:pt x="159639" y="74200"/>
                      <a:pt x="164211" y="73533"/>
                    </a:cubicBezTo>
                    <a:cubicBezTo>
                      <a:pt x="172879" y="72580"/>
                      <a:pt x="181451" y="71152"/>
                      <a:pt x="189929" y="69152"/>
                    </a:cubicBezTo>
                    <a:cubicBezTo>
                      <a:pt x="197834" y="67247"/>
                      <a:pt x="205645" y="64960"/>
                      <a:pt x="213360" y="62294"/>
                    </a:cubicBezTo>
                    <a:lnTo>
                      <a:pt x="218884" y="60007"/>
                    </a:lnTo>
                  </a:path>
                </a:pathLst>
              </a:custGeom>
              <a:noFill/>
              <a:ln w="6350" cap="rnd">
                <a:solidFill>
                  <a:srgbClr val="000000"/>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B3EB8000-38C2-4DF4-A22E-3ED32E708566}"/>
                  </a:ext>
                </a:extLst>
              </p:cNvPr>
              <p:cNvSpPr/>
              <p:nvPr/>
            </p:nvSpPr>
            <p:spPr>
              <a:xfrm>
                <a:off x="2887297"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7369C794-2A18-44C8-BAE4-07597F56E0B9}"/>
                  </a:ext>
                </a:extLst>
              </p:cNvPr>
              <p:cNvSpPr/>
              <p:nvPr/>
            </p:nvSpPr>
            <p:spPr>
              <a:xfrm>
                <a:off x="3161140"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grpSp>
        <p:grpSp>
          <p:nvGrpSpPr>
            <p:cNvPr id="61" name="Graphic 30">
              <a:extLst>
                <a:ext uri="{FF2B5EF4-FFF2-40B4-BE49-F238E27FC236}">
                  <a16:creationId xmlns:a16="http://schemas.microsoft.com/office/drawing/2014/main" id="{9965EEB2-38C5-490D-9755-D2E6AB201C22}"/>
                </a:ext>
              </a:extLst>
            </p:cNvPr>
            <p:cNvGrpSpPr/>
            <p:nvPr/>
          </p:nvGrpSpPr>
          <p:grpSpPr>
            <a:xfrm>
              <a:off x="2973974" y="5878186"/>
              <a:ext cx="187166" cy="187070"/>
              <a:chOff x="2973974" y="5878186"/>
              <a:chExt cx="187166" cy="187070"/>
            </a:xfrm>
            <a:noFill/>
          </p:grpSpPr>
          <p:sp>
            <p:nvSpPr>
              <p:cNvPr id="62" name="Freeform: Shape 61">
                <a:extLst>
                  <a:ext uri="{FF2B5EF4-FFF2-40B4-BE49-F238E27FC236}">
                    <a16:creationId xmlns:a16="http://schemas.microsoft.com/office/drawing/2014/main" id="{1E6010F6-4838-4DBC-B310-5317342EC46C}"/>
                  </a:ext>
                </a:extLst>
              </p:cNvPr>
              <p:cNvSpPr/>
              <p:nvPr/>
            </p:nvSpPr>
            <p:spPr>
              <a:xfrm>
                <a:off x="2973974" y="5878186"/>
                <a:ext cx="146113" cy="146113"/>
              </a:xfrm>
              <a:custGeom>
                <a:avLst/>
                <a:gdLst>
                  <a:gd name="connsiteX0" fmla="*/ 146114 w 146113"/>
                  <a:gd name="connsiteY0" fmla="*/ 73057 h 146113"/>
                  <a:gd name="connsiteX1" fmla="*/ 73057 w 146113"/>
                  <a:gd name="connsiteY1" fmla="*/ 146114 h 146113"/>
                  <a:gd name="connsiteX2" fmla="*/ 0 w 146113"/>
                  <a:gd name="connsiteY2" fmla="*/ 73057 h 146113"/>
                  <a:gd name="connsiteX3" fmla="*/ 73057 w 146113"/>
                  <a:gd name="connsiteY3" fmla="*/ 0 h 146113"/>
                  <a:gd name="connsiteX4" fmla="*/ 146114 w 146113"/>
                  <a:gd name="connsiteY4" fmla="*/ 73057 h 14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13" h="146113">
                    <a:moveTo>
                      <a:pt x="146114" y="73057"/>
                    </a:moveTo>
                    <a:cubicBezTo>
                      <a:pt x="146114" y="113405"/>
                      <a:pt x="113405" y="146114"/>
                      <a:pt x="73057" y="146114"/>
                    </a:cubicBezTo>
                    <a:cubicBezTo>
                      <a:pt x="32709" y="146114"/>
                      <a:pt x="0" y="113405"/>
                      <a:pt x="0" y="73057"/>
                    </a:cubicBezTo>
                    <a:cubicBezTo>
                      <a:pt x="0" y="32709"/>
                      <a:pt x="32709" y="0"/>
                      <a:pt x="73057" y="0"/>
                    </a:cubicBezTo>
                    <a:cubicBezTo>
                      <a:pt x="113405" y="0"/>
                      <a:pt x="146114" y="32709"/>
                      <a:pt x="146114" y="73057"/>
                    </a:cubicBezTo>
                    <a:close/>
                  </a:path>
                </a:pathLst>
              </a:custGeom>
              <a:noFill/>
              <a:ln w="6350" cap="rnd">
                <a:solidFill>
                  <a:srgbClr val="000000"/>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747436A4-6AA9-4968-8BA7-5CB4B97F8280}"/>
                  </a:ext>
                </a:extLst>
              </p:cNvPr>
              <p:cNvSpPr/>
              <p:nvPr/>
            </p:nvSpPr>
            <p:spPr>
              <a:xfrm>
                <a:off x="3098656" y="6002773"/>
                <a:ext cx="62484" cy="62483"/>
              </a:xfrm>
              <a:custGeom>
                <a:avLst/>
                <a:gdLst>
                  <a:gd name="connsiteX0" fmla="*/ 62484 w 62484"/>
                  <a:gd name="connsiteY0" fmla="*/ 62484 h 62483"/>
                  <a:gd name="connsiteX1" fmla="*/ 0 w 62484"/>
                  <a:gd name="connsiteY1" fmla="*/ 0 h 62483"/>
                </a:gdLst>
                <a:ahLst/>
                <a:cxnLst>
                  <a:cxn ang="0">
                    <a:pos x="connsiteX0" y="connsiteY0"/>
                  </a:cxn>
                  <a:cxn ang="0">
                    <a:pos x="connsiteX1" y="connsiteY1"/>
                  </a:cxn>
                </a:cxnLst>
                <a:rect l="l" t="t" r="r" b="b"/>
                <a:pathLst>
                  <a:path w="62484" h="62483">
                    <a:moveTo>
                      <a:pt x="62484" y="62484"/>
                    </a:moveTo>
                    <a:lnTo>
                      <a:pt x="0" y="0"/>
                    </a:lnTo>
                  </a:path>
                </a:pathLst>
              </a:custGeom>
              <a:ln w="6350" cap="rnd">
                <a:solidFill>
                  <a:srgbClr val="000000"/>
                </a:solidFill>
                <a:prstDash val="solid"/>
                <a:round/>
              </a:ln>
            </p:spPr>
            <p:txBody>
              <a:bodyPr rtlCol="0" anchor="ctr"/>
              <a:lstStyle/>
              <a:p>
                <a:endParaRPr lang="en-US"/>
              </a:p>
            </p:txBody>
          </p:sp>
        </p:grpSp>
      </p:grpSp>
      <p:grpSp>
        <p:nvGrpSpPr>
          <p:cNvPr id="72" name="Graphic 30">
            <a:extLst>
              <a:ext uri="{FF2B5EF4-FFF2-40B4-BE49-F238E27FC236}">
                <a16:creationId xmlns:a16="http://schemas.microsoft.com/office/drawing/2014/main" id="{90BDDCAC-E05E-4F54-AB54-B102DDCE5B23}"/>
              </a:ext>
            </a:extLst>
          </p:cNvPr>
          <p:cNvGrpSpPr>
            <a:grpSpLocks noChangeAspect="1"/>
          </p:cNvGrpSpPr>
          <p:nvPr/>
        </p:nvGrpSpPr>
        <p:grpSpPr>
          <a:xfrm>
            <a:off x="3765113" y="3307599"/>
            <a:ext cx="374510" cy="511602"/>
            <a:chOff x="2405713" y="5691083"/>
            <a:chExt cx="273844" cy="374087"/>
          </a:xfrm>
          <a:noFill/>
        </p:grpSpPr>
        <p:grpSp>
          <p:nvGrpSpPr>
            <p:cNvPr id="73" name="Graphic 30">
              <a:extLst>
                <a:ext uri="{FF2B5EF4-FFF2-40B4-BE49-F238E27FC236}">
                  <a16:creationId xmlns:a16="http://schemas.microsoft.com/office/drawing/2014/main" id="{8A20BFB3-0962-43C2-9459-9FB0AC0D52D5}"/>
                </a:ext>
              </a:extLst>
            </p:cNvPr>
            <p:cNvGrpSpPr/>
            <p:nvPr/>
          </p:nvGrpSpPr>
          <p:grpSpPr>
            <a:xfrm>
              <a:off x="2405713" y="5691083"/>
              <a:ext cx="273843" cy="373030"/>
              <a:chOff x="2405713" y="5691083"/>
              <a:chExt cx="273843" cy="373030"/>
            </a:xfrm>
            <a:noFill/>
          </p:grpSpPr>
          <p:sp>
            <p:nvSpPr>
              <p:cNvPr id="77" name="Freeform: Shape 76">
                <a:extLst>
                  <a:ext uri="{FF2B5EF4-FFF2-40B4-BE49-F238E27FC236}">
                    <a16:creationId xmlns:a16="http://schemas.microsoft.com/office/drawing/2014/main" id="{FE001E46-46E9-42D2-9290-921809EF0D1F}"/>
                  </a:ext>
                </a:extLst>
              </p:cNvPr>
              <p:cNvSpPr/>
              <p:nvPr/>
            </p:nvSpPr>
            <p:spPr>
              <a:xfrm>
                <a:off x="2405713" y="5691083"/>
                <a:ext cx="273843" cy="149510"/>
              </a:xfrm>
              <a:custGeom>
                <a:avLst/>
                <a:gdLst>
                  <a:gd name="connsiteX0" fmla="*/ 273844 w 273843"/>
                  <a:gd name="connsiteY0" fmla="*/ 74803 h 149510"/>
                  <a:gd name="connsiteX1" fmla="*/ 255460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1 w 273843"/>
                  <a:gd name="connsiteY16" fmla="*/ 16796 h 149510"/>
                  <a:gd name="connsiteX17" fmla="*/ 60769 w 273843"/>
                  <a:gd name="connsiteY17" fmla="*/ 12510 h 149510"/>
                  <a:gd name="connsiteX18" fmla="*/ 96679 w 273843"/>
                  <a:gd name="connsiteY18" fmla="*/ 2985 h 149510"/>
                  <a:gd name="connsiteX19" fmla="*/ 109918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0"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6" y="147384"/>
                      <a:pt x="92869" y="145955"/>
                      <a:pt x="84392" y="143859"/>
                    </a:cubicBezTo>
                    <a:cubicBezTo>
                      <a:pt x="76295" y="142145"/>
                      <a:pt x="68389" y="139859"/>
                      <a:pt x="60674" y="136906"/>
                    </a:cubicBezTo>
                    <a:cubicBezTo>
                      <a:pt x="56959" y="135573"/>
                      <a:pt x="53340" y="134049"/>
                      <a:pt x="50006" y="132525"/>
                    </a:cubicBezTo>
                    <a:cubicBezTo>
                      <a:pt x="38290" y="127667"/>
                      <a:pt x="27527" y="120714"/>
                      <a:pt x="18288" y="112141"/>
                    </a:cubicBezTo>
                    <a:lnTo>
                      <a:pt x="18288" y="112141"/>
                    </a:lnTo>
                    <a:cubicBezTo>
                      <a:pt x="7239" y="102807"/>
                      <a:pt x="571" y="89186"/>
                      <a:pt x="0" y="74708"/>
                    </a:cubicBezTo>
                    <a:cubicBezTo>
                      <a:pt x="0" y="51181"/>
                      <a:pt x="19621" y="30512"/>
                      <a:pt x="50101" y="16796"/>
                    </a:cubicBezTo>
                    <a:cubicBezTo>
                      <a:pt x="53530" y="15272"/>
                      <a:pt x="57055" y="13938"/>
                      <a:pt x="60769" y="12510"/>
                    </a:cubicBezTo>
                    <a:cubicBezTo>
                      <a:pt x="72390" y="8223"/>
                      <a:pt x="84392" y="4985"/>
                      <a:pt x="96679" y="2985"/>
                    </a:cubicBezTo>
                    <a:lnTo>
                      <a:pt x="109918"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7"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4592BB16-9C96-4C39-B3B2-6B47C42C11D9}"/>
                  </a:ext>
                </a:extLst>
              </p:cNvPr>
              <p:cNvSpPr/>
              <p:nvPr/>
            </p:nvSpPr>
            <p:spPr>
              <a:xfrm>
                <a:off x="2405713" y="5840848"/>
                <a:ext cx="129254" cy="74580"/>
              </a:xfrm>
              <a:custGeom>
                <a:avLst/>
                <a:gdLst>
                  <a:gd name="connsiteX0" fmla="*/ 0 w 129254"/>
                  <a:gd name="connsiteY0" fmla="*/ 0 h 74580"/>
                  <a:gd name="connsiteX1" fmla="*/ 18193 w 129254"/>
                  <a:gd name="connsiteY1" fmla="*/ 37433 h 74580"/>
                  <a:gd name="connsiteX2" fmla="*/ 49816 w 129254"/>
                  <a:gd name="connsiteY2" fmla="*/ 57817 h 74580"/>
                  <a:gd name="connsiteX3" fmla="*/ 60674 w 129254"/>
                  <a:gd name="connsiteY3" fmla="*/ 62293 h 74580"/>
                  <a:gd name="connsiteX4" fmla="*/ 84296 w 129254"/>
                  <a:gd name="connsiteY4" fmla="*/ 69056 h 74580"/>
                  <a:gd name="connsiteX5" fmla="*/ 110109 w 129254"/>
                  <a:gd name="connsiteY5" fmla="*/ 73533 h 74580"/>
                  <a:gd name="connsiteX6" fmla="*/ 123825 w 129254"/>
                  <a:gd name="connsiteY6" fmla="*/ 74581 h 74580"/>
                  <a:gd name="connsiteX7" fmla="*/ 129254 w 129254"/>
                  <a:gd name="connsiteY7" fmla="*/ 74581 h 7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54" h="74580">
                    <a:moveTo>
                      <a:pt x="0" y="0"/>
                    </a:moveTo>
                    <a:cubicBezTo>
                      <a:pt x="667" y="14478"/>
                      <a:pt x="7239" y="28004"/>
                      <a:pt x="18193" y="37433"/>
                    </a:cubicBezTo>
                    <a:cubicBezTo>
                      <a:pt x="27432" y="46006"/>
                      <a:pt x="38195" y="52864"/>
                      <a:pt x="49816" y="57817"/>
                    </a:cubicBezTo>
                    <a:cubicBezTo>
                      <a:pt x="53340" y="59341"/>
                      <a:pt x="56959" y="60865"/>
                      <a:pt x="60674" y="62293"/>
                    </a:cubicBezTo>
                    <a:cubicBezTo>
                      <a:pt x="68389" y="65151"/>
                      <a:pt x="76295" y="67342"/>
                      <a:pt x="84296" y="69056"/>
                    </a:cubicBezTo>
                    <a:cubicBezTo>
                      <a:pt x="92773" y="71056"/>
                      <a:pt x="101441" y="72580"/>
                      <a:pt x="110109" y="73533"/>
                    </a:cubicBezTo>
                    <a:cubicBezTo>
                      <a:pt x="114681" y="74104"/>
                      <a:pt x="119253" y="74486"/>
                      <a:pt x="123825" y="74581"/>
                    </a:cubicBezTo>
                    <a:lnTo>
                      <a:pt x="129254" y="74581"/>
                    </a:lnTo>
                  </a:path>
                </a:pathLst>
              </a:custGeom>
              <a:noFill/>
              <a:ln w="6350" cap="rnd">
                <a:solidFill>
                  <a:srgbClr val="000000"/>
                </a:solidFill>
                <a:prstDash val="solid"/>
                <a:round/>
              </a:ln>
            </p:spPr>
            <p:txBody>
              <a:bodyPr rtlCol="0" anchor="ctr"/>
              <a:lstStyle/>
              <a:p>
                <a:endParaRPr lang="en-US"/>
              </a:p>
            </p:txBody>
          </p:sp>
          <p:sp>
            <p:nvSpPr>
              <p:cNvPr id="79" name="Freeform: Shape 78">
                <a:extLst>
                  <a:ext uri="{FF2B5EF4-FFF2-40B4-BE49-F238E27FC236}">
                    <a16:creationId xmlns:a16="http://schemas.microsoft.com/office/drawing/2014/main" id="{A41BB966-F8E7-43B2-ABFD-5BE1F992DE89}"/>
                  </a:ext>
                </a:extLst>
              </p:cNvPr>
              <p:cNvSpPr/>
              <p:nvPr/>
            </p:nvSpPr>
            <p:spPr>
              <a:xfrm>
                <a:off x="2405713" y="5915714"/>
                <a:ext cx="109823" cy="73152"/>
              </a:xfrm>
              <a:custGeom>
                <a:avLst/>
                <a:gdLst>
                  <a:gd name="connsiteX0" fmla="*/ 0 w 109823"/>
                  <a:gd name="connsiteY0" fmla="*/ 0 h 73152"/>
                  <a:gd name="connsiteX1" fmla="*/ 18193 w 109823"/>
                  <a:gd name="connsiteY1" fmla="*/ 37433 h 73152"/>
                  <a:gd name="connsiteX2" fmla="*/ 49816 w 109823"/>
                  <a:gd name="connsiteY2" fmla="*/ 57912 h 73152"/>
                  <a:gd name="connsiteX3" fmla="*/ 60674 w 109823"/>
                  <a:gd name="connsiteY3" fmla="*/ 62294 h 73152"/>
                  <a:gd name="connsiteX4" fmla="*/ 84392 w 109823"/>
                  <a:gd name="connsiteY4" fmla="*/ 68771 h 73152"/>
                  <a:gd name="connsiteX5" fmla="*/ 109823 w 109823"/>
                  <a:gd name="connsiteY5"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23" h="73152">
                    <a:moveTo>
                      <a:pt x="0" y="0"/>
                    </a:moveTo>
                    <a:cubicBezTo>
                      <a:pt x="667" y="14478"/>
                      <a:pt x="7239" y="28004"/>
                      <a:pt x="18193" y="37433"/>
                    </a:cubicBezTo>
                    <a:cubicBezTo>
                      <a:pt x="27432" y="46006"/>
                      <a:pt x="38195" y="52959"/>
                      <a:pt x="49816" y="57912"/>
                    </a:cubicBezTo>
                    <a:lnTo>
                      <a:pt x="60674" y="62294"/>
                    </a:lnTo>
                    <a:cubicBezTo>
                      <a:pt x="68389" y="65056"/>
                      <a:pt x="76295" y="67151"/>
                      <a:pt x="84392" y="68771"/>
                    </a:cubicBezTo>
                    <a:cubicBezTo>
                      <a:pt x="92773" y="70771"/>
                      <a:pt x="101251" y="72200"/>
                      <a:pt x="109823" y="73152"/>
                    </a:cubicBezTo>
                  </a:path>
                </a:pathLst>
              </a:custGeom>
              <a:noFill/>
              <a:ln w="6350" cap="rnd">
                <a:solidFill>
                  <a:srgbClr val="000000"/>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C2F8D38D-FE43-45C1-84B7-188657D8E36A}"/>
                  </a:ext>
                </a:extLst>
              </p:cNvPr>
              <p:cNvSpPr/>
              <p:nvPr/>
            </p:nvSpPr>
            <p:spPr>
              <a:xfrm>
                <a:off x="2405713" y="5990581"/>
                <a:ext cx="109918" cy="73533"/>
              </a:xfrm>
              <a:custGeom>
                <a:avLst/>
                <a:gdLst>
                  <a:gd name="connsiteX0" fmla="*/ 0 w 109918"/>
                  <a:gd name="connsiteY0" fmla="*/ 0 h 73533"/>
                  <a:gd name="connsiteX1" fmla="*/ 18193 w 109918"/>
                  <a:gd name="connsiteY1" fmla="*/ 37433 h 73533"/>
                  <a:gd name="connsiteX2" fmla="*/ 49816 w 109918"/>
                  <a:gd name="connsiteY2" fmla="*/ 57912 h 73533"/>
                  <a:gd name="connsiteX3" fmla="*/ 60769 w 109918"/>
                  <a:gd name="connsiteY3" fmla="*/ 62294 h 73533"/>
                  <a:gd name="connsiteX4" fmla="*/ 84106 w 109918"/>
                  <a:gd name="connsiteY4" fmla="*/ 69152 h 73533"/>
                  <a:gd name="connsiteX5" fmla="*/ 109918 w 109918"/>
                  <a:gd name="connsiteY5" fmla="*/ 73533 h 7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18" h="73533">
                    <a:moveTo>
                      <a:pt x="0" y="0"/>
                    </a:moveTo>
                    <a:cubicBezTo>
                      <a:pt x="667" y="14478"/>
                      <a:pt x="7239" y="28003"/>
                      <a:pt x="18193" y="37433"/>
                    </a:cubicBezTo>
                    <a:cubicBezTo>
                      <a:pt x="27432" y="46006"/>
                      <a:pt x="38195" y="52959"/>
                      <a:pt x="49816" y="57912"/>
                    </a:cubicBezTo>
                    <a:lnTo>
                      <a:pt x="60769" y="62294"/>
                    </a:lnTo>
                    <a:cubicBezTo>
                      <a:pt x="68389" y="65151"/>
                      <a:pt x="76200" y="67437"/>
                      <a:pt x="84106" y="69152"/>
                    </a:cubicBezTo>
                    <a:cubicBezTo>
                      <a:pt x="92583" y="71152"/>
                      <a:pt x="101251" y="72580"/>
                      <a:pt x="109918" y="73533"/>
                    </a:cubicBezTo>
                  </a:path>
                </a:pathLst>
              </a:custGeom>
              <a:noFill/>
              <a:ln w="6350" cap="rnd">
                <a:solidFill>
                  <a:srgbClr val="000000"/>
                </a:solidFill>
                <a:prstDash val="solid"/>
                <a:round/>
              </a:ln>
            </p:spPr>
            <p:txBody>
              <a:bodyPr rtlCol="0" anchor="ctr"/>
              <a:lstStyle/>
              <a:p>
                <a:endParaRPr lang="en-US"/>
              </a:p>
            </p:txBody>
          </p:sp>
          <p:sp>
            <p:nvSpPr>
              <p:cNvPr id="81" name="Freeform: Shape 80">
                <a:extLst>
                  <a:ext uri="{FF2B5EF4-FFF2-40B4-BE49-F238E27FC236}">
                    <a16:creationId xmlns:a16="http://schemas.microsoft.com/office/drawing/2014/main" id="{BE4773CE-BCD9-4B33-9898-CB6766BE81EB}"/>
                  </a:ext>
                </a:extLst>
              </p:cNvPr>
              <p:cNvSpPr/>
              <p:nvPr/>
            </p:nvSpPr>
            <p:spPr>
              <a:xfrm>
                <a:off x="2405713"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82" name="Freeform: Shape 81">
                <a:extLst>
                  <a:ext uri="{FF2B5EF4-FFF2-40B4-BE49-F238E27FC236}">
                    <a16:creationId xmlns:a16="http://schemas.microsoft.com/office/drawing/2014/main" id="{7CFA9100-EA32-461D-BAA4-CDF1BB1AADC2}"/>
                  </a:ext>
                </a:extLst>
              </p:cNvPr>
              <p:cNvSpPr/>
              <p:nvPr/>
            </p:nvSpPr>
            <p:spPr>
              <a:xfrm>
                <a:off x="2679556" y="5765886"/>
                <a:ext cx="9525" cy="123253"/>
              </a:xfrm>
              <a:custGeom>
                <a:avLst/>
                <a:gdLst>
                  <a:gd name="connsiteX0" fmla="*/ 0 w 9525"/>
                  <a:gd name="connsiteY0" fmla="*/ 123254 h 123253"/>
                  <a:gd name="connsiteX1" fmla="*/ 0 w 9525"/>
                  <a:gd name="connsiteY1" fmla="*/ 74962 h 123253"/>
                  <a:gd name="connsiteX2" fmla="*/ 0 w 9525"/>
                  <a:gd name="connsiteY2" fmla="*/ 0 h 123253"/>
                </a:gdLst>
                <a:ahLst/>
                <a:cxnLst>
                  <a:cxn ang="0">
                    <a:pos x="connsiteX0" y="connsiteY0"/>
                  </a:cxn>
                  <a:cxn ang="0">
                    <a:pos x="connsiteX1" y="connsiteY1"/>
                  </a:cxn>
                  <a:cxn ang="0">
                    <a:pos x="connsiteX2" y="connsiteY2"/>
                  </a:cxn>
                </a:cxnLst>
                <a:rect l="l" t="t" r="r" b="b"/>
                <a:pathLst>
                  <a:path w="9525" h="123253">
                    <a:moveTo>
                      <a:pt x="0" y="123254"/>
                    </a:moveTo>
                    <a:lnTo>
                      <a:pt x="0" y="74962"/>
                    </a:lnTo>
                    <a:lnTo>
                      <a:pt x="0" y="0"/>
                    </a:lnTo>
                  </a:path>
                </a:pathLst>
              </a:custGeom>
              <a:noFill/>
              <a:ln w="6350" cap="rnd">
                <a:solidFill>
                  <a:srgbClr val="000000"/>
                </a:solidFill>
                <a:prstDash val="solid"/>
                <a:round/>
              </a:ln>
            </p:spPr>
            <p:txBody>
              <a:bodyPr rtlCol="0" anchor="ctr"/>
              <a:lstStyle/>
              <a:p>
                <a:endParaRPr lang="en-US"/>
              </a:p>
            </p:txBody>
          </p:sp>
        </p:grpSp>
        <p:grpSp>
          <p:nvGrpSpPr>
            <p:cNvPr id="74" name="Graphic 30">
              <a:extLst>
                <a:ext uri="{FF2B5EF4-FFF2-40B4-BE49-F238E27FC236}">
                  <a16:creationId xmlns:a16="http://schemas.microsoft.com/office/drawing/2014/main" id="{202254A5-CD99-4F62-B38D-D79A0F35A18A}"/>
                </a:ext>
              </a:extLst>
            </p:cNvPr>
            <p:cNvGrpSpPr/>
            <p:nvPr/>
          </p:nvGrpSpPr>
          <p:grpSpPr>
            <a:xfrm>
              <a:off x="2544206" y="5878030"/>
              <a:ext cx="135351" cy="187140"/>
              <a:chOff x="2544206" y="5878030"/>
              <a:chExt cx="135351" cy="187140"/>
            </a:xfrm>
            <a:noFill/>
          </p:grpSpPr>
          <p:sp>
            <p:nvSpPr>
              <p:cNvPr id="75" name="Freeform: Shape 74">
                <a:extLst>
                  <a:ext uri="{FF2B5EF4-FFF2-40B4-BE49-F238E27FC236}">
                    <a16:creationId xmlns:a16="http://schemas.microsoft.com/office/drawing/2014/main" id="{E15BD432-D16C-4285-B4AE-D7A0348F9391}"/>
                  </a:ext>
                </a:extLst>
              </p:cNvPr>
              <p:cNvSpPr/>
              <p:nvPr/>
            </p:nvSpPr>
            <p:spPr>
              <a:xfrm>
                <a:off x="2544206" y="5963720"/>
                <a:ext cx="135351" cy="101450"/>
              </a:xfrm>
              <a:custGeom>
                <a:avLst/>
                <a:gdLst>
                  <a:gd name="connsiteX0" fmla="*/ 118300 w 135351"/>
                  <a:gd name="connsiteY0" fmla="*/ 0 h 101450"/>
                  <a:gd name="connsiteX1" fmla="*/ 16954 w 135351"/>
                  <a:gd name="connsiteY1" fmla="*/ 0 h 101450"/>
                  <a:gd name="connsiteX2" fmla="*/ 0 w 135351"/>
                  <a:gd name="connsiteY2" fmla="*/ 13430 h 101450"/>
                  <a:gd name="connsiteX3" fmla="*/ 0 w 135351"/>
                  <a:gd name="connsiteY3" fmla="*/ 100013 h 101450"/>
                  <a:gd name="connsiteX4" fmla="*/ 1810 w 135351"/>
                  <a:gd name="connsiteY4" fmla="*/ 101441 h 101450"/>
                  <a:gd name="connsiteX5" fmla="*/ 133541 w 135351"/>
                  <a:gd name="connsiteY5" fmla="*/ 101441 h 101450"/>
                  <a:gd name="connsiteX6" fmla="*/ 135350 w 135351"/>
                  <a:gd name="connsiteY6" fmla="*/ 100013 h 101450"/>
                  <a:gd name="connsiteX7" fmla="*/ 135350 w 135351"/>
                  <a:gd name="connsiteY7" fmla="*/ 13621 h 101450"/>
                  <a:gd name="connsiteX8" fmla="*/ 118300 w 135351"/>
                  <a:gd name="connsiteY8" fmla="*/ 0 h 1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51" h="101450">
                    <a:moveTo>
                      <a:pt x="118300" y="0"/>
                    </a:moveTo>
                    <a:lnTo>
                      <a:pt x="16954" y="0"/>
                    </a:lnTo>
                    <a:cubicBezTo>
                      <a:pt x="7620" y="0"/>
                      <a:pt x="0" y="6096"/>
                      <a:pt x="0" y="13430"/>
                    </a:cubicBezTo>
                    <a:lnTo>
                      <a:pt x="0" y="100013"/>
                    </a:lnTo>
                    <a:cubicBezTo>
                      <a:pt x="95" y="100870"/>
                      <a:pt x="953" y="101537"/>
                      <a:pt x="1810" y="101441"/>
                    </a:cubicBezTo>
                    <a:lnTo>
                      <a:pt x="133541" y="101441"/>
                    </a:lnTo>
                    <a:cubicBezTo>
                      <a:pt x="134493" y="101441"/>
                      <a:pt x="135255" y="100870"/>
                      <a:pt x="135350" y="100013"/>
                    </a:cubicBezTo>
                    <a:lnTo>
                      <a:pt x="135350" y="13621"/>
                    </a:lnTo>
                    <a:cubicBezTo>
                      <a:pt x="135446" y="6096"/>
                      <a:pt x="127825" y="0"/>
                      <a:pt x="118300" y="0"/>
                    </a:cubicBezTo>
                    <a:close/>
                  </a:path>
                </a:pathLst>
              </a:custGeom>
              <a:noFill/>
              <a:ln w="6350" cap="rnd">
                <a:solidFill>
                  <a:srgbClr val="000000"/>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C653EF93-C4C3-440F-89F5-74A4F6A60D43}"/>
                  </a:ext>
                </a:extLst>
              </p:cNvPr>
              <p:cNvSpPr/>
              <p:nvPr/>
            </p:nvSpPr>
            <p:spPr>
              <a:xfrm>
                <a:off x="2562780" y="5878030"/>
                <a:ext cx="98298" cy="85690"/>
              </a:xfrm>
              <a:custGeom>
                <a:avLst/>
                <a:gdLst>
                  <a:gd name="connsiteX0" fmla="*/ 0 w 98298"/>
                  <a:gd name="connsiteY0" fmla="*/ 85691 h 85690"/>
                  <a:gd name="connsiteX1" fmla="*/ 0 w 98298"/>
                  <a:gd name="connsiteY1" fmla="*/ 46638 h 85690"/>
                  <a:gd name="connsiteX2" fmla="*/ 51721 w 98298"/>
                  <a:gd name="connsiteY2" fmla="*/ 61 h 85690"/>
                  <a:gd name="connsiteX3" fmla="*/ 98298 w 98298"/>
                  <a:gd name="connsiteY3" fmla="*/ 46638 h 85690"/>
                  <a:gd name="connsiteX4" fmla="*/ 98298 w 98298"/>
                  <a:gd name="connsiteY4" fmla="*/ 85691 h 8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85690">
                    <a:moveTo>
                      <a:pt x="0" y="85691"/>
                    </a:moveTo>
                    <a:lnTo>
                      <a:pt x="0" y="46638"/>
                    </a:lnTo>
                    <a:cubicBezTo>
                      <a:pt x="1429" y="19492"/>
                      <a:pt x="24575" y="-1273"/>
                      <a:pt x="51721" y="61"/>
                    </a:cubicBezTo>
                    <a:cubicBezTo>
                      <a:pt x="76867" y="1394"/>
                      <a:pt x="96965" y="21492"/>
                      <a:pt x="98298" y="46638"/>
                    </a:cubicBezTo>
                    <a:lnTo>
                      <a:pt x="98298" y="85691"/>
                    </a:lnTo>
                  </a:path>
                </a:pathLst>
              </a:custGeom>
              <a:noFill/>
              <a:ln w="6350" cap="rnd">
                <a:solidFill>
                  <a:srgbClr val="000000"/>
                </a:solidFill>
                <a:prstDash val="solid"/>
                <a:round/>
              </a:ln>
            </p:spPr>
            <p:txBody>
              <a:bodyPr rtlCol="0" anchor="ctr"/>
              <a:lstStyle/>
              <a:p>
                <a:endParaRPr lang="en-US"/>
              </a:p>
            </p:txBody>
          </p:sp>
        </p:grpSp>
      </p:grpSp>
      <p:grpSp>
        <p:nvGrpSpPr>
          <p:cNvPr id="83" name="Graphic 30">
            <a:extLst>
              <a:ext uri="{FF2B5EF4-FFF2-40B4-BE49-F238E27FC236}">
                <a16:creationId xmlns:a16="http://schemas.microsoft.com/office/drawing/2014/main" id="{537E538D-4DD0-4A23-B9CD-51048834BEB9}"/>
              </a:ext>
            </a:extLst>
          </p:cNvPr>
          <p:cNvGrpSpPr>
            <a:grpSpLocks noChangeAspect="1"/>
          </p:cNvGrpSpPr>
          <p:nvPr/>
        </p:nvGrpSpPr>
        <p:grpSpPr>
          <a:xfrm>
            <a:off x="5862223" y="3307599"/>
            <a:ext cx="374640" cy="511764"/>
            <a:chOff x="1947560" y="5691083"/>
            <a:chExt cx="273939" cy="374205"/>
          </a:xfrm>
          <a:noFill/>
        </p:grpSpPr>
        <p:grpSp>
          <p:nvGrpSpPr>
            <p:cNvPr id="84" name="Graphic 30">
              <a:extLst>
                <a:ext uri="{FF2B5EF4-FFF2-40B4-BE49-F238E27FC236}">
                  <a16:creationId xmlns:a16="http://schemas.microsoft.com/office/drawing/2014/main" id="{B09AB604-3C7A-41D7-A873-605B694C95C6}"/>
                </a:ext>
              </a:extLst>
            </p:cNvPr>
            <p:cNvGrpSpPr/>
            <p:nvPr/>
          </p:nvGrpSpPr>
          <p:grpSpPr>
            <a:xfrm>
              <a:off x="1947560" y="5691083"/>
              <a:ext cx="273939" cy="374205"/>
              <a:chOff x="1947560" y="5691083"/>
              <a:chExt cx="273939" cy="374205"/>
            </a:xfrm>
            <a:noFill/>
          </p:grpSpPr>
          <p:sp>
            <p:nvSpPr>
              <p:cNvPr id="86" name="Freeform: Shape 85">
                <a:extLst>
                  <a:ext uri="{FF2B5EF4-FFF2-40B4-BE49-F238E27FC236}">
                    <a16:creationId xmlns:a16="http://schemas.microsoft.com/office/drawing/2014/main" id="{182AB077-B67D-4309-A183-890CB012D834}"/>
                  </a:ext>
                </a:extLst>
              </p:cNvPr>
              <p:cNvSpPr/>
              <p:nvPr/>
            </p:nvSpPr>
            <p:spPr>
              <a:xfrm>
                <a:off x="1947655" y="5691083"/>
                <a:ext cx="273843" cy="149510"/>
              </a:xfrm>
              <a:custGeom>
                <a:avLst/>
                <a:gdLst>
                  <a:gd name="connsiteX0" fmla="*/ 273844 w 273843"/>
                  <a:gd name="connsiteY0" fmla="*/ 74803 h 149510"/>
                  <a:gd name="connsiteX1" fmla="*/ 255461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69 w 273843"/>
                  <a:gd name="connsiteY17" fmla="*/ 12510 h 149510"/>
                  <a:gd name="connsiteX18" fmla="*/ 96679 w 273843"/>
                  <a:gd name="connsiteY18" fmla="*/ 2985 h 149510"/>
                  <a:gd name="connsiteX19" fmla="*/ 109919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1"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6" y="147384"/>
                      <a:pt x="92869" y="145955"/>
                      <a:pt x="84392" y="143859"/>
                    </a:cubicBezTo>
                    <a:cubicBezTo>
                      <a:pt x="76295" y="142145"/>
                      <a:pt x="68390" y="139859"/>
                      <a:pt x="60674" y="136906"/>
                    </a:cubicBezTo>
                    <a:cubicBezTo>
                      <a:pt x="56959" y="135573"/>
                      <a:pt x="53340" y="134049"/>
                      <a:pt x="50006" y="132525"/>
                    </a:cubicBezTo>
                    <a:cubicBezTo>
                      <a:pt x="38290" y="127667"/>
                      <a:pt x="27527" y="120714"/>
                      <a:pt x="18288" y="112141"/>
                    </a:cubicBezTo>
                    <a:lnTo>
                      <a:pt x="18288" y="112141"/>
                    </a:lnTo>
                    <a:cubicBezTo>
                      <a:pt x="7239" y="102807"/>
                      <a:pt x="571" y="89186"/>
                      <a:pt x="0" y="74708"/>
                    </a:cubicBezTo>
                    <a:cubicBezTo>
                      <a:pt x="0" y="51181"/>
                      <a:pt x="19621" y="30512"/>
                      <a:pt x="50102" y="16796"/>
                    </a:cubicBezTo>
                    <a:cubicBezTo>
                      <a:pt x="53530" y="15272"/>
                      <a:pt x="57055" y="13938"/>
                      <a:pt x="60769" y="12510"/>
                    </a:cubicBezTo>
                    <a:cubicBezTo>
                      <a:pt x="72390" y="8223"/>
                      <a:pt x="84392" y="4985"/>
                      <a:pt x="96679" y="2985"/>
                    </a:cubicBezTo>
                    <a:lnTo>
                      <a:pt x="109919"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87" name="Freeform: Shape 86">
                <a:extLst>
                  <a:ext uri="{FF2B5EF4-FFF2-40B4-BE49-F238E27FC236}">
                    <a16:creationId xmlns:a16="http://schemas.microsoft.com/office/drawing/2014/main" id="{21F45A0A-3790-4BBF-9CBB-BA8D05568B8F}"/>
                  </a:ext>
                </a:extLst>
              </p:cNvPr>
              <p:cNvSpPr/>
              <p:nvPr/>
            </p:nvSpPr>
            <p:spPr>
              <a:xfrm>
                <a:off x="1947655" y="5840848"/>
                <a:ext cx="71723" cy="65913"/>
              </a:xfrm>
              <a:custGeom>
                <a:avLst/>
                <a:gdLst>
                  <a:gd name="connsiteX0" fmla="*/ 0 w 71723"/>
                  <a:gd name="connsiteY0" fmla="*/ 0 h 65913"/>
                  <a:gd name="connsiteX1" fmla="*/ 18193 w 71723"/>
                  <a:gd name="connsiteY1" fmla="*/ 37433 h 65913"/>
                  <a:gd name="connsiteX2" fmla="*/ 49816 w 71723"/>
                  <a:gd name="connsiteY2" fmla="*/ 57817 h 65913"/>
                  <a:gd name="connsiteX3" fmla="*/ 60674 w 71723"/>
                  <a:gd name="connsiteY3" fmla="*/ 62293 h 65913"/>
                  <a:gd name="connsiteX4" fmla="*/ 71723 w 71723"/>
                  <a:gd name="connsiteY4" fmla="*/ 65913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23" h="65913">
                    <a:moveTo>
                      <a:pt x="0" y="0"/>
                    </a:moveTo>
                    <a:cubicBezTo>
                      <a:pt x="667" y="14478"/>
                      <a:pt x="7239" y="28004"/>
                      <a:pt x="18193" y="37433"/>
                    </a:cubicBezTo>
                    <a:cubicBezTo>
                      <a:pt x="27527" y="46006"/>
                      <a:pt x="38195" y="52864"/>
                      <a:pt x="49816" y="57817"/>
                    </a:cubicBezTo>
                    <a:cubicBezTo>
                      <a:pt x="53340" y="59341"/>
                      <a:pt x="56959" y="60865"/>
                      <a:pt x="60674" y="62293"/>
                    </a:cubicBezTo>
                    <a:cubicBezTo>
                      <a:pt x="64294" y="63627"/>
                      <a:pt x="68008" y="64865"/>
                      <a:pt x="71723" y="65913"/>
                    </a:cubicBezTo>
                  </a:path>
                </a:pathLst>
              </a:custGeom>
              <a:noFill/>
              <a:ln w="6350" cap="rnd">
                <a:solidFill>
                  <a:srgbClr val="000000"/>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E4E419BE-8729-494D-B250-A60C379EF167}"/>
                  </a:ext>
                </a:extLst>
              </p:cNvPr>
              <p:cNvSpPr/>
              <p:nvPr/>
            </p:nvSpPr>
            <p:spPr>
              <a:xfrm>
                <a:off x="1947655" y="5915714"/>
                <a:ext cx="77152" cy="67151"/>
              </a:xfrm>
              <a:custGeom>
                <a:avLst/>
                <a:gdLst>
                  <a:gd name="connsiteX0" fmla="*/ 0 w 77152"/>
                  <a:gd name="connsiteY0" fmla="*/ 0 h 67151"/>
                  <a:gd name="connsiteX1" fmla="*/ 18193 w 77152"/>
                  <a:gd name="connsiteY1" fmla="*/ 37433 h 67151"/>
                  <a:gd name="connsiteX2" fmla="*/ 49816 w 77152"/>
                  <a:gd name="connsiteY2" fmla="*/ 57912 h 67151"/>
                  <a:gd name="connsiteX3" fmla="*/ 60674 w 77152"/>
                  <a:gd name="connsiteY3" fmla="*/ 62294 h 67151"/>
                  <a:gd name="connsiteX4" fmla="*/ 77152 w 77152"/>
                  <a:gd name="connsiteY4" fmla="*/ 67151 h 6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67151">
                    <a:moveTo>
                      <a:pt x="0" y="0"/>
                    </a:moveTo>
                    <a:cubicBezTo>
                      <a:pt x="667" y="14478"/>
                      <a:pt x="7239" y="28004"/>
                      <a:pt x="18193" y="37433"/>
                    </a:cubicBezTo>
                    <a:cubicBezTo>
                      <a:pt x="27527" y="46006"/>
                      <a:pt x="38195" y="52959"/>
                      <a:pt x="49816" y="57912"/>
                    </a:cubicBezTo>
                    <a:lnTo>
                      <a:pt x="60674" y="62294"/>
                    </a:lnTo>
                    <a:cubicBezTo>
                      <a:pt x="66103" y="64199"/>
                      <a:pt x="71628" y="65818"/>
                      <a:pt x="77152" y="67151"/>
                    </a:cubicBezTo>
                  </a:path>
                </a:pathLst>
              </a:custGeom>
              <a:noFill/>
              <a:ln w="6350" cap="rnd">
                <a:solidFill>
                  <a:srgbClr val="000000"/>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F6FD97D5-88B7-43B5-B78F-E9C520E6620D}"/>
                  </a:ext>
                </a:extLst>
              </p:cNvPr>
              <p:cNvSpPr/>
              <p:nvPr/>
            </p:nvSpPr>
            <p:spPr>
              <a:xfrm>
                <a:off x="1947560" y="5990581"/>
                <a:ext cx="136112" cy="74707"/>
              </a:xfrm>
              <a:custGeom>
                <a:avLst/>
                <a:gdLst>
                  <a:gd name="connsiteX0" fmla="*/ 0 w 136112"/>
                  <a:gd name="connsiteY0" fmla="*/ 0 h 74707"/>
                  <a:gd name="connsiteX1" fmla="*/ 18193 w 136112"/>
                  <a:gd name="connsiteY1" fmla="*/ 37433 h 74707"/>
                  <a:gd name="connsiteX2" fmla="*/ 49816 w 136112"/>
                  <a:gd name="connsiteY2" fmla="*/ 57912 h 74707"/>
                  <a:gd name="connsiteX3" fmla="*/ 60769 w 136112"/>
                  <a:gd name="connsiteY3" fmla="*/ 62294 h 74707"/>
                  <a:gd name="connsiteX4" fmla="*/ 84106 w 136112"/>
                  <a:gd name="connsiteY4" fmla="*/ 69152 h 74707"/>
                  <a:gd name="connsiteX5" fmla="*/ 109919 w 136112"/>
                  <a:gd name="connsiteY5" fmla="*/ 73533 h 74707"/>
                  <a:gd name="connsiteX6" fmla="*/ 123539 w 136112"/>
                  <a:gd name="connsiteY6" fmla="*/ 74581 h 74707"/>
                  <a:gd name="connsiteX7" fmla="*/ 136112 w 136112"/>
                  <a:gd name="connsiteY7" fmla="*/ 74581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12" h="74707">
                    <a:moveTo>
                      <a:pt x="0" y="0"/>
                    </a:moveTo>
                    <a:cubicBezTo>
                      <a:pt x="667" y="14478"/>
                      <a:pt x="7239" y="28003"/>
                      <a:pt x="18193" y="37433"/>
                    </a:cubicBezTo>
                    <a:cubicBezTo>
                      <a:pt x="27527" y="46006"/>
                      <a:pt x="38195" y="52959"/>
                      <a:pt x="49816" y="57912"/>
                    </a:cubicBezTo>
                    <a:lnTo>
                      <a:pt x="60769" y="62294"/>
                    </a:lnTo>
                    <a:cubicBezTo>
                      <a:pt x="68390" y="65151"/>
                      <a:pt x="76200" y="67437"/>
                      <a:pt x="84106" y="69152"/>
                    </a:cubicBezTo>
                    <a:cubicBezTo>
                      <a:pt x="92678" y="71152"/>
                      <a:pt x="101251" y="72580"/>
                      <a:pt x="109919" y="73533"/>
                    </a:cubicBezTo>
                    <a:cubicBezTo>
                      <a:pt x="114395" y="74104"/>
                      <a:pt x="118967" y="74295"/>
                      <a:pt x="123539" y="74581"/>
                    </a:cubicBezTo>
                    <a:cubicBezTo>
                      <a:pt x="128016" y="74867"/>
                      <a:pt x="131921" y="74581"/>
                      <a:pt x="136112" y="74581"/>
                    </a:cubicBezTo>
                  </a:path>
                </a:pathLst>
              </a:custGeom>
              <a:noFill/>
              <a:ln w="6350" cap="rnd">
                <a:solidFill>
                  <a:srgbClr val="000000"/>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DDA4F34E-9C77-4DDF-90FE-F429EADF5925}"/>
                  </a:ext>
                </a:extLst>
              </p:cNvPr>
              <p:cNvSpPr/>
              <p:nvPr/>
            </p:nvSpPr>
            <p:spPr>
              <a:xfrm>
                <a:off x="1947655"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F7F105B2-3E61-49F9-8040-D4C50FC2EFD4}"/>
                  </a:ext>
                </a:extLst>
              </p:cNvPr>
              <p:cNvSpPr/>
              <p:nvPr/>
            </p:nvSpPr>
            <p:spPr>
              <a:xfrm>
                <a:off x="2221499" y="5765886"/>
                <a:ext cx="9525" cy="108680"/>
              </a:xfrm>
              <a:custGeom>
                <a:avLst/>
                <a:gdLst>
                  <a:gd name="connsiteX0" fmla="*/ 0 w 9525"/>
                  <a:gd name="connsiteY0" fmla="*/ 108680 h 108680"/>
                  <a:gd name="connsiteX1" fmla="*/ 0 w 9525"/>
                  <a:gd name="connsiteY1" fmla="*/ 74962 h 108680"/>
                  <a:gd name="connsiteX2" fmla="*/ 0 w 9525"/>
                  <a:gd name="connsiteY2" fmla="*/ 0 h 108680"/>
                </a:gdLst>
                <a:ahLst/>
                <a:cxnLst>
                  <a:cxn ang="0">
                    <a:pos x="connsiteX0" y="connsiteY0"/>
                  </a:cxn>
                  <a:cxn ang="0">
                    <a:pos x="connsiteX1" y="connsiteY1"/>
                  </a:cxn>
                  <a:cxn ang="0">
                    <a:pos x="connsiteX2" y="connsiteY2"/>
                  </a:cxn>
                </a:cxnLst>
                <a:rect l="l" t="t" r="r" b="b"/>
                <a:pathLst>
                  <a:path w="9525" h="108680">
                    <a:moveTo>
                      <a:pt x="0" y="108680"/>
                    </a:moveTo>
                    <a:lnTo>
                      <a:pt x="0" y="74962"/>
                    </a:lnTo>
                    <a:lnTo>
                      <a:pt x="0" y="0"/>
                    </a:lnTo>
                  </a:path>
                </a:pathLst>
              </a:custGeom>
              <a:noFill/>
              <a:ln w="6350" cap="rnd">
                <a:solidFill>
                  <a:srgbClr val="000000"/>
                </a:solidFill>
                <a:prstDash val="solid"/>
                <a:round/>
              </a:ln>
            </p:spPr>
            <p:txBody>
              <a:bodyPr rtlCol="0" anchor="ctr"/>
              <a:lstStyle/>
              <a:p>
                <a:endParaRPr lang="en-US"/>
              </a:p>
            </p:txBody>
          </p:sp>
        </p:grpSp>
        <p:sp>
          <p:nvSpPr>
            <p:cNvPr id="85" name="Freeform: Shape 84">
              <a:extLst>
                <a:ext uri="{FF2B5EF4-FFF2-40B4-BE49-F238E27FC236}">
                  <a16:creationId xmlns:a16="http://schemas.microsoft.com/office/drawing/2014/main" id="{6099BF07-24F1-498E-A3D5-9569847FFF1E}"/>
                </a:ext>
              </a:extLst>
            </p:cNvPr>
            <p:cNvSpPr/>
            <p:nvPr/>
          </p:nvSpPr>
          <p:spPr>
            <a:xfrm>
              <a:off x="2047954" y="5878141"/>
              <a:ext cx="173545" cy="187020"/>
            </a:xfrm>
            <a:custGeom>
              <a:avLst/>
              <a:gdLst>
                <a:gd name="connsiteX0" fmla="*/ 117538 w 173545"/>
                <a:gd name="connsiteY0" fmla="*/ 9474 h 187020"/>
                <a:gd name="connsiteX1" fmla="*/ 86773 w 173545"/>
                <a:gd name="connsiteY1" fmla="*/ 44 h 187020"/>
                <a:gd name="connsiteX2" fmla="*/ 56007 w 173545"/>
                <a:gd name="connsiteY2" fmla="*/ 10046 h 187020"/>
                <a:gd name="connsiteX3" fmla="*/ 0 w 173545"/>
                <a:gd name="connsiteY3" fmla="*/ 25571 h 187020"/>
                <a:gd name="connsiteX4" fmla="*/ 0 w 173545"/>
                <a:gd name="connsiteY4" fmla="*/ 69386 h 187020"/>
                <a:gd name="connsiteX5" fmla="*/ 3334 w 173545"/>
                <a:gd name="connsiteY5" fmla="*/ 93770 h 187020"/>
                <a:gd name="connsiteX6" fmla="*/ 3334 w 173545"/>
                <a:gd name="connsiteY6" fmla="*/ 93770 h 187020"/>
                <a:gd name="connsiteX7" fmla="*/ 86773 w 173545"/>
                <a:gd name="connsiteY7" fmla="*/ 187020 h 187020"/>
                <a:gd name="connsiteX8" fmla="*/ 170212 w 173545"/>
                <a:gd name="connsiteY8" fmla="*/ 93770 h 187020"/>
                <a:gd name="connsiteX9" fmla="*/ 170212 w 173545"/>
                <a:gd name="connsiteY9" fmla="*/ 93199 h 187020"/>
                <a:gd name="connsiteX10" fmla="*/ 170212 w 173545"/>
                <a:gd name="connsiteY10" fmla="*/ 93199 h 187020"/>
                <a:gd name="connsiteX11" fmla="*/ 173546 w 173545"/>
                <a:gd name="connsiteY11" fmla="*/ 68815 h 187020"/>
                <a:gd name="connsiteX12" fmla="*/ 173546 w 173545"/>
                <a:gd name="connsiteY12" fmla="*/ 25000 h 187020"/>
                <a:gd name="connsiteX13" fmla="*/ 117538 w 173545"/>
                <a:gd name="connsiteY13" fmla="*/ 9474 h 187020"/>
                <a:gd name="connsiteX14" fmla="*/ 117538 w 173545"/>
                <a:gd name="connsiteY14" fmla="*/ 9474 h 18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545" h="187020">
                  <a:moveTo>
                    <a:pt x="117538" y="9474"/>
                  </a:moveTo>
                  <a:cubicBezTo>
                    <a:pt x="109823" y="3378"/>
                    <a:pt x="98869" y="44"/>
                    <a:pt x="86773" y="44"/>
                  </a:cubicBezTo>
                  <a:cubicBezTo>
                    <a:pt x="75248" y="-527"/>
                    <a:pt x="68104" y="4521"/>
                    <a:pt x="56007" y="10046"/>
                  </a:cubicBezTo>
                  <a:cubicBezTo>
                    <a:pt x="38386" y="16713"/>
                    <a:pt x="22003" y="25571"/>
                    <a:pt x="0" y="25571"/>
                  </a:cubicBezTo>
                  <a:lnTo>
                    <a:pt x="0" y="69386"/>
                  </a:lnTo>
                  <a:cubicBezTo>
                    <a:pt x="0" y="77673"/>
                    <a:pt x="1143" y="86055"/>
                    <a:pt x="3334" y="93770"/>
                  </a:cubicBezTo>
                  <a:lnTo>
                    <a:pt x="3334" y="93770"/>
                  </a:lnTo>
                  <a:cubicBezTo>
                    <a:pt x="13240" y="129870"/>
                    <a:pt x="42863" y="162065"/>
                    <a:pt x="86773" y="187020"/>
                  </a:cubicBezTo>
                  <a:cubicBezTo>
                    <a:pt x="131254" y="162065"/>
                    <a:pt x="160877" y="129870"/>
                    <a:pt x="170212" y="93770"/>
                  </a:cubicBezTo>
                  <a:lnTo>
                    <a:pt x="170212" y="93199"/>
                  </a:lnTo>
                  <a:lnTo>
                    <a:pt x="170212" y="93199"/>
                  </a:lnTo>
                  <a:cubicBezTo>
                    <a:pt x="172402" y="85388"/>
                    <a:pt x="173546" y="76530"/>
                    <a:pt x="173546" y="68815"/>
                  </a:cubicBezTo>
                  <a:lnTo>
                    <a:pt x="173546" y="25000"/>
                  </a:lnTo>
                  <a:cubicBezTo>
                    <a:pt x="151067" y="25000"/>
                    <a:pt x="131826" y="19475"/>
                    <a:pt x="117538" y="9474"/>
                  </a:cubicBezTo>
                  <a:lnTo>
                    <a:pt x="117538" y="9474"/>
                  </a:lnTo>
                  <a:close/>
                </a:path>
              </a:pathLst>
            </a:custGeom>
            <a:noFill/>
            <a:ln w="6350" cap="rnd">
              <a:solidFill>
                <a:srgbClr val="000000"/>
              </a:solidFill>
              <a:prstDash val="solid"/>
              <a:round/>
            </a:ln>
          </p:spPr>
          <p:txBody>
            <a:bodyPr rtlCol="0" anchor="ctr"/>
            <a:lstStyle/>
            <a:p>
              <a:endParaRPr lang="en-US"/>
            </a:p>
          </p:txBody>
        </p:sp>
      </p:grpSp>
      <p:grpSp>
        <p:nvGrpSpPr>
          <p:cNvPr id="3" name="Group 2">
            <a:extLst>
              <a:ext uri="{FF2B5EF4-FFF2-40B4-BE49-F238E27FC236}">
                <a16:creationId xmlns:a16="http://schemas.microsoft.com/office/drawing/2014/main" id="{3AF46459-F64C-405A-A78A-F879B0B820DA}"/>
              </a:ext>
            </a:extLst>
          </p:cNvPr>
          <p:cNvGrpSpPr/>
          <p:nvPr/>
        </p:nvGrpSpPr>
        <p:grpSpPr>
          <a:xfrm>
            <a:off x="9801248" y="3013956"/>
            <a:ext cx="1087200" cy="1087200"/>
            <a:chOff x="9801248" y="3013956"/>
            <a:chExt cx="1087200" cy="1087200"/>
          </a:xfrm>
        </p:grpSpPr>
        <p:pic>
          <p:nvPicPr>
            <p:cNvPr id="125" name="Picture 124">
              <a:extLst>
                <a:ext uri="{FF2B5EF4-FFF2-40B4-BE49-F238E27FC236}">
                  <a16:creationId xmlns:a16="http://schemas.microsoft.com/office/drawing/2014/main" id="{EF1BBE70-F410-4CC7-97BB-8F95FEA6B36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01248" y="3013956"/>
              <a:ext cx="1087200" cy="1087200"/>
            </a:xfrm>
            <a:prstGeom prst="rect">
              <a:avLst/>
            </a:prstGeom>
          </p:spPr>
        </p:pic>
        <p:grpSp>
          <p:nvGrpSpPr>
            <p:cNvPr id="92" name="Graphic 30">
              <a:extLst>
                <a:ext uri="{FF2B5EF4-FFF2-40B4-BE49-F238E27FC236}">
                  <a16:creationId xmlns:a16="http://schemas.microsoft.com/office/drawing/2014/main" id="{80CFC1B2-BA93-4C02-8AA2-EF0D1914E33A}"/>
                </a:ext>
              </a:extLst>
            </p:cNvPr>
            <p:cNvGrpSpPr>
              <a:grpSpLocks noChangeAspect="1"/>
            </p:cNvGrpSpPr>
            <p:nvPr/>
          </p:nvGrpSpPr>
          <p:grpSpPr>
            <a:xfrm>
              <a:off x="10157055" y="3307599"/>
              <a:ext cx="374769" cy="511764"/>
              <a:chOff x="1467500" y="5691083"/>
              <a:chExt cx="274034" cy="374205"/>
            </a:xfrm>
            <a:noFill/>
          </p:grpSpPr>
          <p:grpSp>
            <p:nvGrpSpPr>
              <p:cNvPr id="93" name="Graphic 30">
                <a:extLst>
                  <a:ext uri="{FF2B5EF4-FFF2-40B4-BE49-F238E27FC236}">
                    <a16:creationId xmlns:a16="http://schemas.microsoft.com/office/drawing/2014/main" id="{038B63EE-F06E-4C1B-B13F-0F3886FB291F}"/>
                  </a:ext>
                </a:extLst>
              </p:cNvPr>
              <p:cNvGrpSpPr/>
              <p:nvPr/>
            </p:nvGrpSpPr>
            <p:grpSpPr>
              <a:xfrm>
                <a:off x="1467500" y="5691083"/>
                <a:ext cx="274034" cy="374205"/>
                <a:chOff x="1467500" y="5691083"/>
                <a:chExt cx="274034" cy="374205"/>
              </a:xfrm>
              <a:noFill/>
            </p:grpSpPr>
            <p:sp>
              <p:nvSpPr>
                <p:cNvPr id="104" name="Freeform: Shape 103">
                  <a:extLst>
                    <a:ext uri="{FF2B5EF4-FFF2-40B4-BE49-F238E27FC236}">
                      <a16:creationId xmlns:a16="http://schemas.microsoft.com/office/drawing/2014/main" id="{15A3D125-1338-4CF4-BE04-CEB855A025EC}"/>
                    </a:ext>
                  </a:extLst>
                </p:cNvPr>
                <p:cNvSpPr/>
                <p:nvPr/>
              </p:nvSpPr>
              <p:spPr>
                <a:xfrm>
                  <a:off x="1467690" y="5691083"/>
                  <a:ext cx="273843" cy="149510"/>
                </a:xfrm>
                <a:custGeom>
                  <a:avLst/>
                  <a:gdLst>
                    <a:gd name="connsiteX0" fmla="*/ 273844 w 273843"/>
                    <a:gd name="connsiteY0" fmla="*/ 74803 h 149510"/>
                    <a:gd name="connsiteX1" fmla="*/ 255461 w 273843"/>
                    <a:gd name="connsiteY1" fmla="*/ 112236 h 149510"/>
                    <a:gd name="connsiteX2" fmla="*/ 223838 w 273843"/>
                    <a:gd name="connsiteY2" fmla="*/ 132620 h 149510"/>
                    <a:gd name="connsiteX3" fmla="*/ 213170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70 w 273843"/>
                    <a:gd name="connsiteY17" fmla="*/ 12510 h 149510"/>
                    <a:gd name="connsiteX18" fmla="*/ 96679 w 273843"/>
                    <a:gd name="connsiteY18" fmla="*/ 2985 h 149510"/>
                    <a:gd name="connsiteX19" fmla="*/ 109919 w 273843"/>
                    <a:gd name="connsiteY19" fmla="*/ 1175 h 149510"/>
                    <a:gd name="connsiteX20" fmla="*/ 123635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1" y="112236"/>
                      </a:cubicBezTo>
                      <a:cubicBezTo>
                        <a:pt x="246221" y="120809"/>
                        <a:pt x="235458" y="127762"/>
                        <a:pt x="223838" y="132620"/>
                      </a:cubicBezTo>
                      <a:cubicBezTo>
                        <a:pt x="220409" y="134144"/>
                        <a:pt x="216789" y="135668"/>
                        <a:pt x="213170" y="137001"/>
                      </a:cubicBezTo>
                      <a:cubicBezTo>
                        <a:pt x="205549"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7" y="147384"/>
                        <a:pt x="92869" y="145955"/>
                        <a:pt x="84392" y="143859"/>
                      </a:cubicBezTo>
                      <a:cubicBezTo>
                        <a:pt x="76295" y="142145"/>
                        <a:pt x="68390" y="139859"/>
                        <a:pt x="60674" y="136906"/>
                      </a:cubicBezTo>
                      <a:cubicBezTo>
                        <a:pt x="56960" y="135573"/>
                        <a:pt x="53340" y="134049"/>
                        <a:pt x="50006" y="132525"/>
                      </a:cubicBezTo>
                      <a:cubicBezTo>
                        <a:pt x="38291" y="127667"/>
                        <a:pt x="27527" y="120714"/>
                        <a:pt x="18288" y="112141"/>
                      </a:cubicBezTo>
                      <a:lnTo>
                        <a:pt x="18288" y="112141"/>
                      </a:lnTo>
                      <a:cubicBezTo>
                        <a:pt x="7239" y="102807"/>
                        <a:pt x="572" y="89186"/>
                        <a:pt x="0" y="74708"/>
                      </a:cubicBezTo>
                      <a:cubicBezTo>
                        <a:pt x="0" y="51181"/>
                        <a:pt x="19622" y="30512"/>
                        <a:pt x="50102" y="16796"/>
                      </a:cubicBezTo>
                      <a:cubicBezTo>
                        <a:pt x="53531" y="15272"/>
                        <a:pt x="57055" y="13938"/>
                        <a:pt x="60770" y="12510"/>
                      </a:cubicBezTo>
                      <a:cubicBezTo>
                        <a:pt x="72390" y="8223"/>
                        <a:pt x="84392" y="4985"/>
                        <a:pt x="96679" y="2985"/>
                      </a:cubicBezTo>
                      <a:lnTo>
                        <a:pt x="109919" y="1175"/>
                      </a:lnTo>
                      <a:cubicBezTo>
                        <a:pt x="114395" y="1175"/>
                        <a:pt x="118872" y="413"/>
                        <a:pt x="123635" y="127"/>
                      </a:cubicBezTo>
                      <a:cubicBezTo>
                        <a:pt x="128397" y="-159"/>
                        <a:pt x="132112" y="127"/>
                        <a:pt x="136493" y="127"/>
                      </a:cubicBezTo>
                      <a:lnTo>
                        <a:pt x="150495" y="127"/>
                      </a:lnTo>
                      <a:cubicBezTo>
                        <a:pt x="155067" y="222"/>
                        <a:pt x="159639" y="603"/>
                        <a:pt x="164211" y="1175"/>
                      </a:cubicBezTo>
                      <a:lnTo>
                        <a:pt x="177355"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4D4ADBEC-3175-4E9F-A276-330127BEA6DB}"/>
                    </a:ext>
                  </a:extLst>
                </p:cNvPr>
                <p:cNvSpPr/>
                <p:nvPr/>
              </p:nvSpPr>
              <p:spPr>
                <a:xfrm>
                  <a:off x="1467690" y="5840848"/>
                  <a:ext cx="127254" cy="74580"/>
                </a:xfrm>
                <a:custGeom>
                  <a:avLst/>
                  <a:gdLst>
                    <a:gd name="connsiteX0" fmla="*/ 0 w 127254"/>
                    <a:gd name="connsiteY0" fmla="*/ 0 h 74580"/>
                    <a:gd name="connsiteX1" fmla="*/ 18193 w 127254"/>
                    <a:gd name="connsiteY1" fmla="*/ 37433 h 74580"/>
                    <a:gd name="connsiteX2" fmla="*/ 49816 w 127254"/>
                    <a:gd name="connsiteY2" fmla="*/ 57817 h 74580"/>
                    <a:gd name="connsiteX3" fmla="*/ 60674 w 127254"/>
                    <a:gd name="connsiteY3" fmla="*/ 62293 h 74580"/>
                    <a:gd name="connsiteX4" fmla="*/ 84296 w 127254"/>
                    <a:gd name="connsiteY4" fmla="*/ 69056 h 74580"/>
                    <a:gd name="connsiteX5" fmla="*/ 110109 w 127254"/>
                    <a:gd name="connsiteY5" fmla="*/ 73533 h 74580"/>
                    <a:gd name="connsiteX6" fmla="*/ 123825 w 127254"/>
                    <a:gd name="connsiteY6" fmla="*/ 74581 h 74580"/>
                    <a:gd name="connsiteX7" fmla="*/ 127254 w 127254"/>
                    <a:gd name="connsiteY7" fmla="*/ 74581 h 7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54" h="74580">
                      <a:moveTo>
                        <a:pt x="0" y="0"/>
                      </a:moveTo>
                      <a:cubicBezTo>
                        <a:pt x="667" y="14478"/>
                        <a:pt x="7239" y="28004"/>
                        <a:pt x="18193" y="37433"/>
                      </a:cubicBezTo>
                      <a:cubicBezTo>
                        <a:pt x="27527" y="46006"/>
                        <a:pt x="38195" y="52864"/>
                        <a:pt x="49816" y="57817"/>
                      </a:cubicBezTo>
                      <a:cubicBezTo>
                        <a:pt x="53340" y="59341"/>
                        <a:pt x="56960" y="60865"/>
                        <a:pt x="60674" y="62293"/>
                      </a:cubicBezTo>
                      <a:cubicBezTo>
                        <a:pt x="68390" y="65151"/>
                        <a:pt x="76295" y="67342"/>
                        <a:pt x="84296" y="69056"/>
                      </a:cubicBezTo>
                      <a:cubicBezTo>
                        <a:pt x="92869" y="71056"/>
                        <a:pt x="101441" y="72580"/>
                        <a:pt x="110109" y="73533"/>
                      </a:cubicBezTo>
                      <a:cubicBezTo>
                        <a:pt x="114681" y="74104"/>
                        <a:pt x="119253" y="74486"/>
                        <a:pt x="123825" y="74581"/>
                      </a:cubicBezTo>
                      <a:lnTo>
                        <a:pt x="127254" y="74581"/>
                      </a:lnTo>
                    </a:path>
                  </a:pathLst>
                </a:custGeom>
                <a:noFill/>
                <a:ln w="6350" cap="rnd">
                  <a:solidFill>
                    <a:srgbClr val="000000"/>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BB79ACC5-FCDA-4F73-8746-F5E55A48281F}"/>
                    </a:ext>
                  </a:extLst>
                </p:cNvPr>
                <p:cNvSpPr/>
                <p:nvPr/>
              </p:nvSpPr>
              <p:spPr>
                <a:xfrm>
                  <a:off x="1467690" y="5915714"/>
                  <a:ext cx="123158" cy="74104"/>
                </a:xfrm>
                <a:custGeom>
                  <a:avLst/>
                  <a:gdLst>
                    <a:gd name="connsiteX0" fmla="*/ 0 w 123158"/>
                    <a:gd name="connsiteY0" fmla="*/ 0 h 74104"/>
                    <a:gd name="connsiteX1" fmla="*/ 18193 w 123158"/>
                    <a:gd name="connsiteY1" fmla="*/ 37433 h 74104"/>
                    <a:gd name="connsiteX2" fmla="*/ 49816 w 123158"/>
                    <a:gd name="connsiteY2" fmla="*/ 57912 h 74104"/>
                    <a:gd name="connsiteX3" fmla="*/ 60674 w 123158"/>
                    <a:gd name="connsiteY3" fmla="*/ 62294 h 74104"/>
                    <a:gd name="connsiteX4" fmla="*/ 84392 w 123158"/>
                    <a:gd name="connsiteY4" fmla="*/ 68771 h 74104"/>
                    <a:gd name="connsiteX5" fmla="*/ 110204 w 123158"/>
                    <a:gd name="connsiteY5" fmla="*/ 73152 h 74104"/>
                    <a:gd name="connsiteX6" fmla="*/ 123158 w 123158"/>
                    <a:gd name="connsiteY6" fmla="*/ 74105 h 7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58" h="74104">
                      <a:moveTo>
                        <a:pt x="0" y="0"/>
                      </a:moveTo>
                      <a:cubicBezTo>
                        <a:pt x="667" y="14478"/>
                        <a:pt x="7239" y="28004"/>
                        <a:pt x="18193" y="37433"/>
                      </a:cubicBezTo>
                      <a:cubicBezTo>
                        <a:pt x="27527" y="46006"/>
                        <a:pt x="38195" y="52959"/>
                        <a:pt x="49816" y="57912"/>
                      </a:cubicBezTo>
                      <a:lnTo>
                        <a:pt x="60674" y="62294"/>
                      </a:lnTo>
                      <a:cubicBezTo>
                        <a:pt x="68485" y="65056"/>
                        <a:pt x="76391" y="67151"/>
                        <a:pt x="84392" y="68771"/>
                      </a:cubicBezTo>
                      <a:cubicBezTo>
                        <a:pt x="92964" y="70771"/>
                        <a:pt x="101537" y="72200"/>
                        <a:pt x="110204" y="73152"/>
                      </a:cubicBezTo>
                      <a:cubicBezTo>
                        <a:pt x="114110" y="73628"/>
                        <a:pt x="119063" y="73724"/>
                        <a:pt x="123158" y="74105"/>
                      </a:cubicBezTo>
                    </a:path>
                  </a:pathLst>
                </a:custGeom>
                <a:noFill/>
                <a:ln w="6350" cap="rnd">
                  <a:solidFill>
                    <a:srgbClr val="000000"/>
                  </a:solidFill>
                  <a:prstDash val="solid"/>
                  <a:round/>
                </a:ln>
              </p:spPr>
              <p:txBody>
                <a:bodyPr rtlCol="0" anchor="ctr"/>
                <a:lstStyle/>
                <a:p>
                  <a:endParaRPr lang="en-US"/>
                </a:p>
              </p:txBody>
            </p:sp>
            <p:sp>
              <p:nvSpPr>
                <p:cNvPr id="107" name="Freeform: Shape 106">
                  <a:extLst>
                    <a:ext uri="{FF2B5EF4-FFF2-40B4-BE49-F238E27FC236}">
                      <a16:creationId xmlns:a16="http://schemas.microsoft.com/office/drawing/2014/main" id="{C80695B0-0725-4A73-865B-597EEC2D71AE}"/>
                    </a:ext>
                  </a:extLst>
                </p:cNvPr>
                <p:cNvSpPr/>
                <p:nvPr/>
              </p:nvSpPr>
              <p:spPr>
                <a:xfrm>
                  <a:off x="1467500" y="5990581"/>
                  <a:ext cx="136302" cy="74707"/>
                </a:xfrm>
                <a:custGeom>
                  <a:avLst/>
                  <a:gdLst>
                    <a:gd name="connsiteX0" fmla="*/ 0 w 136302"/>
                    <a:gd name="connsiteY0" fmla="*/ 0 h 74707"/>
                    <a:gd name="connsiteX1" fmla="*/ 18193 w 136302"/>
                    <a:gd name="connsiteY1" fmla="*/ 37433 h 74707"/>
                    <a:gd name="connsiteX2" fmla="*/ 49816 w 136302"/>
                    <a:gd name="connsiteY2" fmla="*/ 57912 h 74707"/>
                    <a:gd name="connsiteX3" fmla="*/ 60769 w 136302"/>
                    <a:gd name="connsiteY3" fmla="*/ 62294 h 74707"/>
                    <a:gd name="connsiteX4" fmla="*/ 84106 w 136302"/>
                    <a:gd name="connsiteY4" fmla="*/ 69152 h 74707"/>
                    <a:gd name="connsiteX5" fmla="*/ 109918 w 136302"/>
                    <a:gd name="connsiteY5" fmla="*/ 73533 h 74707"/>
                    <a:gd name="connsiteX6" fmla="*/ 123539 w 136302"/>
                    <a:gd name="connsiteY6" fmla="*/ 74581 h 74707"/>
                    <a:gd name="connsiteX7" fmla="*/ 136303 w 136302"/>
                    <a:gd name="connsiteY7" fmla="*/ 74581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02" h="74707">
                      <a:moveTo>
                        <a:pt x="0" y="0"/>
                      </a:moveTo>
                      <a:cubicBezTo>
                        <a:pt x="667" y="14478"/>
                        <a:pt x="7239" y="28003"/>
                        <a:pt x="18193" y="37433"/>
                      </a:cubicBezTo>
                      <a:cubicBezTo>
                        <a:pt x="27527" y="46006"/>
                        <a:pt x="38195" y="52959"/>
                        <a:pt x="49816" y="57912"/>
                      </a:cubicBezTo>
                      <a:lnTo>
                        <a:pt x="60769" y="62294"/>
                      </a:lnTo>
                      <a:cubicBezTo>
                        <a:pt x="68389" y="65151"/>
                        <a:pt x="76200" y="67437"/>
                        <a:pt x="84106" y="69152"/>
                      </a:cubicBezTo>
                      <a:cubicBezTo>
                        <a:pt x="92678" y="71152"/>
                        <a:pt x="101251" y="72580"/>
                        <a:pt x="109918" y="73533"/>
                      </a:cubicBezTo>
                      <a:cubicBezTo>
                        <a:pt x="114395" y="74104"/>
                        <a:pt x="118967" y="74295"/>
                        <a:pt x="123539" y="74581"/>
                      </a:cubicBezTo>
                      <a:cubicBezTo>
                        <a:pt x="128016" y="74867"/>
                        <a:pt x="132016" y="74581"/>
                        <a:pt x="136303" y="74581"/>
                      </a:cubicBezTo>
                    </a:path>
                  </a:pathLst>
                </a:custGeom>
                <a:noFill/>
                <a:ln w="6350" cap="rnd">
                  <a:solidFill>
                    <a:srgbClr val="000000"/>
                  </a:solidFill>
                  <a:prstDash val="solid"/>
                  <a:round/>
                </a:ln>
              </p:spPr>
              <p:txBody>
                <a:bodyPr rtlCol="0" anchor="ctr"/>
                <a:lstStyle/>
                <a:p>
                  <a:endParaRPr lang="en-US"/>
                </a:p>
              </p:txBody>
            </p:sp>
            <p:sp>
              <p:nvSpPr>
                <p:cNvPr id="108" name="Freeform: Shape 107">
                  <a:extLst>
                    <a:ext uri="{FF2B5EF4-FFF2-40B4-BE49-F238E27FC236}">
                      <a16:creationId xmlns:a16="http://schemas.microsoft.com/office/drawing/2014/main" id="{6A99CFA7-8109-4012-ABE0-9EEEEA003A10}"/>
                    </a:ext>
                  </a:extLst>
                </p:cNvPr>
                <p:cNvSpPr/>
                <p:nvPr/>
              </p:nvSpPr>
              <p:spPr>
                <a:xfrm>
                  <a:off x="1467691"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109" name="Freeform: Shape 108">
                  <a:extLst>
                    <a:ext uri="{FF2B5EF4-FFF2-40B4-BE49-F238E27FC236}">
                      <a16:creationId xmlns:a16="http://schemas.microsoft.com/office/drawing/2014/main" id="{E0A0E8FB-C5F1-4B9F-90AA-80A0616785F1}"/>
                    </a:ext>
                  </a:extLst>
                </p:cNvPr>
                <p:cNvSpPr/>
                <p:nvPr/>
              </p:nvSpPr>
              <p:spPr>
                <a:xfrm>
                  <a:off x="1741534" y="5765886"/>
                  <a:ext cx="9525" cy="88487"/>
                </a:xfrm>
                <a:custGeom>
                  <a:avLst/>
                  <a:gdLst>
                    <a:gd name="connsiteX0" fmla="*/ 0 w 9525"/>
                    <a:gd name="connsiteY0" fmla="*/ 88487 h 88487"/>
                    <a:gd name="connsiteX1" fmla="*/ 0 w 9525"/>
                    <a:gd name="connsiteY1" fmla="*/ 74962 h 88487"/>
                    <a:gd name="connsiteX2" fmla="*/ 0 w 9525"/>
                    <a:gd name="connsiteY2" fmla="*/ 0 h 88487"/>
                  </a:gdLst>
                  <a:ahLst/>
                  <a:cxnLst>
                    <a:cxn ang="0">
                      <a:pos x="connsiteX0" y="connsiteY0"/>
                    </a:cxn>
                    <a:cxn ang="0">
                      <a:pos x="connsiteX1" y="connsiteY1"/>
                    </a:cxn>
                    <a:cxn ang="0">
                      <a:pos x="connsiteX2" y="connsiteY2"/>
                    </a:cxn>
                  </a:cxnLst>
                  <a:rect l="l" t="t" r="r" b="b"/>
                  <a:pathLst>
                    <a:path w="9525" h="88487">
                      <a:moveTo>
                        <a:pt x="0" y="88487"/>
                      </a:moveTo>
                      <a:lnTo>
                        <a:pt x="0" y="74962"/>
                      </a:lnTo>
                      <a:lnTo>
                        <a:pt x="0" y="0"/>
                      </a:lnTo>
                    </a:path>
                  </a:pathLst>
                </a:custGeom>
                <a:noFill/>
                <a:ln w="6350" cap="rnd">
                  <a:solidFill>
                    <a:srgbClr val="000000"/>
                  </a:solidFill>
                  <a:prstDash val="solid"/>
                  <a:round/>
                </a:ln>
              </p:spPr>
              <p:txBody>
                <a:bodyPr rtlCol="0" anchor="ctr"/>
                <a:lstStyle/>
                <a:p>
                  <a:endParaRPr lang="en-US"/>
                </a:p>
              </p:txBody>
            </p:sp>
          </p:grpSp>
          <p:grpSp>
            <p:nvGrpSpPr>
              <p:cNvPr id="94" name="Graphic 30">
                <a:extLst>
                  <a:ext uri="{FF2B5EF4-FFF2-40B4-BE49-F238E27FC236}">
                    <a16:creationId xmlns:a16="http://schemas.microsoft.com/office/drawing/2014/main" id="{E0908292-3071-4219-A2F8-D2BBA0AC8A16}"/>
                  </a:ext>
                </a:extLst>
              </p:cNvPr>
              <p:cNvGrpSpPr/>
              <p:nvPr/>
            </p:nvGrpSpPr>
            <p:grpSpPr>
              <a:xfrm>
                <a:off x="1619329" y="5878186"/>
                <a:ext cx="122205" cy="187070"/>
                <a:chOff x="1619329" y="5878186"/>
                <a:chExt cx="122205" cy="187070"/>
              </a:xfrm>
              <a:noFill/>
            </p:grpSpPr>
            <p:sp>
              <p:nvSpPr>
                <p:cNvPr id="95" name="Freeform: Shape 94">
                  <a:extLst>
                    <a:ext uri="{FF2B5EF4-FFF2-40B4-BE49-F238E27FC236}">
                      <a16:creationId xmlns:a16="http://schemas.microsoft.com/office/drawing/2014/main" id="{E07F4445-D7CC-4100-B122-EC06B9C3D953}"/>
                    </a:ext>
                  </a:extLst>
                </p:cNvPr>
                <p:cNvSpPr/>
                <p:nvPr/>
              </p:nvSpPr>
              <p:spPr>
                <a:xfrm>
                  <a:off x="1623805" y="5878186"/>
                  <a:ext cx="113918" cy="97345"/>
                </a:xfrm>
                <a:custGeom>
                  <a:avLst/>
                  <a:gdLst>
                    <a:gd name="connsiteX0" fmla="*/ 110871 w 113918"/>
                    <a:gd name="connsiteY0" fmla="*/ 97345 h 97345"/>
                    <a:gd name="connsiteX1" fmla="*/ 104013 w 113918"/>
                    <a:gd name="connsiteY1" fmla="*/ 97345 h 97345"/>
                    <a:gd name="connsiteX2" fmla="*/ 101441 w 113918"/>
                    <a:gd name="connsiteY2" fmla="*/ 95345 h 97345"/>
                    <a:gd name="connsiteX3" fmla="*/ 100965 w 113918"/>
                    <a:gd name="connsiteY3" fmla="*/ 94964 h 97345"/>
                    <a:gd name="connsiteX4" fmla="*/ 89154 w 113918"/>
                    <a:gd name="connsiteY4" fmla="*/ 94964 h 97345"/>
                    <a:gd name="connsiteX5" fmla="*/ 88678 w 113918"/>
                    <a:gd name="connsiteY5" fmla="*/ 95345 h 97345"/>
                    <a:gd name="connsiteX6" fmla="*/ 86106 w 113918"/>
                    <a:gd name="connsiteY6" fmla="*/ 97345 h 97345"/>
                    <a:gd name="connsiteX7" fmla="*/ 66865 w 113918"/>
                    <a:gd name="connsiteY7" fmla="*/ 97345 h 97345"/>
                    <a:gd name="connsiteX8" fmla="*/ 64198 w 113918"/>
                    <a:gd name="connsiteY8" fmla="*/ 94678 h 97345"/>
                    <a:gd name="connsiteX9" fmla="*/ 64198 w 113918"/>
                    <a:gd name="connsiteY9" fmla="*/ 94202 h 97345"/>
                    <a:gd name="connsiteX10" fmla="*/ 63722 w 113918"/>
                    <a:gd name="connsiteY10" fmla="*/ 93726 h 97345"/>
                    <a:gd name="connsiteX11" fmla="*/ 51911 w 113918"/>
                    <a:gd name="connsiteY11" fmla="*/ 93726 h 97345"/>
                    <a:gd name="connsiteX12" fmla="*/ 51435 w 113918"/>
                    <a:gd name="connsiteY12" fmla="*/ 94202 h 97345"/>
                    <a:gd name="connsiteX13" fmla="*/ 51435 w 113918"/>
                    <a:gd name="connsiteY13" fmla="*/ 94678 h 97345"/>
                    <a:gd name="connsiteX14" fmla="*/ 48768 w 113918"/>
                    <a:gd name="connsiteY14" fmla="*/ 97345 h 97345"/>
                    <a:gd name="connsiteX15" fmla="*/ 20765 w 113918"/>
                    <a:gd name="connsiteY15" fmla="*/ 97345 h 97345"/>
                    <a:gd name="connsiteX16" fmla="*/ 18098 w 113918"/>
                    <a:gd name="connsiteY16" fmla="*/ 94678 h 97345"/>
                    <a:gd name="connsiteX17" fmla="*/ 18098 w 113918"/>
                    <a:gd name="connsiteY17" fmla="*/ 84487 h 97345"/>
                    <a:gd name="connsiteX18" fmla="*/ 17621 w 113918"/>
                    <a:gd name="connsiteY18" fmla="*/ 84011 h 97345"/>
                    <a:gd name="connsiteX19" fmla="*/ 5810 w 113918"/>
                    <a:gd name="connsiteY19" fmla="*/ 84011 h 97345"/>
                    <a:gd name="connsiteX20" fmla="*/ 5334 w 113918"/>
                    <a:gd name="connsiteY20" fmla="*/ 84487 h 97345"/>
                    <a:gd name="connsiteX21" fmla="*/ 2667 w 113918"/>
                    <a:gd name="connsiteY21" fmla="*/ 87154 h 97345"/>
                    <a:gd name="connsiteX22" fmla="*/ 0 w 113918"/>
                    <a:gd name="connsiteY22" fmla="*/ 84487 h 97345"/>
                    <a:gd name="connsiteX23" fmla="*/ 0 w 113918"/>
                    <a:gd name="connsiteY23" fmla="*/ 15716 h 97345"/>
                    <a:gd name="connsiteX24" fmla="*/ 15716 w 113918"/>
                    <a:gd name="connsiteY24" fmla="*/ 0 h 97345"/>
                    <a:gd name="connsiteX25" fmla="*/ 98203 w 113918"/>
                    <a:gd name="connsiteY25" fmla="*/ 0 h 97345"/>
                    <a:gd name="connsiteX26" fmla="*/ 113919 w 113918"/>
                    <a:gd name="connsiteY26" fmla="*/ 15716 h 97345"/>
                    <a:gd name="connsiteX27" fmla="*/ 113919 w 113918"/>
                    <a:gd name="connsiteY27" fmla="*/ 94678 h 97345"/>
                    <a:gd name="connsiteX28" fmla="*/ 111252 w 113918"/>
                    <a:gd name="connsiteY28" fmla="*/ 97345 h 97345"/>
                    <a:gd name="connsiteX29" fmla="*/ 111252 w 113918"/>
                    <a:gd name="connsiteY29" fmla="*/ 97345 h 97345"/>
                    <a:gd name="connsiteX30" fmla="*/ 21241 w 113918"/>
                    <a:gd name="connsiteY30" fmla="*/ 22669 h 97345"/>
                    <a:gd name="connsiteX31" fmla="*/ 92011 w 113918"/>
                    <a:gd name="connsiteY31" fmla="*/ 22669 h 97345"/>
                    <a:gd name="connsiteX32" fmla="*/ 21241 w 113918"/>
                    <a:gd name="connsiteY32" fmla="*/ 46387 h 97345"/>
                    <a:gd name="connsiteX33" fmla="*/ 92011 w 113918"/>
                    <a:gd name="connsiteY33" fmla="*/ 46387 h 97345"/>
                    <a:gd name="connsiteX34" fmla="*/ 21241 w 113918"/>
                    <a:gd name="connsiteY34" fmla="*/ 70104 h 97345"/>
                    <a:gd name="connsiteX35" fmla="*/ 92011 w 113918"/>
                    <a:gd name="connsiteY35" fmla="*/ 70104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918" h="97345">
                      <a:moveTo>
                        <a:pt x="110871" y="97345"/>
                      </a:moveTo>
                      <a:lnTo>
                        <a:pt x="104013" y="97345"/>
                      </a:lnTo>
                      <a:cubicBezTo>
                        <a:pt x="102775" y="97345"/>
                        <a:pt x="101727" y="96488"/>
                        <a:pt x="101441" y="95345"/>
                      </a:cubicBezTo>
                      <a:cubicBezTo>
                        <a:pt x="101441" y="95155"/>
                        <a:pt x="101155" y="94964"/>
                        <a:pt x="100965" y="94964"/>
                      </a:cubicBezTo>
                      <a:lnTo>
                        <a:pt x="89154" y="94964"/>
                      </a:lnTo>
                      <a:cubicBezTo>
                        <a:pt x="89154" y="94964"/>
                        <a:pt x="88678" y="95155"/>
                        <a:pt x="88678" y="95345"/>
                      </a:cubicBezTo>
                      <a:cubicBezTo>
                        <a:pt x="88392" y="96488"/>
                        <a:pt x="87344" y="97345"/>
                        <a:pt x="86106" y="97345"/>
                      </a:cubicBezTo>
                      <a:lnTo>
                        <a:pt x="66865" y="97345"/>
                      </a:lnTo>
                      <a:cubicBezTo>
                        <a:pt x="65342" y="97345"/>
                        <a:pt x="64198" y="96107"/>
                        <a:pt x="64198" y="94678"/>
                      </a:cubicBezTo>
                      <a:lnTo>
                        <a:pt x="64198" y="94202"/>
                      </a:lnTo>
                      <a:cubicBezTo>
                        <a:pt x="64198" y="94202"/>
                        <a:pt x="64008" y="93726"/>
                        <a:pt x="63722" y="93726"/>
                      </a:cubicBezTo>
                      <a:lnTo>
                        <a:pt x="51911" y="93726"/>
                      </a:lnTo>
                      <a:cubicBezTo>
                        <a:pt x="51911" y="93726"/>
                        <a:pt x="51435" y="93916"/>
                        <a:pt x="51435" y="94202"/>
                      </a:cubicBezTo>
                      <a:lnTo>
                        <a:pt x="51435" y="94678"/>
                      </a:lnTo>
                      <a:cubicBezTo>
                        <a:pt x="51435" y="96203"/>
                        <a:pt x="50197" y="97345"/>
                        <a:pt x="48768" y="97345"/>
                      </a:cubicBezTo>
                      <a:lnTo>
                        <a:pt x="20765" y="97345"/>
                      </a:lnTo>
                      <a:cubicBezTo>
                        <a:pt x="19240" y="97345"/>
                        <a:pt x="18098" y="96107"/>
                        <a:pt x="18098" y="94678"/>
                      </a:cubicBezTo>
                      <a:lnTo>
                        <a:pt x="18098" y="84487"/>
                      </a:lnTo>
                      <a:cubicBezTo>
                        <a:pt x="18098" y="84487"/>
                        <a:pt x="17907" y="84011"/>
                        <a:pt x="17621" y="84011"/>
                      </a:cubicBezTo>
                      <a:lnTo>
                        <a:pt x="5810" y="84011"/>
                      </a:lnTo>
                      <a:cubicBezTo>
                        <a:pt x="5810" y="84011"/>
                        <a:pt x="5334" y="84201"/>
                        <a:pt x="5334" y="84487"/>
                      </a:cubicBezTo>
                      <a:cubicBezTo>
                        <a:pt x="5334" y="86011"/>
                        <a:pt x="4096" y="87154"/>
                        <a:pt x="2667" y="87154"/>
                      </a:cubicBezTo>
                      <a:cubicBezTo>
                        <a:pt x="1238" y="87154"/>
                        <a:pt x="0" y="85916"/>
                        <a:pt x="0" y="84487"/>
                      </a:cubicBezTo>
                      <a:lnTo>
                        <a:pt x="0" y="15716"/>
                      </a:lnTo>
                      <a:cubicBezTo>
                        <a:pt x="0" y="7048"/>
                        <a:pt x="7048" y="0"/>
                        <a:pt x="15716" y="0"/>
                      </a:cubicBezTo>
                      <a:lnTo>
                        <a:pt x="98203" y="0"/>
                      </a:lnTo>
                      <a:cubicBezTo>
                        <a:pt x="106871" y="0"/>
                        <a:pt x="113919" y="7048"/>
                        <a:pt x="113919" y="15716"/>
                      </a:cubicBezTo>
                      <a:lnTo>
                        <a:pt x="113919" y="94678"/>
                      </a:lnTo>
                      <a:cubicBezTo>
                        <a:pt x="113919" y="96107"/>
                        <a:pt x="112776" y="97345"/>
                        <a:pt x="111252" y="97345"/>
                      </a:cubicBezTo>
                      <a:lnTo>
                        <a:pt x="111252" y="97345"/>
                      </a:lnTo>
                      <a:close/>
                      <a:moveTo>
                        <a:pt x="21241" y="22669"/>
                      </a:moveTo>
                      <a:lnTo>
                        <a:pt x="92011" y="22669"/>
                      </a:lnTo>
                      <a:moveTo>
                        <a:pt x="21241" y="46387"/>
                      </a:moveTo>
                      <a:lnTo>
                        <a:pt x="92011" y="46387"/>
                      </a:lnTo>
                      <a:moveTo>
                        <a:pt x="21241" y="70104"/>
                      </a:moveTo>
                      <a:lnTo>
                        <a:pt x="92011" y="70104"/>
                      </a:lnTo>
                    </a:path>
                  </a:pathLst>
                </a:custGeom>
                <a:noFill/>
                <a:ln w="6350" cap="rnd">
                  <a:solidFill>
                    <a:srgbClr val="000000"/>
                  </a:solidFill>
                  <a:prstDash val="solid"/>
                  <a:round/>
                </a:ln>
              </p:spPr>
              <p:txBody>
                <a:bodyPr rtlCol="0" anchor="ctr"/>
                <a:lstStyle/>
                <a:p>
                  <a:endParaRPr lang="en-US"/>
                </a:p>
              </p:txBody>
            </p:sp>
            <p:sp>
              <p:nvSpPr>
                <p:cNvPr id="96" name="Freeform: Shape 95">
                  <a:extLst>
                    <a:ext uri="{FF2B5EF4-FFF2-40B4-BE49-F238E27FC236}">
                      <a16:creationId xmlns:a16="http://schemas.microsoft.com/office/drawing/2014/main" id="{4C90478E-0E5D-433C-BC21-7C977A3847C7}"/>
                    </a:ext>
                  </a:extLst>
                </p:cNvPr>
                <p:cNvSpPr/>
                <p:nvPr/>
              </p:nvSpPr>
              <p:spPr>
                <a:xfrm>
                  <a:off x="1707054" y="5980008"/>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6 h 23621"/>
                    <a:gd name="connsiteX4" fmla="*/ 5906 w 23622"/>
                    <a:gd name="connsiteY4" fmla="*/ 0 h 23621"/>
                    <a:gd name="connsiteX5" fmla="*/ 17717 w 23622"/>
                    <a:gd name="connsiteY5" fmla="*/ 0 h 23621"/>
                    <a:gd name="connsiteX6" fmla="*/ 23622 w 23622"/>
                    <a:gd name="connsiteY6" fmla="*/ 5906 h 23621"/>
                    <a:gd name="connsiteX7" fmla="*/ 23622 w 23622"/>
                    <a:gd name="connsiteY7" fmla="*/ 17717 h 23621"/>
                    <a:gd name="connsiteX8" fmla="*/ 17717 w 23622"/>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1">
                      <a:moveTo>
                        <a:pt x="17717" y="23622"/>
                      </a:moveTo>
                      <a:lnTo>
                        <a:pt x="5906" y="23622"/>
                      </a:lnTo>
                      <a:cubicBezTo>
                        <a:pt x="2667" y="23622"/>
                        <a:pt x="0" y="20955"/>
                        <a:pt x="0" y="17717"/>
                      </a:cubicBezTo>
                      <a:lnTo>
                        <a:pt x="0" y="5906"/>
                      </a:lnTo>
                      <a:cubicBezTo>
                        <a:pt x="0" y="2667"/>
                        <a:pt x="2667" y="0"/>
                        <a:pt x="5906" y="0"/>
                      </a:cubicBezTo>
                      <a:lnTo>
                        <a:pt x="17717" y="0"/>
                      </a:lnTo>
                      <a:cubicBezTo>
                        <a:pt x="20955" y="0"/>
                        <a:pt x="23622" y="2667"/>
                        <a:pt x="23622" y="5906"/>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290B5E5F-DAEA-4F53-9927-8E94A4BAEE59}"/>
                    </a:ext>
                  </a:extLst>
                </p:cNvPr>
                <p:cNvSpPr/>
                <p:nvPr/>
              </p:nvSpPr>
              <p:spPr>
                <a:xfrm>
                  <a:off x="1717912" y="6012964"/>
                  <a:ext cx="23622" cy="23622"/>
                </a:xfrm>
                <a:custGeom>
                  <a:avLst/>
                  <a:gdLst>
                    <a:gd name="connsiteX0" fmla="*/ 17717 w 23622"/>
                    <a:gd name="connsiteY0" fmla="*/ 23622 h 23622"/>
                    <a:gd name="connsiteX1" fmla="*/ 5906 w 23622"/>
                    <a:gd name="connsiteY1" fmla="*/ 23622 h 23622"/>
                    <a:gd name="connsiteX2" fmla="*/ 0 w 23622"/>
                    <a:gd name="connsiteY2" fmla="*/ 17717 h 23622"/>
                    <a:gd name="connsiteX3" fmla="*/ 0 w 23622"/>
                    <a:gd name="connsiteY3" fmla="*/ 5906 h 23622"/>
                    <a:gd name="connsiteX4" fmla="*/ 5906 w 23622"/>
                    <a:gd name="connsiteY4" fmla="*/ 0 h 23622"/>
                    <a:gd name="connsiteX5" fmla="*/ 17717 w 23622"/>
                    <a:gd name="connsiteY5" fmla="*/ 0 h 23622"/>
                    <a:gd name="connsiteX6" fmla="*/ 23622 w 23622"/>
                    <a:gd name="connsiteY6" fmla="*/ 5906 h 23622"/>
                    <a:gd name="connsiteX7" fmla="*/ 23622 w 23622"/>
                    <a:gd name="connsiteY7" fmla="*/ 17717 h 23622"/>
                    <a:gd name="connsiteX8" fmla="*/ 17717 w 23622"/>
                    <a:gd name="connsiteY8" fmla="*/ 23622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2">
                      <a:moveTo>
                        <a:pt x="17717" y="23622"/>
                      </a:moveTo>
                      <a:lnTo>
                        <a:pt x="5906" y="23622"/>
                      </a:lnTo>
                      <a:cubicBezTo>
                        <a:pt x="2667" y="23622"/>
                        <a:pt x="0" y="20955"/>
                        <a:pt x="0" y="17717"/>
                      </a:cubicBezTo>
                      <a:lnTo>
                        <a:pt x="0" y="5906"/>
                      </a:lnTo>
                      <a:cubicBezTo>
                        <a:pt x="0" y="2667"/>
                        <a:pt x="2667" y="0"/>
                        <a:pt x="5906" y="0"/>
                      </a:cubicBezTo>
                      <a:lnTo>
                        <a:pt x="17717" y="0"/>
                      </a:lnTo>
                      <a:cubicBezTo>
                        <a:pt x="20955" y="0"/>
                        <a:pt x="23622" y="2667"/>
                        <a:pt x="23622" y="5906"/>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616F4B0D-0973-4374-8F5D-A141D2E54FA2}"/>
                    </a:ext>
                  </a:extLst>
                </p:cNvPr>
                <p:cNvSpPr/>
                <p:nvPr/>
              </p:nvSpPr>
              <p:spPr>
                <a:xfrm>
                  <a:off x="1685527" y="6035348"/>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5 h 23621"/>
                    <a:gd name="connsiteX4" fmla="*/ 5906 w 23622"/>
                    <a:gd name="connsiteY4" fmla="*/ 0 h 23621"/>
                    <a:gd name="connsiteX5" fmla="*/ 17717 w 23622"/>
                    <a:gd name="connsiteY5" fmla="*/ 0 h 23621"/>
                    <a:gd name="connsiteX6" fmla="*/ 23622 w 23622"/>
                    <a:gd name="connsiteY6" fmla="*/ 5905 h 23621"/>
                    <a:gd name="connsiteX7" fmla="*/ 23622 w 23622"/>
                    <a:gd name="connsiteY7" fmla="*/ 17717 h 23621"/>
                    <a:gd name="connsiteX8" fmla="*/ 17717 w 23622"/>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1">
                      <a:moveTo>
                        <a:pt x="17717" y="23622"/>
                      </a:moveTo>
                      <a:lnTo>
                        <a:pt x="5906" y="23622"/>
                      </a:lnTo>
                      <a:cubicBezTo>
                        <a:pt x="2667" y="23622"/>
                        <a:pt x="0" y="20955"/>
                        <a:pt x="0" y="17717"/>
                      </a:cubicBezTo>
                      <a:lnTo>
                        <a:pt x="0" y="5905"/>
                      </a:lnTo>
                      <a:cubicBezTo>
                        <a:pt x="0" y="2667"/>
                        <a:pt x="2667" y="0"/>
                        <a:pt x="5906" y="0"/>
                      </a:cubicBezTo>
                      <a:lnTo>
                        <a:pt x="17717" y="0"/>
                      </a:lnTo>
                      <a:cubicBezTo>
                        <a:pt x="20955" y="0"/>
                        <a:pt x="23622" y="2667"/>
                        <a:pt x="23622" y="5905"/>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99" name="Freeform: Shape 98">
                  <a:extLst>
                    <a:ext uri="{FF2B5EF4-FFF2-40B4-BE49-F238E27FC236}">
                      <a16:creationId xmlns:a16="http://schemas.microsoft.com/office/drawing/2014/main" id="{5A85D322-4A00-4F99-9325-7456F59A8DBE}"/>
                    </a:ext>
                  </a:extLst>
                </p:cNvPr>
                <p:cNvSpPr/>
                <p:nvPr/>
              </p:nvSpPr>
              <p:spPr>
                <a:xfrm>
                  <a:off x="1652380" y="6009345"/>
                  <a:ext cx="23621" cy="23621"/>
                </a:xfrm>
                <a:custGeom>
                  <a:avLst/>
                  <a:gdLst>
                    <a:gd name="connsiteX0" fmla="*/ 17717 w 23621"/>
                    <a:gd name="connsiteY0" fmla="*/ 23622 h 23621"/>
                    <a:gd name="connsiteX1" fmla="*/ 5905 w 23621"/>
                    <a:gd name="connsiteY1" fmla="*/ 23622 h 23621"/>
                    <a:gd name="connsiteX2" fmla="*/ 0 w 23621"/>
                    <a:gd name="connsiteY2" fmla="*/ 17717 h 23621"/>
                    <a:gd name="connsiteX3" fmla="*/ 0 w 23621"/>
                    <a:gd name="connsiteY3" fmla="*/ 5905 h 23621"/>
                    <a:gd name="connsiteX4" fmla="*/ 5905 w 23621"/>
                    <a:gd name="connsiteY4" fmla="*/ 0 h 23621"/>
                    <a:gd name="connsiteX5" fmla="*/ 17717 w 23621"/>
                    <a:gd name="connsiteY5" fmla="*/ 0 h 23621"/>
                    <a:gd name="connsiteX6" fmla="*/ 23622 w 23621"/>
                    <a:gd name="connsiteY6" fmla="*/ 5905 h 23621"/>
                    <a:gd name="connsiteX7" fmla="*/ 23622 w 23621"/>
                    <a:gd name="connsiteY7" fmla="*/ 17717 h 23621"/>
                    <a:gd name="connsiteX8" fmla="*/ 17717 w 23621"/>
                    <a:gd name="connsiteY8" fmla="*/ 23622 h 23621"/>
                    <a:gd name="connsiteX9" fmla="*/ 17717 w 23621"/>
                    <a:gd name="connsiteY9"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21" h="23621">
                      <a:moveTo>
                        <a:pt x="17717" y="23622"/>
                      </a:moveTo>
                      <a:lnTo>
                        <a:pt x="5905" y="23622"/>
                      </a:lnTo>
                      <a:cubicBezTo>
                        <a:pt x="2667" y="23622"/>
                        <a:pt x="0" y="20955"/>
                        <a:pt x="0" y="17717"/>
                      </a:cubicBezTo>
                      <a:lnTo>
                        <a:pt x="0" y="5905"/>
                      </a:lnTo>
                      <a:cubicBezTo>
                        <a:pt x="0" y="2667"/>
                        <a:pt x="2667" y="0"/>
                        <a:pt x="5905" y="0"/>
                      </a:cubicBezTo>
                      <a:lnTo>
                        <a:pt x="17717" y="0"/>
                      </a:lnTo>
                      <a:cubicBezTo>
                        <a:pt x="20955" y="0"/>
                        <a:pt x="23622" y="2667"/>
                        <a:pt x="23622" y="5905"/>
                      </a:cubicBezTo>
                      <a:lnTo>
                        <a:pt x="23622" y="17717"/>
                      </a:lnTo>
                      <a:cubicBezTo>
                        <a:pt x="23622" y="20955"/>
                        <a:pt x="20955" y="23622"/>
                        <a:pt x="17717" y="23622"/>
                      </a:cubicBezTo>
                      <a:lnTo>
                        <a:pt x="17717" y="23622"/>
                      </a:lnTo>
                      <a:close/>
                    </a:path>
                  </a:pathLst>
                </a:custGeom>
                <a:noFill/>
                <a:ln w="6350" cap="rnd">
                  <a:solidFill>
                    <a:srgbClr val="000000"/>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A8DD240D-25C4-47A8-8AE3-DE10AF6DEC91}"/>
                    </a:ext>
                  </a:extLst>
                </p:cNvPr>
                <p:cNvSpPr/>
                <p:nvPr/>
              </p:nvSpPr>
              <p:spPr>
                <a:xfrm>
                  <a:off x="1631997" y="6041635"/>
                  <a:ext cx="23621" cy="23621"/>
                </a:xfrm>
                <a:custGeom>
                  <a:avLst/>
                  <a:gdLst>
                    <a:gd name="connsiteX0" fmla="*/ 17717 w 23621"/>
                    <a:gd name="connsiteY0" fmla="*/ 23622 h 23621"/>
                    <a:gd name="connsiteX1" fmla="*/ 5905 w 23621"/>
                    <a:gd name="connsiteY1" fmla="*/ 23622 h 23621"/>
                    <a:gd name="connsiteX2" fmla="*/ 0 w 23621"/>
                    <a:gd name="connsiteY2" fmla="*/ 17717 h 23621"/>
                    <a:gd name="connsiteX3" fmla="*/ 0 w 23621"/>
                    <a:gd name="connsiteY3" fmla="*/ 5905 h 23621"/>
                    <a:gd name="connsiteX4" fmla="*/ 5905 w 23621"/>
                    <a:gd name="connsiteY4" fmla="*/ 0 h 23621"/>
                    <a:gd name="connsiteX5" fmla="*/ 17717 w 23621"/>
                    <a:gd name="connsiteY5" fmla="*/ 0 h 23621"/>
                    <a:gd name="connsiteX6" fmla="*/ 23622 w 23621"/>
                    <a:gd name="connsiteY6" fmla="*/ 5905 h 23621"/>
                    <a:gd name="connsiteX7" fmla="*/ 23622 w 23621"/>
                    <a:gd name="connsiteY7" fmla="*/ 17717 h 23621"/>
                    <a:gd name="connsiteX8" fmla="*/ 17717 w 23621"/>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1" h="23621">
                      <a:moveTo>
                        <a:pt x="17717" y="23622"/>
                      </a:moveTo>
                      <a:lnTo>
                        <a:pt x="5905" y="23622"/>
                      </a:lnTo>
                      <a:cubicBezTo>
                        <a:pt x="2667" y="23622"/>
                        <a:pt x="0" y="20955"/>
                        <a:pt x="0" y="17717"/>
                      </a:cubicBezTo>
                      <a:lnTo>
                        <a:pt x="0" y="5905"/>
                      </a:lnTo>
                      <a:cubicBezTo>
                        <a:pt x="0" y="2667"/>
                        <a:pt x="2667" y="0"/>
                        <a:pt x="5905" y="0"/>
                      </a:cubicBezTo>
                      <a:lnTo>
                        <a:pt x="17717" y="0"/>
                      </a:lnTo>
                      <a:cubicBezTo>
                        <a:pt x="20955" y="0"/>
                        <a:pt x="23622" y="2667"/>
                        <a:pt x="23622" y="5905"/>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101" name="Freeform: Shape 100">
                  <a:extLst>
                    <a:ext uri="{FF2B5EF4-FFF2-40B4-BE49-F238E27FC236}">
                      <a16:creationId xmlns:a16="http://schemas.microsoft.com/office/drawing/2014/main" id="{6CAE9AC9-595B-405C-8376-8969DDBE1A5F}"/>
                    </a:ext>
                  </a:extLst>
                </p:cNvPr>
                <p:cNvSpPr/>
                <p:nvPr/>
              </p:nvSpPr>
              <p:spPr>
                <a:xfrm>
                  <a:off x="1621995" y="6007821"/>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5 h 23621"/>
                    <a:gd name="connsiteX4" fmla="*/ 5906 w 23622"/>
                    <a:gd name="connsiteY4" fmla="*/ 0 h 23621"/>
                    <a:gd name="connsiteX5" fmla="*/ 17717 w 23622"/>
                    <a:gd name="connsiteY5" fmla="*/ 0 h 23621"/>
                    <a:gd name="connsiteX6" fmla="*/ 23622 w 23622"/>
                    <a:gd name="connsiteY6" fmla="*/ 5905 h 23621"/>
                    <a:gd name="connsiteX7" fmla="*/ 23622 w 23622"/>
                    <a:gd name="connsiteY7" fmla="*/ 17717 h 23621"/>
                    <a:gd name="connsiteX8" fmla="*/ 17717 w 23622"/>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1">
                      <a:moveTo>
                        <a:pt x="17717" y="23622"/>
                      </a:moveTo>
                      <a:lnTo>
                        <a:pt x="5906" y="23622"/>
                      </a:lnTo>
                      <a:cubicBezTo>
                        <a:pt x="2667" y="23622"/>
                        <a:pt x="0" y="20955"/>
                        <a:pt x="0" y="17717"/>
                      </a:cubicBezTo>
                      <a:lnTo>
                        <a:pt x="0" y="5905"/>
                      </a:lnTo>
                      <a:cubicBezTo>
                        <a:pt x="0" y="2667"/>
                        <a:pt x="2667" y="0"/>
                        <a:pt x="5906" y="0"/>
                      </a:cubicBezTo>
                      <a:lnTo>
                        <a:pt x="17717" y="0"/>
                      </a:lnTo>
                      <a:cubicBezTo>
                        <a:pt x="20955" y="0"/>
                        <a:pt x="23622" y="2667"/>
                        <a:pt x="23622" y="5905"/>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102" name="Freeform: Shape 101">
                  <a:extLst>
                    <a:ext uri="{FF2B5EF4-FFF2-40B4-BE49-F238E27FC236}">
                      <a16:creationId xmlns:a16="http://schemas.microsoft.com/office/drawing/2014/main" id="{4B8EBFF7-6190-4C10-9540-8DEAD3CA4D49}"/>
                    </a:ext>
                  </a:extLst>
                </p:cNvPr>
                <p:cNvSpPr/>
                <p:nvPr/>
              </p:nvSpPr>
              <p:spPr>
                <a:xfrm>
                  <a:off x="1670192" y="5983246"/>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6 h 23621"/>
                    <a:gd name="connsiteX4" fmla="*/ 5906 w 23622"/>
                    <a:gd name="connsiteY4" fmla="*/ 0 h 23621"/>
                    <a:gd name="connsiteX5" fmla="*/ 17717 w 23622"/>
                    <a:gd name="connsiteY5" fmla="*/ 0 h 23621"/>
                    <a:gd name="connsiteX6" fmla="*/ 23622 w 23622"/>
                    <a:gd name="connsiteY6" fmla="*/ 5906 h 23621"/>
                    <a:gd name="connsiteX7" fmla="*/ 23622 w 23622"/>
                    <a:gd name="connsiteY7" fmla="*/ 17717 h 23621"/>
                    <a:gd name="connsiteX8" fmla="*/ 17717 w 23622"/>
                    <a:gd name="connsiteY8"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 h="23621">
                      <a:moveTo>
                        <a:pt x="17717" y="23622"/>
                      </a:moveTo>
                      <a:lnTo>
                        <a:pt x="5906" y="23622"/>
                      </a:lnTo>
                      <a:cubicBezTo>
                        <a:pt x="2667" y="23622"/>
                        <a:pt x="0" y="20955"/>
                        <a:pt x="0" y="17717"/>
                      </a:cubicBezTo>
                      <a:lnTo>
                        <a:pt x="0" y="5906"/>
                      </a:lnTo>
                      <a:cubicBezTo>
                        <a:pt x="0" y="2667"/>
                        <a:pt x="2667" y="0"/>
                        <a:pt x="5906" y="0"/>
                      </a:cubicBezTo>
                      <a:lnTo>
                        <a:pt x="17717" y="0"/>
                      </a:lnTo>
                      <a:cubicBezTo>
                        <a:pt x="20955" y="0"/>
                        <a:pt x="23622" y="2667"/>
                        <a:pt x="23622" y="5906"/>
                      </a:cubicBezTo>
                      <a:lnTo>
                        <a:pt x="23622" y="17717"/>
                      </a:lnTo>
                      <a:cubicBezTo>
                        <a:pt x="23622" y="20955"/>
                        <a:pt x="20955" y="23622"/>
                        <a:pt x="17717" y="23622"/>
                      </a:cubicBezTo>
                      <a:close/>
                    </a:path>
                  </a:pathLst>
                </a:custGeom>
                <a:noFill/>
                <a:ln w="6350" cap="rnd">
                  <a:solidFill>
                    <a:srgbClr val="000000"/>
                  </a:solidFill>
                  <a:prstDash val="solid"/>
                  <a:round/>
                </a:ln>
              </p:spPr>
              <p:txBody>
                <a:bodyPr rtlCol="0" anchor="ctr"/>
                <a:lstStyle/>
                <a:p>
                  <a:endParaRPr lang="en-US"/>
                </a:p>
              </p:txBody>
            </p:sp>
            <p:sp>
              <p:nvSpPr>
                <p:cNvPr id="103" name="Freeform: Shape 102">
                  <a:extLst>
                    <a:ext uri="{FF2B5EF4-FFF2-40B4-BE49-F238E27FC236}">
                      <a16:creationId xmlns:a16="http://schemas.microsoft.com/office/drawing/2014/main" id="{4E71F01E-7EE6-4EF2-B3B2-F0EEBEB83434}"/>
                    </a:ext>
                  </a:extLst>
                </p:cNvPr>
                <p:cNvSpPr/>
                <p:nvPr/>
              </p:nvSpPr>
              <p:spPr>
                <a:xfrm>
                  <a:off x="1619329" y="5978484"/>
                  <a:ext cx="23622" cy="23621"/>
                </a:xfrm>
                <a:custGeom>
                  <a:avLst/>
                  <a:gdLst>
                    <a:gd name="connsiteX0" fmla="*/ 17717 w 23622"/>
                    <a:gd name="connsiteY0" fmla="*/ 23622 h 23621"/>
                    <a:gd name="connsiteX1" fmla="*/ 5906 w 23622"/>
                    <a:gd name="connsiteY1" fmla="*/ 23622 h 23621"/>
                    <a:gd name="connsiteX2" fmla="*/ 0 w 23622"/>
                    <a:gd name="connsiteY2" fmla="*/ 17717 h 23621"/>
                    <a:gd name="connsiteX3" fmla="*/ 0 w 23622"/>
                    <a:gd name="connsiteY3" fmla="*/ 5906 h 23621"/>
                    <a:gd name="connsiteX4" fmla="*/ 5906 w 23622"/>
                    <a:gd name="connsiteY4" fmla="*/ 0 h 23621"/>
                    <a:gd name="connsiteX5" fmla="*/ 17717 w 23622"/>
                    <a:gd name="connsiteY5" fmla="*/ 0 h 23621"/>
                    <a:gd name="connsiteX6" fmla="*/ 23622 w 23622"/>
                    <a:gd name="connsiteY6" fmla="*/ 5906 h 23621"/>
                    <a:gd name="connsiteX7" fmla="*/ 23622 w 23622"/>
                    <a:gd name="connsiteY7" fmla="*/ 17717 h 23621"/>
                    <a:gd name="connsiteX8" fmla="*/ 17717 w 23622"/>
                    <a:gd name="connsiteY8" fmla="*/ 23622 h 23621"/>
                    <a:gd name="connsiteX9" fmla="*/ 17717 w 23622"/>
                    <a:gd name="connsiteY9"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22" h="23621">
                      <a:moveTo>
                        <a:pt x="17717" y="23622"/>
                      </a:moveTo>
                      <a:lnTo>
                        <a:pt x="5906" y="23622"/>
                      </a:lnTo>
                      <a:cubicBezTo>
                        <a:pt x="2667" y="23622"/>
                        <a:pt x="0" y="20955"/>
                        <a:pt x="0" y="17717"/>
                      </a:cubicBezTo>
                      <a:lnTo>
                        <a:pt x="0" y="5906"/>
                      </a:lnTo>
                      <a:cubicBezTo>
                        <a:pt x="0" y="2667"/>
                        <a:pt x="2667" y="0"/>
                        <a:pt x="5906" y="0"/>
                      </a:cubicBezTo>
                      <a:lnTo>
                        <a:pt x="17717" y="0"/>
                      </a:lnTo>
                      <a:cubicBezTo>
                        <a:pt x="20955" y="0"/>
                        <a:pt x="23622" y="2667"/>
                        <a:pt x="23622" y="5906"/>
                      </a:cubicBezTo>
                      <a:lnTo>
                        <a:pt x="23622" y="17717"/>
                      </a:lnTo>
                      <a:cubicBezTo>
                        <a:pt x="23622" y="20955"/>
                        <a:pt x="20955" y="23622"/>
                        <a:pt x="17717" y="23622"/>
                      </a:cubicBezTo>
                      <a:lnTo>
                        <a:pt x="17717" y="23622"/>
                      </a:lnTo>
                      <a:close/>
                    </a:path>
                  </a:pathLst>
                </a:custGeom>
                <a:noFill/>
                <a:ln w="6350" cap="rnd">
                  <a:solidFill>
                    <a:srgbClr val="000000"/>
                  </a:solidFill>
                  <a:prstDash val="solid"/>
                  <a:round/>
                </a:ln>
              </p:spPr>
              <p:txBody>
                <a:bodyPr rtlCol="0" anchor="ctr"/>
                <a:lstStyle/>
                <a:p>
                  <a:endParaRPr lang="en-US"/>
                </a:p>
              </p:txBody>
            </p:sp>
          </p:grpSp>
        </p:grpSp>
      </p:grpSp>
      <p:grpSp>
        <p:nvGrpSpPr>
          <p:cNvPr id="110" name="Group 109">
            <a:extLst>
              <a:ext uri="{FF2B5EF4-FFF2-40B4-BE49-F238E27FC236}">
                <a16:creationId xmlns:a16="http://schemas.microsoft.com/office/drawing/2014/main" id="{4E036AE0-4F9D-49AA-9D4A-BA74E4685B97}"/>
              </a:ext>
            </a:extLst>
          </p:cNvPr>
          <p:cNvGrpSpPr>
            <a:grpSpLocks noChangeAspect="1"/>
          </p:cNvGrpSpPr>
          <p:nvPr/>
        </p:nvGrpSpPr>
        <p:grpSpPr>
          <a:xfrm>
            <a:off x="7955242" y="3307599"/>
            <a:ext cx="387798" cy="511720"/>
            <a:chOff x="1055150" y="5708696"/>
            <a:chExt cx="283560" cy="374173"/>
          </a:xfrm>
        </p:grpSpPr>
        <p:sp>
          <p:nvSpPr>
            <p:cNvPr id="111" name="Freeform: Shape 110">
              <a:extLst>
                <a:ext uri="{FF2B5EF4-FFF2-40B4-BE49-F238E27FC236}">
                  <a16:creationId xmlns:a16="http://schemas.microsoft.com/office/drawing/2014/main" id="{72300191-134A-4885-BFB4-240DBB42B504}"/>
                </a:ext>
              </a:extLst>
            </p:cNvPr>
            <p:cNvSpPr/>
            <p:nvPr/>
          </p:nvSpPr>
          <p:spPr>
            <a:xfrm>
              <a:off x="1055341" y="5708696"/>
              <a:ext cx="273843" cy="149510"/>
            </a:xfrm>
            <a:custGeom>
              <a:avLst/>
              <a:gdLst>
                <a:gd name="connsiteX0" fmla="*/ 273844 w 273843"/>
                <a:gd name="connsiteY0" fmla="*/ 74803 h 149510"/>
                <a:gd name="connsiteX1" fmla="*/ 255460 w 273843"/>
                <a:gd name="connsiteY1" fmla="*/ 112236 h 149510"/>
                <a:gd name="connsiteX2" fmla="*/ 223838 w 273843"/>
                <a:gd name="connsiteY2" fmla="*/ 132620 h 149510"/>
                <a:gd name="connsiteX3" fmla="*/ 213170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70 w 273843"/>
                <a:gd name="connsiteY17" fmla="*/ 12510 h 149510"/>
                <a:gd name="connsiteX18" fmla="*/ 96679 w 273843"/>
                <a:gd name="connsiteY18" fmla="*/ 2985 h 149510"/>
                <a:gd name="connsiteX19" fmla="*/ 109919 w 273843"/>
                <a:gd name="connsiteY19" fmla="*/ 1175 h 149510"/>
                <a:gd name="connsiteX20" fmla="*/ 123635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6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0" y="112236"/>
                  </a:cubicBezTo>
                  <a:cubicBezTo>
                    <a:pt x="246221" y="120809"/>
                    <a:pt x="235458" y="127762"/>
                    <a:pt x="223838" y="132620"/>
                  </a:cubicBezTo>
                  <a:cubicBezTo>
                    <a:pt x="220409" y="134144"/>
                    <a:pt x="216789" y="135668"/>
                    <a:pt x="213170"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7" y="147384"/>
                    <a:pt x="92869" y="145955"/>
                    <a:pt x="84392" y="143859"/>
                  </a:cubicBezTo>
                  <a:cubicBezTo>
                    <a:pt x="76295" y="142145"/>
                    <a:pt x="68390" y="139859"/>
                    <a:pt x="60674" y="136906"/>
                  </a:cubicBezTo>
                  <a:cubicBezTo>
                    <a:pt x="56960" y="135573"/>
                    <a:pt x="53340" y="134049"/>
                    <a:pt x="50006" y="132525"/>
                  </a:cubicBezTo>
                  <a:cubicBezTo>
                    <a:pt x="38291" y="127667"/>
                    <a:pt x="27527" y="120714"/>
                    <a:pt x="18288" y="112141"/>
                  </a:cubicBezTo>
                  <a:lnTo>
                    <a:pt x="18288" y="112141"/>
                  </a:lnTo>
                  <a:cubicBezTo>
                    <a:pt x="7239" y="102807"/>
                    <a:pt x="572" y="89186"/>
                    <a:pt x="0" y="74708"/>
                  </a:cubicBezTo>
                  <a:cubicBezTo>
                    <a:pt x="0" y="51181"/>
                    <a:pt x="19622" y="30512"/>
                    <a:pt x="50102" y="16796"/>
                  </a:cubicBezTo>
                  <a:cubicBezTo>
                    <a:pt x="53531" y="15272"/>
                    <a:pt x="57055" y="13938"/>
                    <a:pt x="60770" y="12510"/>
                  </a:cubicBezTo>
                  <a:cubicBezTo>
                    <a:pt x="72390" y="8223"/>
                    <a:pt x="84392" y="4985"/>
                    <a:pt x="96679" y="2985"/>
                  </a:cubicBezTo>
                  <a:lnTo>
                    <a:pt x="109919" y="1175"/>
                  </a:lnTo>
                  <a:cubicBezTo>
                    <a:pt x="114395" y="1175"/>
                    <a:pt x="118872" y="413"/>
                    <a:pt x="123635" y="127"/>
                  </a:cubicBezTo>
                  <a:cubicBezTo>
                    <a:pt x="128397" y="-159"/>
                    <a:pt x="132112" y="127"/>
                    <a:pt x="136493" y="127"/>
                  </a:cubicBezTo>
                  <a:lnTo>
                    <a:pt x="150495" y="127"/>
                  </a:lnTo>
                  <a:cubicBezTo>
                    <a:pt x="155067" y="222"/>
                    <a:pt x="159639" y="603"/>
                    <a:pt x="164211" y="1175"/>
                  </a:cubicBezTo>
                  <a:lnTo>
                    <a:pt x="177356"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112" name="Freeform: Shape 111">
              <a:extLst>
                <a:ext uri="{FF2B5EF4-FFF2-40B4-BE49-F238E27FC236}">
                  <a16:creationId xmlns:a16="http://schemas.microsoft.com/office/drawing/2014/main" id="{2C63C44A-77F1-4965-89B6-AD85F5050A1B}"/>
                </a:ext>
              </a:extLst>
            </p:cNvPr>
            <p:cNvSpPr/>
            <p:nvPr/>
          </p:nvSpPr>
          <p:spPr>
            <a:xfrm>
              <a:off x="1055341" y="5858461"/>
              <a:ext cx="76962" cy="67341"/>
            </a:xfrm>
            <a:custGeom>
              <a:avLst/>
              <a:gdLst>
                <a:gd name="connsiteX0" fmla="*/ 0 w 76962"/>
                <a:gd name="connsiteY0" fmla="*/ 0 h 67341"/>
                <a:gd name="connsiteX1" fmla="*/ 18193 w 76962"/>
                <a:gd name="connsiteY1" fmla="*/ 37433 h 67341"/>
                <a:gd name="connsiteX2" fmla="*/ 49816 w 76962"/>
                <a:gd name="connsiteY2" fmla="*/ 57817 h 67341"/>
                <a:gd name="connsiteX3" fmla="*/ 60674 w 76962"/>
                <a:gd name="connsiteY3" fmla="*/ 62293 h 67341"/>
                <a:gd name="connsiteX4" fmla="*/ 76962 w 76962"/>
                <a:gd name="connsiteY4" fmla="*/ 67342 h 67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67341">
                  <a:moveTo>
                    <a:pt x="0" y="0"/>
                  </a:moveTo>
                  <a:cubicBezTo>
                    <a:pt x="667" y="14478"/>
                    <a:pt x="7239" y="28004"/>
                    <a:pt x="18193" y="37433"/>
                  </a:cubicBezTo>
                  <a:cubicBezTo>
                    <a:pt x="27432" y="46006"/>
                    <a:pt x="38195" y="52864"/>
                    <a:pt x="49816" y="57817"/>
                  </a:cubicBezTo>
                  <a:cubicBezTo>
                    <a:pt x="53340" y="59341"/>
                    <a:pt x="56960" y="60865"/>
                    <a:pt x="60674" y="62293"/>
                  </a:cubicBezTo>
                  <a:cubicBezTo>
                    <a:pt x="66008" y="64294"/>
                    <a:pt x="71438" y="65913"/>
                    <a:pt x="76962" y="67342"/>
                  </a:cubicBezTo>
                </a:path>
              </a:pathLst>
            </a:custGeom>
            <a:noFill/>
            <a:ln w="6350" cap="rnd">
              <a:solidFill>
                <a:srgbClr val="000000"/>
              </a:solidFill>
              <a:prstDash val="solid"/>
              <a:round/>
            </a:ln>
          </p:spPr>
          <p:txBody>
            <a:bodyPr rtlCol="0" anchor="ctr"/>
            <a:lstStyle/>
            <a:p>
              <a:endParaRPr lang="en-US"/>
            </a:p>
          </p:txBody>
        </p:sp>
        <p:sp>
          <p:nvSpPr>
            <p:cNvPr id="113" name="Freeform: Shape 112">
              <a:extLst>
                <a:ext uri="{FF2B5EF4-FFF2-40B4-BE49-F238E27FC236}">
                  <a16:creationId xmlns:a16="http://schemas.microsoft.com/office/drawing/2014/main" id="{B22BBFFE-A266-4469-9BAB-039CED0F5ECD}"/>
                </a:ext>
              </a:extLst>
            </p:cNvPr>
            <p:cNvSpPr/>
            <p:nvPr/>
          </p:nvSpPr>
          <p:spPr>
            <a:xfrm>
              <a:off x="1055341" y="5933327"/>
              <a:ext cx="59245" cy="61722"/>
            </a:xfrm>
            <a:custGeom>
              <a:avLst/>
              <a:gdLst>
                <a:gd name="connsiteX0" fmla="*/ 0 w 59245"/>
                <a:gd name="connsiteY0" fmla="*/ 0 h 61722"/>
                <a:gd name="connsiteX1" fmla="*/ 18193 w 59245"/>
                <a:gd name="connsiteY1" fmla="*/ 37433 h 61722"/>
                <a:gd name="connsiteX2" fmla="*/ 49816 w 59245"/>
                <a:gd name="connsiteY2" fmla="*/ 57912 h 61722"/>
                <a:gd name="connsiteX3" fmla="*/ 59246 w 59245"/>
                <a:gd name="connsiteY3" fmla="*/ 61722 h 61722"/>
              </a:gdLst>
              <a:ahLst/>
              <a:cxnLst>
                <a:cxn ang="0">
                  <a:pos x="connsiteX0" y="connsiteY0"/>
                </a:cxn>
                <a:cxn ang="0">
                  <a:pos x="connsiteX1" y="connsiteY1"/>
                </a:cxn>
                <a:cxn ang="0">
                  <a:pos x="connsiteX2" y="connsiteY2"/>
                </a:cxn>
                <a:cxn ang="0">
                  <a:pos x="connsiteX3" y="connsiteY3"/>
                </a:cxn>
              </a:cxnLst>
              <a:rect l="l" t="t" r="r" b="b"/>
              <a:pathLst>
                <a:path w="59245" h="61722">
                  <a:moveTo>
                    <a:pt x="0" y="0"/>
                  </a:moveTo>
                  <a:cubicBezTo>
                    <a:pt x="667" y="14478"/>
                    <a:pt x="7239" y="28004"/>
                    <a:pt x="18193" y="37433"/>
                  </a:cubicBezTo>
                  <a:cubicBezTo>
                    <a:pt x="27432" y="46006"/>
                    <a:pt x="38195" y="52959"/>
                    <a:pt x="49816" y="57912"/>
                  </a:cubicBezTo>
                  <a:lnTo>
                    <a:pt x="59246" y="61722"/>
                  </a:lnTo>
                </a:path>
              </a:pathLst>
            </a:custGeom>
            <a:noFill/>
            <a:ln w="6350" cap="rnd">
              <a:solidFill>
                <a:srgbClr val="000000"/>
              </a:solidFill>
              <a:prstDash val="solid"/>
              <a:round/>
            </a:ln>
          </p:spPr>
          <p:txBody>
            <a:bodyPr rtlCol="0" anchor="ctr"/>
            <a:lstStyle/>
            <a:p>
              <a:endParaRPr lang="en-US"/>
            </a:p>
          </p:txBody>
        </p:sp>
        <p:sp>
          <p:nvSpPr>
            <p:cNvPr id="114" name="Freeform: Shape 113">
              <a:extLst>
                <a:ext uri="{FF2B5EF4-FFF2-40B4-BE49-F238E27FC236}">
                  <a16:creationId xmlns:a16="http://schemas.microsoft.com/office/drawing/2014/main" id="{37335454-6FA1-47E9-8AB2-4247A9F1D7F4}"/>
                </a:ext>
              </a:extLst>
            </p:cNvPr>
            <p:cNvSpPr/>
            <p:nvPr/>
          </p:nvSpPr>
          <p:spPr>
            <a:xfrm>
              <a:off x="1055150" y="6008194"/>
              <a:ext cx="100107" cy="72199"/>
            </a:xfrm>
            <a:custGeom>
              <a:avLst/>
              <a:gdLst>
                <a:gd name="connsiteX0" fmla="*/ 0 w 100107"/>
                <a:gd name="connsiteY0" fmla="*/ 0 h 72199"/>
                <a:gd name="connsiteX1" fmla="*/ 18193 w 100107"/>
                <a:gd name="connsiteY1" fmla="*/ 37433 h 72199"/>
                <a:gd name="connsiteX2" fmla="*/ 49816 w 100107"/>
                <a:gd name="connsiteY2" fmla="*/ 57912 h 72199"/>
                <a:gd name="connsiteX3" fmla="*/ 60770 w 100107"/>
                <a:gd name="connsiteY3" fmla="*/ 62294 h 72199"/>
                <a:gd name="connsiteX4" fmla="*/ 84106 w 100107"/>
                <a:gd name="connsiteY4" fmla="*/ 69152 h 72199"/>
                <a:gd name="connsiteX5" fmla="*/ 100108 w 100107"/>
                <a:gd name="connsiteY5" fmla="*/ 72200 h 7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7" h="72199">
                  <a:moveTo>
                    <a:pt x="0" y="0"/>
                  </a:moveTo>
                  <a:cubicBezTo>
                    <a:pt x="667" y="14478"/>
                    <a:pt x="7239" y="28003"/>
                    <a:pt x="18193" y="37433"/>
                  </a:cubicBezTo>
                  <a:cubicBezTo>
                    <a:pt x="27432" y="46006"/>
                    <a:pt x="38195" y="52959"/>
                    <a:pt x="49816" y="57912"/>
                  </a:cubicBezTo>
                  <a:lnTo>
                    <a:pt x="60770" y="62294"/>
                  </a:lnTo>
                  <a:cubicBezTo>
                    <a:pt x="68390" y="65151"/>
                    <a:pt x="76200" y="67437"/>
                    <a:pt x="84106" y="69152"/>
                  </a:cubicBezTo>
                  <a:cubicBezTo>
                    <a:pt x="89345" y="70390"/>
                    <a:pt x="94679" y="71438"/>
                    <a:pt x="100108" y="72200"/>
                  </a:cubicBezTo>
                </a:path>
              </a:pathLst>
            </a:custGeom>
            <a:noFill/>
            <a:ln w="6350" cap="rnd">
              <a:solidFill>
                <a:srgbClr val="000000"/>
              </a:solidFill>
              <a:prstDash val="solid"/>
              <a:round/>
            </a:ln>
          </p:spPr>
          <p:txBody>
            <a:bodyPr rtlCol="0" anchor="ctr"/>
            <a:lstStyle/>
            <a:p>
              <a:endParaRPr lang="en-US"/>
            </a:p>
          </p:txBody>
        </p:sp>
        <p:sp>
          <p:nvSpPr>
            <p:cNvPr id="115" name="Freeform: Shape 114">
              <a:extLst>
                <a:ext uri="{FF2B5EF4-FFF2-40B4-BE49-F238E27FC236}">
                  <a16:creationId xmlns:a16="http://schemas.microsoft.com/office/drawing/2014/main" id="{DF6B9A41-24C0-4461-B34E-18DD92F68390}"/>
                </a:ext>
              </a:extLst>
            </p:cNvPr>
            <p:cNvSpPr/>
            <p:nvPr/>
          </p:nvSpPr>
          <p:spPr>
            <a:xfrm>
              <a:off x="1055341" y="5783499"/>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116" name="Freeform: Shape 115">
              <a:extLst>
                <a:ext uri="{FF2B5EF4-FFF2-40B4-BE49-F238E27FC236}">
                  <a16:creationId xmlns:a16="http://schemas.microsoft.com/office/drawing/2014/main" id="{E53CA2AE-F7C9-4688-AEB8-1ED81D84538D}"/>
                </a:ext>
              </a:extLst>
            </p:cNvPr>
            <p:cNvSpPr/>
            <p:nvPr/>
          </p:nvSpPr>
          <p:spPr>
            <a:xfrm>
              <a:off x="1329185" y="5783499"/>
              <a:ext cx="9525" cy="126492"/>
            </a:xfrm>
            <a:custGeom>
              <a:avLst/>
              <a:gdLst>
                <a:gd name="connsiteX0" fmla="*/ 0 w 9525"/>
                <a:gd name="connsiteY0" fmla="*/ 126492 h 126492"/>
                <a:gd name="connsiteX1" fmla="*/ 0 w 9525"/>
                <a:gd name="connsiteY1" fmla="*/ 74962 h 126492"/>
                <a:gd name="connsiteX2" fmla="*/ 0 w 9525"/>
                <a:gd name="connsiteY2" fmla="*/ 0 h 126492"/>
              </a:gdLst>
              <a:ahLst/>
              <a:cxnLst>
                <a:cxn ang="0">
                  <a:pos x="connsiteX0" y="connsiteY0"/>
                </a:cxn>
                <a:cxn ang="0">
                  <a:pos x="connsiteX1" y="connsiteY1"/>
                </a:cxn>
                <a:cxn ang="0">
                  <a:pos x="connsiteX2" y="connsiteY2"/>
                </a:cxn>
              </a:cxnLst>
              <a:rect l="l" t="t" r="r" b="b"/>
              <a:pathLst>
                <a:path w="9525" h="126492">
                  <a:moveTo>
                    <a:pt x="0" y="126492"/>
                  </a:moveTo>
                  <a:lnTo>
                    <a:pt x="0" y="74962"/>
                  </a:lnTo>
                  <a:lnTo>
                    <a:pt x="0" y="0"/>
                  </a:lnTo>
                </a:path>
              </a:pathLst>
            </a:custGeom>
            <a:noFill/>
            <a:ln w="6350" cap="rnd">
              <a:solidFill>
                <a:srgbClr val="000000"/>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16BDD5F9-5FC5-4EA4-936E-CAB5D80A92B2}"/>
                </a:ext>
              </a:extLst>
            </p:cNvPr>
            <p:cNvSpPr/>
            <p:nvPr/>
          </p:nvSpPr>
          <p:spPr>
            <a:xfrm>
              <a:off x="1144686" y="6011718"/>
              <a:ext cx="142684" cy="71151"/>
            </a:xfrm>
            <a:custGeom>
              <a:avLst/>
              <a:gdLst>
                <a:gd name="connsiteX0" fmla="*/ 0 w 142684"/>
                <a:gd name="connsiteY0" fmla="*/ 0 h 71151"/>
                <a:gd name="connsiteX1" fmla="*/ 12954 w 142684"/>
                <a:gd name="connsiteY1" fmla="*/ 29337 h 71151"/>
                <a:gd name="connsiteX2" fmla="*/ 39148 w 142684"/>
                <a:gd name="connsiteY2" fmla="*/ 55626 h 71151"/>
                <a:gd name="connsiteX3" fmla="*/ 90868 w 142684"/>
                <a:gd name="connsiteY3" fmla="*/ 71152 h 71151"/>
                <a:gd name="connsiteX4" fmla="*/ 142685 w 142684"/>
                <a:gd name="connsiteY4" fmla="*/ 55626 h 71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84" h="71151">
                  <a:moveTo>
                    <a:pt x="0" y="0"/>
                  </a:moveTo>
                  <a:cubicBezTo>
                    <a:pt x="2667" y="10573"/>
                    <a:pt x="7048" y="20479"/>
                    <a:pt x="12954" y="29337"/>
                  </a:cubicBezTo>
                  <a:cubicBezTo>
                    <a:pt x="19812" y="39719"/>
                    <a:pt x="28765" y="48673"/>
                    <a:pt x="39148" y="55626"/>
                  </a:cubicBezTo>
                  <a:cubicBezTo>
                    <a:pt x="54007" y="65437"/>
                    <a:pt x="71723" y="71152"/>
                    <a:pt x="90868" y="71152"/>
                  </a:cubicBezTo>
                  <a:cubicBezTo>
                    <a:pt x="110014" y="71152"/>
                    <a:pt x="127826" y="65437"/>
                    <a:pt x="142685" y="55626"/>
                  </a:cubicBezTo>
                </a:path>
              </a:pathLst>
            </a:custGeom>
            <a:noFill/>
            <a:ln w="6350" cap="rnd">
              <a:solidFill>
                <a:srgbClr val="000000"/>
              </a:solidFill>
              <a:prstDash val="solid"/>
              <a:round/>
            </a:ln>
          </p:spPr>
          <p:txBody>
            <a:bodyPr rtlCol="0" anchor="ctr"/>
            <a:lstStyle/>
            <a:p>
              <a:endParaRPr lang="en-US"/>
            </a:p>
          </p:txBody>
        </p:sp>
        <p:sp>
          <p:nvSpPr>
            <p:cNvPr id="118" name="Freeform: Shape 117">
              <a:extLst>
                <a:ext uri="{FF2B5EF4-FFF2-40B4-BE49-F238E27FC236}">
                  <a16:creationId xmlns:a16="http://schemas.microsoft.com/office/drawing/2014/main" id="{65273314-AE9D-491D-B4FC-86B5FAEFD25A}"/>
                </a:ext>
              </a:extLst>
            </p:cNvPr>
            <p:cNvSpPr/>
            <p:nvPr/>
          </p:nvSpPr>
          <p:spPr>
            <a:xfrm>
              <a:off x="1134970" y="6011718"/>
              <a:ext cx="28098" cy="19145"/>
            </a:xfrm>
            <a:custGeom>
              <a:avLst/>
              <a:gdLst>
                <a:gd name="connsiteX0" fmla="*/ 28099 w 28098"/>
                <a:gd name="connsiteY0" fmla="*/ 11049 h 19145"/>
                <a:gd name="connsiteX1" fmla="*/ 9716 w 28098"/>
                <a:gd name="connsiteY1" fmla="*/ 0 h 19145"/>
                <a:gd name="connsiteX2" fmla="*/ 0 w 28098"/>
                <a:gd name="connsiteY2" fmla="*/ 19145 h 19145"/>
              </a:gdLst>
              <a:ahLst/>
              <a:cxnLst>
                <a:cxn ang="0">
                  <a:pos x="connsiteX0" y="connsiteY0"/>
                </a:cxn>
                <a:cxn ang="0">
                  <a:pos x="connsiteX1" y="connsiteY1"/>
                </a:cxn>
                <a:cxn ang="0">
                  <a:pos x="connsiteX2" y="connsiteY2"/>
                </a:cxn>
              </a:cxnLst>
              <a:rect l="l" t="t" r="r" b="b"/>
              <a:pathLst>
                <a:path w="28098" h="19145">
                  <a:moveTo>
                    <a:pt x="28099" y="11049"/>
                  </a:moveTo>
                  <a:lnTo>
                    <a:pt x="9716" y="0"/>
                  </a:lnTo>
                  <a:lnTo>
                    <a:pt x="0" y="19145"/>
                  </a:lnTo>
                </a:path>
              </a:pathLst>
            </a:custGeom>
            <a:noFill/>
            <a:ln w="6350" cap="rnd">
              <a:solidFill>
                <a:srgbClr val="000000"/>
              </a:solidFill>
              <a:prstDash val="solid"/>
              <a:round/>
            </a:ln>
          </p:spPr>
          <p:txBody>
            <a:bodyPr rtlCol="0" anchor="ctr"/>
            <a:lstStyle/>
            <a:p>
              <a:endParaRPr lang="en-US"/>
            </a:p>
          </p:txBody>
        </p:sp>
        <p:sp>
          <p:nvSpPr>
            <p:cNvPr id="119" name="Freeform: Shape 118">
              <a:extLst>
                <a:ext uri="{FF2B5EF4-FFF2-40B4-BE49-F238E27FC236}">
                  <a16:creationId xmlns:a16="http://schemas.microsoft.com/office/drawing/2014/main" id="{F02B9951-FE83-4338-AEF7-3AB2C395BAD9}"/>
                </a:ext>
              </a:extLst>
            </p:cNvPr>
            <p:cNvSpPr/>
            <p:nvPr/>
          </p:nvSpPr>
          <p:spPr>
            <a:xfrm>
              <a:off x="1313564" y="5937613"/>
              <a:ext cx="15620" cy="100203"/>
            </a:xfrm>
            <a:custGeom>
              <a:avLst/>
              <a:gdLst>
                <a:gd name="connsiteX0" fmla="*/ 0 w 15620"/>
                <a:gd name="connsiteY0" fmla="*/ 0 h 100203"/>
                <a:gd name="connsiteX1" fmla="*/ 15621 w 15620"/>
                <a:gd name="connsiteY1" fmla="*/ 51721 h 100203"/>
                <a:gd name="connsiteX2" fmla="*/ 2095 w 15620"/>
                <a:gd name="connsiteY2" fmla="*/ 100203 h 100203"/>
              </a:gdLst>
              <a:ahLst/>
              <a:cxnLst>
                <a:cxn ang="0">
                  <a:pos x="connsiteX0" y="connsiteY0"/>
                </a:cxn>
                <a:cxn ang="0">
                  <a:pos x="connsiteX1" y="connsiteY1"/>
                </a:cxn>
                <a:cxn ang="0">
                  <a:pos x="connsiteX2" y="connsiteY2"/>
                </a:cxn>
              </a:cxnLst>
              <a:rect l="l" t="t" r="r" b="b"/>
              <a:pathLst>
                <a:path w="15620" h="100203">
                  <a:moveTo>
                    <a:pt x="0" y="0"/>
                  </a:moveTo>
                  <a:cubicBezTo>
                    <a:pt x="9906" y="14764"/>
                    <a:pt x="15621" y="32576"/>
                    <a:pt x="15621" y="51721"/>
                  </a:cubicBezTo>
                  <a:cubicBezTo>
                    <a:pt x="15621" y="69437"/>
                    <a:pt x="10668" y="86106"/>
                    <a:pt x="2095" y="100203"/>
                  </a:cubicBezTo>
                </a:path>
              </a:pathLst>
            </a:custGeom>
            <a:noFill/>
            <a:ln w="6350" cap="rnd">
              <a:solidFill>
                <a:srgbClr val="000000"/>
              </a:solidFill>
              <a:prstDash val="solid"/>
              <a:round/>
            </a:ln>
          </p:spPr>
          <p:txBody>
            <a:bodyPr rtlCol="0" anchor="ctr"/>
            <a:lstStyle/>
            <a:p>
              <a:endParaRPr lang="en-US"/>
            </a:p>
          </p:txBody>
        </p:sp>
        <p:sp>
          <p:nvSpPr>
            <p:cNvPr id="120" name="Freeform: Shape 119">
              <a:extLst>
                <a:ext uri="{FF2B5EF4-FFF2-40B4-BE49-F238E27FC236}">
                  <a16:creationId xmlns:a16="http://schemas.microsoft.com/office/drawing/2014/main" id="{3F9023F4-6BD2-4532-AB1D-B9AF4F13A333}"/>
                </a:ext>
              </a:extLst>
            </p:cNvPr>
            <p:cNvSpPr/>
            <p:nvPr/>
          </p:nvSpPr>
          <p:spPr>
            <a:xfrm>
              <a:off x="1310706" y="6016957"/>
              <a:ext cx="25336" cy="20859"/>
            </a:xfrm>
            <a:custGeom>
              <a:avLst/>
              <a:gdLst>
                <a:gd name="connsiteX0" fmla="*/ 25336 w 25336"/>
                <a:gd name="connsiteY0" fmla="*/ 14478 h 20859"/>
                <a:gd name="connsiteX1" fmla="*/ 4858 w 25336"/>
                <a:gd name="connsiteY1" fmla="*/ 20860 h 20859"/>
                <a:gd name="connsiteX2" fmla="*/ 0 w 25336"/>
                <a:gd name="connsiteY2" fmla="*/ 0 h 20859"/>
              </a:gdLst>
              <a:ahLst/>
              <a:cxnLst>
                <a:cxn ang="0">
                  <a:pos x="connsiteX0" y="connsiteY0"/>
                </a:cxn>
                <a:cxn ang="0">
                  <a:pos x="connsiteX1" y="connsiteY1"/>
                </a:cxn>
                <a:cxn ang="0">
                  <a:pos x="connsiteX2" y="connsiteY2"/>
                </a:cxn>
              </a:cxnLst>
              <a:rect l="l" t="t" r="r" b="b"/>
              <a:pathLst>
                <a:path w="25336" h="20859">
                  <a:moveTo>
                    <a:pt x="25336" y="14478"/>
                  </a:moveTo>
                  <a:lnTo>
                    <a:pt x="4858" y="20860"/>
                  </a:lnTo>
                  <a:lnTo>
                    <a:pt x="0" y="0"/>
                  </a:lnTo>
                </a:path>
              </a:pathLst>
            </a:custGeom>
            <a:noFill/>
            <a:ln w="6350" cap="rnd">
              <a:solidFill>
                <a:srgbClr val="000000"/>
              </a:solidFill>
              <a:prstDash val="solid"/>
              <a:round/>
            </a:ln>
          </p:spPr>
          <p:txBody>
            <a:bodyPr rtlCol="0" anchor="ctr"/>
            <a:lstStyle/>
            <a:p>
              <a:endParaRPr lang="en-US"/>
            </a:p>
          </p:txBody>
        </p:sp>
        <p:sp>
          <p:nvSpPr>
            <p:cNvPr id="121" name="Freeform: Shape 120">
              <a:extLst>
                <a:ext uri="{FF2B5EF4-FFF2-40B4-BE49-F238E27FC236}">
                  <a16:creationId xmlns:a16="http://schemas.microsoft.com/office/drawing/2014/main" id="{55CF46C8-A5F9-4571-810A-C3F2F2348983}"/>
                </a:ext>
              </a:extLst>
            </p:cNvPr>
            <p:cNvSpPr/>
            <p:nvPr/>
          </p:nvSpPr>
          <p:spPr>
            <a:xfrm>
              <a:off x="1143828" y="5895799"/>
              <a:ext cx="140303" cy="74961"/>
            </a:xfrm>
            <a:custGeom>
              <a:avLst/>
              <a:gdLst>
                <a:gd name="connsiteX0" fmla="*/ 0 w 140303"/>
                <a:gd name="connsiteY0" fmla="*/ 74962 h 74961"/>
                <a:gd name="connsiteX1" fmla="*/ 13811 w 140303"/>
                <a:gd name="connsiteY1" fmla="*/ 41815 h 74961"/>
                <a:gd name="connsiteX2" fmla="*/ 40005 w 140303"/>
                <a:gd name="connsiteY2" fmla="*/ 15526 h 74961"/>
                <a:gd name="connsiteX3" fmla="*/ 91726 w 140303"/>
                <a:gd name="connsiteY3" fmla="*/ 0 h 74961"/>
                <a:gd name="connsiteX4" fmla="*/ 140303 w 140303"/>
                <a:gd name="connsiteY4" fmla="*/ 13430 h 7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03" h="74961">
                  <a:moveTo>
                    <a:pt x="0" y="74962"/>
                  </a:moveTo>
                  <a:cubicBezTo>
                    <a:pt x="2476" y="62960"/>
                    <a:pt x="7239" y="51721"/>
                    <a:pt x="13811" y="41815"/>
                  </a:cubicBezTo>
                  <a:cubicBezTo>
                    <a:pt x="20669" y="31432"/>
                    <a:pt x="29623" y="22479"/>
                    <a:pt x="40005" y="15526"/>
                  </a:cubicBezTo>
                  <a:cubicBezTo>
                    <a:pt x="54864" y="5715"/>
                    <a:pt x="72580" y="0"/>
                    <a:pt x="91726" y="0"/>
                  </a:cubicBezTo>
                  <a:cubicBezTo>
                    <a:pt x="109442" y="0"/>
                    <a:pt x="126111" y="4953"/>
                    <a:pt x="140303" y="13430"/>
                  </a:cubicBezTo>
                </a:path>
              </a:pathLst>
            </a:custGeom>
            <a:noFill/>
            <a:ln w="6350" cap="rnd">
              <a:solidFill>
                <a:srgbClr val="000000"/>
              </a:solidFill>
              <a:prstDash val="solid"/>
              <a:round/>
            </a:ln>
          </p:spPr>
          <p:txBody>
            <a:bodyPr rtlCol="0" anchor="ctr"/>
            <a:lstStyle/>
            <a:p>
              <a:endParaRPr lang="en-US"/>
            </a:p>
          </p:txBody>
        </p:sp>
        <p:sp>
          <p:nvSpPr>
            <p:cNvPr id="122" name="Freeform: Shape 121">
              <a:extLst>
                <a:ext uri="{FF2B5EF4-FFF2-40B4-BE49-F238E27FC236}">
                  <a16:creationId xmlns:a16="http://schemas.microsoft.com/office/drawing/2014/main" id="{1550A9AC-592E-4F5B-89FB-84096052E6DC}"/>
                </a:ext>
              </a:extLst>
            </p:cNvPr>
            <p:cNvSpPr/>
            <p:nvPr/>
          </p:nvSpPr>
          <p:spPr>
            <a:xfrm>
              <a:off x="1263176" y="5888846"/>
              <a:ext cx="20859" cy="25431"/>
            </a:xfrm>
            <a:custGeom>
              <a:avLst/>
              <a:gdLst>
                <a:gd name="connsiteX0" fmla="*/ 14383 w 20859"/>
                <a:gd name="connsiteY0" fmla="*/ 0 h 25431"/>
                <a:gd name="connsiteX1" fmla="*/ 20860 w 20859"/>
                <a:gd name="connsiteY1" fmla="*/ 20383 h 25431"/>
                <a:gd name="connsiteX2" fmla="*/ 0 w 20859"/>
                <a:gd name="connsiteY2" fmla="*/ 25432 h 25431"/>
              </a:gdLst>
              <a:ahLst/>
              <a:cxnLst>
                <a:cxn ang="0">
                  <a:pos x="connsiteX0" y="connsiteY0"/>
                </a:cxn>
                <a:cxn ang="0">
                  <a:pos x="connsiteX1" y="connsiteY1"/>
                </a:cxn>
                <a:cxn ang="0">
                  <a:pos x="connsiteX2" y="connsiteY2"/>
                </a:cxn>
              </a:cxnLst>
              <a:rect l="l" t="t" r="r" b="b"/>
              <a:pathLst>
                <a:path w="20859" h="25431">
                  <a:moveTo>
                    <a:pt x="14383" y="0"/>
                  </a:moveTo>
                  <a:lnTo>
                    <a:pt x="20860" y="20383"/>
                  </a:lnTo>
                  <a:lnTo>
                    <a:pt x="0" y="25432"/>
                  </a:lnTo>
                </a:path>
              </a:pathLst>
            </a:custGeom>
            <a:noFill/>
            <a:ln w="6350" cap="rnd">
              <a:solidFill>
                <a:srgbClr val="000000"/>
              </a:solidFill>
              <a:prstDash val="solid"/>
              <a:round/>
            </a:ln>
          </p:spPr>
          <p:txBody>
            <a:bodyPr rtlCol="0" anchor="ctr"/>
            <a:lstStyle/>
            <a:p>
              <a:endParaRPr lang="en-US"/>
            </a:p>
          </p:txBody>
        </p:sp>
      </p:grpSp>
      <p:sp>
        <p:nvSpPr>
          <p:cNvPr id="175" name="TextBox 174">
            <a:extLst>
              <a:ext uri="{FF2B5EF4-FFF2-40B4-BE49-F238E27FC236}">
                <a16:creationId xmlns:a16="http://schemas.microsoft.com/office/drawing/2014/main" id="{2F685329-DB01-44CE-B114-0C2AF2F46E85}"/>
              </a:ext>
            </a:extLst>
          </p:cNvPr>
          <p:cNvSpPr txBox="1"/>
          <p:nvPr/>
        </p:nvSpPr>
        <p:spPr>
          <a:xfrm>
            <a:off x="588263" y="1377228"/>
            <a:ext cx="6420839" cy="276999"/>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Microsoft E5 Information Protection</a:t>
            </a:r>
          </a:p>
        </p:txBody>
      </p:sp>
    </p:spTree>
    <p:extLst>
      <p:ext uri="{BB962C8B-B14F-4D97-AF65-F5344CB8AC3E}">
        <p14:creationId xmlns:p14="http://schemas.microsoft.com/office/powerpoint/2010/main" val="206515502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pic>
        <p:nvPicPr>
          <p:cNvPr id="4" name="Picture Placeholder 3">
            <a:extLst>
              <a:ext uri="{FF2B5EF4-FFF2-40B4-BE49-F238E27FC236}">
                <a16:creationId xmlns:a16="http://schemas.microsoft.com/office/drawing/2014/main" id="{9BFE6F5A-7DC5-42C3-9329-D8AB1F320D28}"/>
              </a:ext>
            </a:extLst>
          </p:cNvPr>
          <p:cNvPicPr>
            <a:picLocks noGrp="1" noChangeAspect="1"/>
          </p:cNvPicPr>
          <p:nvPr>
            <p:ph type="pic" sz="quarter" idx="22"/>
          </p:nvPr>
        </p:nvPicPr>
        <p:blipFill>
          <a:blip r:embed="rId2"/>
          <a:srcRect l="28125" r="28125"/>
          <a:stretch>
            <a:fillRect/>
          </a:stretch>
        </p:blipFill>
        <p:spPr/>
      </p:pic>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Segoe UI"/>
              </a:rPr>
              <a:t>Tailo</a:t>
            </a:r>
            <a:r>
              <a:rPr lang="en-US" sz="120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3836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43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1661993"/>
          </a:xfrm>
        </p:spPr>
        <p:txBody>
          <a:bodyPr/>
          <a:lstStyle/>
          <a:p>
            <a:r>
              <a:rPr lang="en-US">
                <a:cs typeface="Segoe Sans Display"/>
              </a:rPr>
              <a:t>Securing the expanding data landscape</a:t>
            </a: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600323"/>
            <a:ext cx="4523144" cy="105920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sz="1600">
                <a:solidFill>
                  <a:srgbClr val="000000"/>
                </a:solidFill>
                <a:cs typeface="Segoe UI Semibold"/>
              </a:rPr>
              <a:t>Despite the critical need to protect data, only 45% will be properly protected by 2025,</a:t>
            </a:r>
            <a:r>
              <a:rPr lang="en-US" sz="1600" baseline="30000">
                <a:solidFill>
                  <a:srgbClr val="000000"/>
                </a:solidFill>
                <a:cs typeface="Segoe UI Semibold"/>
              </a:rPr>
              <a:t>2</a:t>
            </a:r>
            <a:r>
              <a:rPr lang="en-US" sz="1600">
                <a:solidFill>
                  <a:srgbClr val="000000"/>
                </a:solidFill>
                <a:cs typeface="Segoe UI Semibold"/>
              </a:rPr>
              <a:t> highlighting the need for advanced solutions to prevent leaks, breaches and compliance violations.</a:t>
            </a:r>
            <a:endParaRPr lang="en-US" sz="1600" b="0" i="0" u="none" strike="noStrike" kern="1200" cap="none" spc="0" normalizeH="0" baseline="30000" noProof="0">
              <a:ln>
                <a:noFill/>
              </a:ln>
              <a:solidFill>
                <a:srgbClr val="000000"/>
              </a:solidFill>
              <a:effectLst/>
              <a:uLnTx/>
              <a:uFillTx/>
              <a:cs typeface="Segoe UI Semibold" panose="020B0502040204020203" pitchFamily="34" charset="0"/>
            </a:endParaRPr>
          </a:p>
        </p:txBody>
      </p:sp>
      <p:grpSp>
        <p:nvGrpSpPr>
          <p:cNvPr id="4" name="Group 3">
            <a:extLst>
              <a:ext uri="{FF2B5EF4-FFF2-40B4-BE49-F238E27FC236}">
                <a16:creationId xmlns:a16="http://schemas.microsoft.com/office/drawing/2014/main" id="{C3D547AB-7428-4DC0-88C0-074A07E6EFBD}"/>
              </a:ext>
            </a:extLst>
          </p:cNvPr>
          <p:cNvGrpSpPr/>
          <p:nvPr/>
        </p:nvGrpSpPr>
        <p:grpSpPr>
          <a:xfrm>
            <a:off x="5465403" y="3679923"/>
            <a:ext cx="900000" cy="900000"/>
            <a:chOff x="5465403" y="3653390"/>
            <a:chExt cx="900000" cy="900000"/>
          </a:xfrm>
        </p:grpSpPr>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10" name="TextBox 91">
            <a:extLst>
              <a:ext uri="{FF2B5EF4-FFF2-40B4-BE49-F238E27FC236}">
                <a16:creationId xmlns:a16="http://schemas.microsoft.com/office/drawing/2014/main" id="{755BBF27-05A0-4047-A3E3-ED24BAF42651}"/>
              </a:ext>
            </a:extLst>
          </p:cNvPr>
          <p:cNvSpPr txBox="1"/>
          <p:nvPr/>
        </p:nvSpPr>
        <p:spPr>
          <a:xfrm>
            <a:off x="6792947" y="1011656"/>
            <a:ext cx="4523144" cy="788357"/>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600">
                <a:solidFill>
                  <a:srgbClr val="000000"/>
                </a:solidFill>
                <a:cs typeface="Segoe UI Semibold"/>
              </a:rPr>
              <a:t>With data expected to reach 394 zettabytes by 2028,</a:t>
            </a:r>
            <a:r>
              <a:rPr lang="en-US" sz="1600" baseline="30000">
                <a:solidFill>
                  <a:srgbClr val="000000"/>
                </a:solidFill>
                <a:cs typeface="Segoe UI Semibold"/>
              </a:rPr>
              <a:t>1</a:t>
            </a:r>
            <a:r>
              <a:rPr lang="en-US" sz="1600">
                <a:solidFill>
                  <a:srgbClr val="000000"/>
                </a:solidFill>
                <a:cs typeface="Segoe UI Semibold"/>
              </a:rPr>
              <a:t> securing and managing sensitive information becomes a growing challenge.</a:t>
            </a:r>
            <a:endParaRPr lang="en-US" sz="1600" b="0" i="0" u="none" strike="noStrike" kern="1200" cap="none" spc="0" normalizeH="0" baseline="30000" noProof="0">
              <a:ln>
                <a:noFill/>
              </a:ln>
              <a:solidFill>
                <a:srgbClr val="000000"/>
              </a:solidFill>
              <a:effectLst/>
              <a:uLnTx/>
              <a:uFillTx/>
              <a:cs typeface="Segoe UI Semibold"/>
            </a:endParaRPr>
          </a:p>
        </p:txBody>
      </p:sp>
      <p:grpSp>
        <p:nvGrpSpPr>
          <p:cNvPr id="2" name="Group 1">
            <a:extLst>
              <a:ext uri="{FF2B5EF4-FFF2-40B4-BE49-F238E27FC236}">
                <a16:creationId xmlns:a16="http://schemas.microsoft.com/office/drawing/2014/main" id="{8A974D52-49BA-41B4-B26E-C5B2CAB631B9}"/>
              </a:ext>
            </a:extLst>
          </p:cNvPr>
          <p:cNvGrpSpPr/>
          <p:nvPr/>
        </p:nvGrpSpPr>
        <p:grpSpPr>
          <a:xfrm>
            <a:off x="5465403" y="955834"/>
            <a:ext cx="900000" cy="900000"/>
            <a:chOff x="5465403" y="955834"/>
            <a:chExt cx="900000" cy="900000"/>
          </a:xfrm>
        </p:grpSpPr>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sp>
        <p:nvSpPr>
          <p:cNvPr id="11" name="TextBox 93">
            <a:extLst>
              <a:ext uri="{FF2B5EF4-FFF2-40B4-BE49-F238E27FC236}">
                <a16:creationId xmlns:a16="http://schemas.microsoft.com/office/drawing/2014/main" id="{90E70C2D-9E6C-4F8B-B2A2-0E90348A87EC}"/>
              </a:ext>
            </a:extLst>
          </p:cNvPr>
          <p:cNvSpPr txBox="1"/>
          <p:nvPr/>
        </p:nvSpPr>
        <p:spPr>
          <a:xfrm>
            <a:off x="6792947" y="2198478"/>
            <a:ext cx="4523144" cy="105920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sz="1600">
                <a:solidFill>
                  <a:srgbClr val="000000"/>
                </a:solidFill>
                <a:cs typeface="Segoe UI Semibold"/>
              </a:rPr>
              <a:t>90% of data created in 2025 will need to be protected due to privacy, compliance and security concerns.</a:t>
            </a:r>
            <a:r>
              <a:rPr lang="en-US" sz="1600" baseline="30000">
                <a:solidFill>
                  <a:srgbClr val="000000"/>
                </a:solidFill>
                <a:cs typeface="Segoe UI Semibold"/>
              </a:rPr>
              <a:t>2</a:t>
            </a:r>
            <a:r>
              <a:rPr lang="en-US" sz="1600">
                <a:solidFill>
                  <a:srgbClr val="000000"/>
                </a:solidFill>
                <a:cs typeface="Segoe UI Semibold"/>
              </a:rPr>
              <a:t> This includes customer information, intellectual property and other sensitive data.</a:t>
            </a:r>
            <a:endParaRPr kumimoji="0" lang="en-US" sz="1600" b="0" i="0" u="none" strike="noStrike" kern="1200" cap="none" spc="0" normalizeH="0" baseline="30000" noProof="0">
              <a:ln>
                <a:noFill/>
              </a:ln>
              <a:solidFill>
                <a:srgbClr val="000000"/>
              </a:solidFill>
              <a:effectLst/>
              <a:uLnTx/>
              <a:uFillTx/>
              <a:cs typeface="Segoe UI Semibold"/>
            </a:endParaRPr>
          </a:p>
        </p:txBody>
      </p:sp>
      <p:grpSp>
        <p:nvGrpSpPr>
          <p:cNvPr id="3" name="Group 2">
            <a:extLst>
              <a:ext uri="{FF2B5EF4-FFF2-40B4-BE49-F238E27FC236}">
                <a16:creationId xmlns:a16="http://schemas.microsoft.com/office/drawing/2014/main" id="{CF787FB4-8652-4678-920F-C22365847463}"/>
              </a:ext>
            </a:extLst>
          </p:cNvPr>
          <p:cNvGrpSpPr/>
          <p:nvPr/>
        </p:nvGrpSpPr>
        <p:grpSpPr>
          <a:xfrm>
            <a:off x="5465403" y="2278078"/>
            <a:ext cx="900000" cy="900000"/>
            <a:chOff x="5465403" y="2304612"/>
            <a:chExt cx="900000" cy="900000"/>
          </a:xfrm>
        </p:grpSpPr>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32" name="TextBox 31">
            <a:extLst>
              <a:ext uri="{FF2B5EF4-FFF2-40B4-BE49-F238E27FC236}">
                <a16:creationId xmlns:a16="http://schemas.microsoft.com/office/drawing/2014/main" id="{5053823D-EE60-46C3-9374-59F3DE31B364}"/>
              </a:ext>
            </a:extLst>
          </p:cNvPr>
          <p:cNvSpPr txBox="1"/>
          <p:nvPr/>
        </p:nvSpPr>
        <p:spPr>
          <a:xfrm>
            <a:off x="6792947" y="5082835"/>
            <a:ext cx="4523144" cy="738664"/>
          </a:xfrm>
          <a:prstGeom prst="rect">
            <a:avLst/>
          </a:prstGeom>
          <a:noFill/>
        </p:spPr>
        <p:txBody>
          <a:bodyPr wrap="square" lIns="0" tIns="0" rIns="0" bIns="0" rtlCol="0" anchor="t">
            <a:spAutoFit/>
          </a:bodyPr>
          <a:lstStyle/>
          <a:p>
            <a:pPr>
              <a:defRPr/>
            </a:pPr>
            <a:r>
              <a:rPr lang="en-US" sz="1600">
                <a:solidFill>
                  <a:srgbClr val="000000"/>
                </a:solidFill>
                <a:cs typeface="Segoe UI Semibold"/>
              </a:rPr>
              <a:t>By 2025, 30% of data will be consumed in real-time,</a:t>
            </a:r>
            <a:r>
              <a:rPr lang="en-US" sz="1600" baseline="30000">
                <a:solidFill>
                  <a:srgbClr val="000000"/>
                </a:solidFill>
                <a:cs typeface="Segoe UI Semibold"/>
              </a:rPr>
              <a:t>2</a:t>
            </a:r>
            <a:r>
              <a:rPr lang="en-US" sz="1600">
                <a:solidFill>
                  <a:srgbClr val="000000"/>
                </a:solidFill>
                <a:cs typeface="Segoe UI Semibold"/>
              </a:rPr>
              <a:t> making it even more crucial to secure data in transit and at rest.</a:t>
            </a:r>
            <a:endParaRPr lang="en-US" sz="1600" b="0" i="0" u="none" strike="noStrike" kern="1200" cap="none" spc="0" normalizeH="0" baseline="30000" noProof="0">
              <a:ln>
                <a:noFill/>
              </a:ln>
              <a:solidFill>
                <a:srgbClr val="000000"/>
              </a:solidFill>
              <a:effectLst/>
              <a:uLnTx/>
              <a:uFillTx/>
              <a:cs typeface="Segoe UI Semibold"/>
            </a:endParaRPr>
          </a:p>
        </p:txBody>
      </p:sp>
      <p:grpSp>
        <p:nvGrpSpPr>
          <p:cNvPr id="6" name="Group 5">
            <a:extLst>
              <a:ext uri="{FF2B5EF4-FFF2-40B4-BE49-F238E27FC236}">
                <a16:creationId xmlns:a16="http://schemas.microsoft.com/office/drawing/2014/main" id="{6F90723F-D518-40B2-AB19-8AD585B36C43}"/>
              </a:ext>
            </a:extLst>
          </p:cNvPr>
          <p:cNvGrpSpPr/>
          <p:nvPr/>
        </p:nvGrpSpPr>
        <p:grpSpPr>
          <a:xfrm>
            <a:off x="5465403" y="5002167"/>
            <a:ext cx="900000" cy="900000"/>
            <a:chOff x="5465403" y="5002167"/>
            <a:chExt cx="900000" cy="900000"/>
          </a:xfrm>
        </p:grpSpPr>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grpSp>
      <p:sp>
        <p:nvSpPr>
          <p:cNvPr id="58" name="TextBox 57">
            <a:extLst>
              <a:ext uri="{FF2B5EF4-FFF2-40B4-BE49-F238E27FC236}">
                <a16:creationId xmlns:a16="http://schemas.microsoft.com/office/drawing/2014/main" id="{CF3E1D9E-D270-4EC5-90C0-15B963DE0CEB}"/>
              </a:ext>
            </a:extLst>
          </p:cNvPr>
          <p:cNvSpPr txBox="1"/>
          <p:nvPr/>
        </p:nvSpPr>
        <p:spPr>
          <a:xfrm>
            <a:off x="588264" y="6303737"/>
            <a:ext cx="3524250" cy="276999"/>
          </a:xfrm>
          <a:prstGeom prst="rect">
            <a:avLst/>
          </a:prstGeom>
          <a:noFill/>
        </p:spPr>
        <p:txBody>
          <a:bodyPr wrap="square" lIns="0" tIns="0" rIns="0" bIns="0" rtlCol="0">
            <a:spAutoFit/>
          </a:bodyPr>
          <a:lstStyle/>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GB" sz="900" b="0" i="0" u="none" strike="noStrike" kern="1200" cap="none" spc="0" normalizeH="0" baseline="0" noProof="0">
                <a:ln>
                  <a:noFill/>
                </a:ln>
                <a:solidFill>
                  <a:schemeClr val="tx2"/>
                </a:solidFill>
                <a:effectLst/>
                <a:uLnTx/>
                <a:uFillTx/>
                <a:ea typeface="+mn-lt"/>
                <a:cs typeface="Segoe UI"/>
                <a:hlinkClick r:id="rId7">
                  <a:extLst>
                    <a:ext uri="{A12FA001-AC4F-418D-AE19-62706E023703}">
                      <ahyp:hlinkClr xmlns:ahyp="http://schemas.microsoft.com/office/drawing/2018/hyperlinkcolor" val="tx"/>
                    </a:ext>
                  </a:extLst>
                </a:hlinkClick>
              </a:rPr>
              <a:t>Statista – Worldwide data created</a:t>
            </a:r>
            <a:endParaRPr kumimoji="0" lang="en-GB" sz="900" b="0" i="0" u="none" strike="noStrike" kern="1200" cap="none" spc="0" normalizeH="0" baseline="0" noProof="0">
              <a:ln>
                <a:noFill/>
              </a:ln>
              <a:solidFill>
                <a:schemeClr val="tx2"/>
              </a:solidFill>
              <a:effectLst/>
              <a:uLnTx/>
              <a:uFillTx/>
              <a:ea typeface="+mn-lt"/>
              <a:cs typeface="Segoe UI"/>
            </a:endParaRPr>
          </a:p>
          <a:p>
            <a:pPr marL="114300" indent="-114300" defTabSz="914192">
              <a:buAutoNum type="arabicPeriod"/>
              <a:defRPr/>
            </a:pPr>
            <a:r>
              <a:rPr lang="en-GB" sz="900">
                <a:solidFill>
                  <a:schemeClr val="tx2"/>
                </a:solidFill>
                <a:ea typeface="+mn-lt"/>
                <a:cs typeface="Segoe UI"/>
                <a:hlinkClick r:id="rId8">
                  <a:extLst>
                    <a:ext uri="{A12FA001-AC4F-418D-AE19-62706E023703}">
                      <ahyp:hlinkClr xmlns:ahyp="http://schemas.microsoft.com/office/drawing/2018/hyperlinkcolor" val="tx"/>
                    </a:ext>
                  </a:extLst>
                </a:hlinkClick>
              </a:rPr>
              <a:t>Seagate </a:t>
            </a:r>
            <a:r>
              <a:rPr lang="en-GB" sz="900">
                <a:solidFill>
                  <a:schemeClr val="tx2"/>
                </a:solidFill>
                <a:ea typeface="+mn-lt"/>
                <a:cs typeface="Segoe UI"/>
                <a:hlinkClick r:id="rId7">
                  <a:extLst>
                    <a:ext uri="{A12FA001-AC4F-418D-AE19-62706E023703}">
                      <ahyp:hlinkClr xmlns:ahyp="http://schemas.microsoft.com/office/drawing/2018/hyperlinkcolor" val="tx"/>
                    </a:ext>
                  </a:extLst>
                </a:hlinkClick>
              </a:rPr>
              <a:t>–</a:t>
            </a:r>
            <a:r>
              <a:rPr lang="en-GB" sz="900">
                <a:solidFill>
                  <a:schemeClr val="tx2"/>
                </a:solidFill>
                <a:ea typeface="+mn-lt"/>
                <a:cs typeface="Segoe UI"/>
                <a:hlinkClick r:id="rId8">
                  <a:extLst>
                    <a:ext uri="{A12FA001-AC4F-418D-AE19-62706E023703}">
                      <ahyp:hlinkClr xmlns:ahyp="http://schemas.microsoft.com/office/drawing/2018/hyperlinkcolor" val="tx"/>
                    </a:ext>
                  </a:extLst>
                </a:hlinkClick>
              </a:rPr>
              <a:t> WP-DataAge2025</a:t>
            </a:r>
            <a:endParaRPr lang="en-GB" sz="900" b="0" i="0" u="none" strike="noStrike" kern="1200" cap="none" spc="0" normalizeH="0" baseline="0" noProof="0">
              <a:ln>
                <a:noFill/>
              </a:ln>
              <a:solidFill>
                <a:schemeClr val="tx2"/>
              </a:solidFill>
              <a:effectLst/>
              <a:uLnTx/>
              <a:uFillTx/>
              <a:ea typeface="+mn-lt"/>
              <a:cs typeface="Segoe UI"/>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244466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6AD4DA9-B17F-4AA2-97B8-A2F40BD2C981}"/>
              </a:ext>
            </a:extLst>
          </p:cNvPr>
          <p:cNvPicPr>
            <a:picLocks noChangeAspect="1"/>
          </p:cNvPicPr>
          <p:nvPr/>
        </p:nvPicPr>
        <p:blipFill>
          <a:blip r:embed="rId2">
            <a:alphaModFix amt="80000"/>
          </a:blip>
          <a:srcRect/>
          <a:stretch/>
        </p:blipFill>
        <p:spPr>
          <a:xfrm>
            <a:off x="7378729" y="1377226"/>
            <a:ext cx="1963211" cy="4699721"/>
          </a:xfrm>
          <a:prstGeom prst="rect">
            <a:avLst/>
          </a:prstGeom>
        </p:spPr>
      </p:pic>
      <p:pic>
        <p:nvPicPr>
          <p:cNvPr id="31" name="Picture 30">
            <a:extLst>
              <a:ext uri="{FF2B5EF4-FFF2-40B4-BE49-F238E27FC236}">
                <a16:creationId xmlns:a16="http://schemas.microsoft.com/office/drawing/2014/main" id="{374B2CDA-3450-4105-9685-7F3593239EA7}"/>
              </a:ext>
            </a:extLst>
          </p:cNvPr>
          <p:cNvPicPr>
            <a:picLocks noChangeAspect="1"/>
          </p:cNvPicPr>
          <p:nvPr/>
        </p:nvPicPr>
        <p:blipFill>
          <a:blip r:embed="rId2">
            <a:alphaModFix amt="60000"/>
          </a:blip>
          <a:srcRect/>
          <a:stretch/>
        </p:blipFill>
        <p:spPr>
          <a:xfrm>
            <a:off x="5113886" y="1377226"/>
            <a:ext cx="1963211" cy="4699721"/>
          </a:xfrm>
          <a:prstGeom prst="rect">
            <a:avLst/>
          </a:prstGeom>
        </p:spPr>
      </p:pic>
      <p:pic>
        <p:nvPicPr>
          <p:cNvPr id="32" name="Picture 31">
            <a:extLst>
              <a:ext uri="{FF2B5EF4-FFF2-40B4-BE49-F238E27FC236}">
                <a16:creationId xmlns:a16="http://schemas.microsoft.com/office/drawing/2014/main" id="{63791D2D-FCA4-4932-8BD3-E70D8754A4B6}"/>
              </a:ext>
            </a:extLst>
          </p:cNvPr>
          <p:cNvPicPr>
            <a:picLocks noChangeAspect="1"/>
          </p:cNvPicPr>
          <p:nvPr/>
        </p:nvPicPr>
        <p:blipFill>
          <a:blip r:embed="rId2">
            <a:alphaModFix amt="40000"/>
          </a:blip>
          <a:srcRect/>
          <a:stretch/>
        </p:blipFill>
        <p:spPr>
          <a:xfrm>
            <a:off x="2849043" y="1377226"/>
            <a:ext cx="1963211" cy="4699721"/>
          </a:xfrm>
          <a:prstGeom prst="rect">
            <a:avLst/>
          </a:prstGeom>
        </p:spPr>
      </p:pic>
      <p:pic>
        <p:nvPicPr>
          <p:cNvPr id="29" name="Picture 28">
            <a:extLst>
              <a:ext uri="{FF2B5EF4-FFF2-40B4-BE49-F238E27FC236}">
                <a16:creationId xmlns:a16="http://schemas.microsoft.com/office/drawing/2014/main" id="{6E1BDCF2-BAE5-46D0-845C-94B29FDA16C1}"/>
              </a:ext>
            </a:extLst>
          </p:cNvPr>
          <p:cNvPicPr>
            <a:picLocks noChangeAspect="1"/>
          </p:cNvPicPr>
          <p:nvPr/>
        </p:nvPicPr>
        <p:blipFill>
          <a:blip r:embed="rId2"/>
          <a:srcRect/>
          <a:stretch/>
        </p:blipFill>
        <p:spPr>
          <a:xfrm>
            <a:off x="9643572" y="1377226"/>
            <a:ext cx="1963211" cy="4699721"/>
          </a:xfrm>
          <a:prstGeom prst="rect">
            <a:avLst/>
          </a:prstGeom>
        </p:spPr>
      </p:pic>
      <p:pic>
        <p:nvPicPr>
          <p:cNvPr id="24" name="Picture 23">
            <a:extLst>
              <a:ext uri="{FF2B5EF4-FFF2-40B4-BE49-F238E27FC236}">
                <a16:creationId xmlns:a16="http://schemas.microsoft.com/office/drawing/2014/main" id="{4986F1BF-0ADD-48CC-A153-DDCFDDB586C4}"/>
              </a:ext>
            </a:extLst>
          </p:cNvPr>
          <p:cNvPicPr>
            <a:picLocks noChangeAspect="1"/>
          </p:cNvPicPr>
          <p:nvPr/>
        </p:nvPicPr>
        <p:blipFill>
          <a:blip r:embed="rId2">
            <a:alphaModFix amt="20000"/>
          </a:blip>
          <a:srcRect/>
          <a:stretch/>
        </p:blipFill>
        <p:spPr>
          <a:xfrm>
            <a:off x="584200" y="1377226"/>
            <a:ext cx="1963211" cy="4699721"/>
          </a:xfrm>
          <a:prstGeom prst="rect">
            <a:avLst/>
          </a:prstGeom>
        </p:spPr>
      </p:pic>
      <p:sp>
        <p:nvSpPr>
          <p:cNvPr id="4" name="TextBox 3">
            <a:extLst>
              <a:ext uri="{FF2B5EF4-FFF2-40B4-BE49-F238E27FC236}">
                <a16:creationId xmlns:a16="http://schemas.microsoft.com/office/drawing/2014/main" id="{51D8682E-EDBC-4572-943C-4D9AFFB35C0F}"/>
              </a:ext>
              <a:ext uri="{C183D7F6-B498-43B3-948B-1728B52AA6E4}">
                <adec:decorative xmlns:adec="http://schemas.microsoft.com/office/drawing/2017/decorative" val="0"/>
              </a:ext>
            </a:extLst>
          </p:cNvPr>
          <p:cNvSpPr txBox="1"/>
          <p:nvPr/>
        </p:nvSpPr>
        <p:spPr>
          <a:xfrm>
            <a:off x="584200" y="1377230"/>
            <a:ext cx="1963211" cy="990217"/>
          </a:xfrm>
          <a:prstGeom prst="rect">
            <a:avLst/>
          </a:prstGeom>
          <a:noFill/>
        </p:spPr>
        <p:txBody>
          <a:bodyPr wrap="square" lIns="108000" tIns="180000" rIns="108000" bIns="252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mj-lt"/>
                <a:cs typeface="Segoe UI Semibold"/>
              </a:rPr>
              <a:t>Manual &amp; </a:t>
            </a:r>
            <a:r>
              <a:rPr lang="en-US" sz="1200">
                <a:solidFill>
                  <a:srgbClr val="000000"/>
                </a:solidFill>
                <a:latin typeface="+mj-lt"/>
                <a:cs typeface="Segoe UI Semibold"/>
              </a:rPr>
              <a:t>Physical</a:t>
            </a:r>
            <a:r>
              <a:rPr kumimoji="0" lang="en-US" sz="1200" i="0" u="none" strike="noStrike" kern="1200" cap="none" spc="0" normalizeH="0" baseline="0" noProof="0">
                <a:ln>
                  <a:noFill/>
                </a:ln>
                <a:solidFill>
                  <a:srgbClr val="000000"/>
                </a:solidFill>
                <a:effectLst/>
                <a:uLnTx/>
                <a:uFillTx/>
                <a:latin typeface="+mj-lt"/>
                <a:cs typeface="Segoe UI Semibold"/>
              </a:rPr>
              <a:t> Security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mj-lt"/>
                <a:cs typeface="Segoe UI Semibold"/>
              </a:rPr>
              <a:t>(Pre-digital </a:t>
            </a:r>
            <a:r>
              <a:rPr lang="en-US" sz="1200">
                <a:solidFill>
                  <a:srgbClr val="000000"/>
                </a:solidFill>
                <a:latin typeface="+mj-lt"/>
                <a:cs typeface="Segoe UI Semibold"/>
              </a:rPr>
              <a:t>Era</a:t>
            </a:r>
            <a:r>
              <a:rPr kumimoji="0" lang="en-US" sz="1200" i="0" u="none" strike="noStrike" kern="1200" cap="none" spc="0" normalizeH="0" baseline="0" noProof="0">
                <a:ln>
                  <a:noFill/>
                </a:ln>
                <a:solidFill>
                  <a:srgbClr val="000000"/>
                </a:solidFill>
                <a:effectLst/>
                <a:uLnTx/>
                <a:uFillTx/>
                <a:latin typeface="+mj-lt"/>
                <a:cs typeface="Segoe UI Semibold"/>
              </a:rPr>
              <a:t>)</a:t>
            </a:r>
            <a:endParaRPr lang="en-US" sz="1200" i="0" u="none" strike="noStrike" kern="1200" cap="none" spc="0" normalizeH="0" baseline="0" noProof="0">
              <a:ln>
                <a:noFill/>
              </a:ln>
              <a:solidFill>
                <a:srgbClr val="000000"/>
              </a:solidFill>
              <a:effectLst/>
              <a:uLnTx/>
              <a:uFillTx/>
              <a:latin typeface="+mj-lt"/>
              <a:cs typeface="Segoe UI Semibold"/>
            </a:endParaRPr>
          </a:p>
        </p:txBody>
      </p:sp>
      <p:sp>
        <p:nvSpPr>
          <p:cNvPr id="3" name="Title 2">
            <a:extLst>
              <a:ext uri="{FF2B5EF4-FFF2-40B4-BE49-F238E27FC236}">
                <a16:creationId xmlns:a16="http://schemas.microsoft.com/office/drawing/2014/main" id="{613824D2-4F0C-4205-88BA-909AC1902A3E}"/>
              </a:ext>
            </a:extLst>
          </p:cNvPr>
          <p:cNvSpPr>
            <a:spLocks noGrp="1"/>
          </p:cNvSpPr>
          <p:nvPr>
            <p:ph type="title"/>
          </p:nvPr>
        </p:nvSpPr>
        <p:spPr>
          <a:xfrm>
            <a:off x="588263" y="457200"/>
            <a:ext cx="11018520" cy="492443"/>
          </a:xfrm>
        </p:spPr>
        <p:txBody>
          <a:bodyPr/>
          <a:lstStyle/>
          <a:p>
            <a:r>
              <a:rPr lang="en-US" sz="3200"/>
              <a:t>Evolution of data protection</a:t>
            </a:r>
          </a:p>
        </p:txBody>
      </p:sp>
      <p:sp>
        <p:nvSpPr>
          <p:cNvPr id="33" name="TextBox 32">
            <a:extLst>
              <a:ext uri="{FF2B5EF4-FFF2-40B4-BE49-F238E27FC236}">
                <a16:creationId xmlns:a16="http://schemas.microsoft.com/office/drawing/2014/main" id="{08288CA4-94AA-4231-B090-4C3A09705490}"/>
              </a:ext>
            </a:extLst>
          </p:cNvPr>
          <p:cNvSpPr txBox="1"/>
          <p:nvPr/>
        </p:nvSpPr>
        <p:spPr>
          <a:xfrm>
            <a:off x="2849043" y="1377229"/>
            <a:ext cx="1963211" cy="990217"/>
          </a:xfrm>
          <a:prstGeom prst="rect">
            <a:avLst/>
          </a:prstGeom>
          <a:noFill/>
        </p:spPr>
        <p:txBody>
          <a:bodyPr wrap="square" lIns="108000" tIns="180000" rIns="108000" bIns="25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On-Prem Digital Protection </a:t>
            </a:r>
            <a:b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b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(1990s-2000s)</a:t>
            </a:r>
          </a:p>
        </p:txBody>
      </p:sp>
      <p:sp>
        <p:nvSpPr>
          <p:cNvPr id="38" name="TextBox 37">
            <a:extLst>
              <a:ext uri="{FF2B5EF4-FFF2-40B4-BE49-F238E27FC236}">
                <a16:creationId xmlns:a16="http://schemas.microsoft.com/office/drawing/2014/main" id="{BC7B245F-CA80-4906-8FBA-13000343E025}"/>
              </a:ext>
            </a:extLst>
          </p:cNvPr>
          <p:cNvSpPr txBox="1"/>
          <p:nvPr/>
        </p:nvSpPr>
        <p:spPr>
          <a:xfrm>
            <a:off x="5113886" y="1377229"/>
            <a:ext cx="1963211" cy="990217"/>
          </a:xfrm>
          <a:prstGeom prst="rect">
            <a:avLst/>
          </a:prstGeom>
          <a:noFill/>
        </p:spPr>
        <p:txBody>
          <a:bodyPr wrap="square" lIns="108000" tIns="180000" rIns="108000" bIns="252000" rtlCol="0" anchor="t">
            <a:spAutoFit/>
          </a:bodyPr>
          <a:lstStyle/>
          <a:p>
            <a:pPr algn="ctr">
              <a:defRPr/>
            </a:pPr>
            <a:r>
              <a:rPr kumimoji="0" lang="en-US" sz="1200" i="0" u="none" strike="noStrike" kern="1200" cap="none" spc="0" normalizeH="0" baseline="0" noProof="0">
                <a:ln>
                  <a:noFill/>
                </a:ln>
                <a:solidFill>
                  <a:srgbClr val="000000"/>
                </a:solidFill>
                <a:effectLst/>
                <a:uLnTx/>
                <a:uFillTx/>
                <a:latin typeface="+mj-lt"/>
                <a:cs typeface="Segoe UI Semibold"/>
              </a:rPr>
              <a:t>Cloud Adoption &amp; Endpoint Security (2010s)</a:t>
            </a:r>
          </a:p>
        </p:txBody>
      </p:sp>
      <p:sp>
        <p:nvSpPr>
          <p:cNvPr id="43" name="TextBox 42">
            <a:extLst>
              <a:ext uri="{FF2B5EF4-FFF2-40B4-BE49-F238E27FC236}">
                <a16:creationId xmlns:a16="http://schemas.microsoft.com/office/drawing/2014/main" id="{31370FB4-4860-4DEA-B478-39E220009F71}"/>
              </a:ext>
            </a:extLst>
          </p:cNvPr>
          <p:cNvSpPr txBox="1"/>
          <p:nvPr/>
        </p:nvSpPr>
        <p:spPr>
          <a:xfrm>
            <a:off x="7378729" y="1377228"/>
            <a:ext cx="1963211" cy="990217"/>
          </a:xfrm>
          <a:prstGeom prst="rect">
            <a:avLst/>
          </a:prstGeom>
          <a:noFill/>
        </p:spPr>
        <p:txBody>
          <a:bodyPr wrap="square" lIns="108000" tIns="180000" rIns="108000" bIns="25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Zero Trust &amp; </a:t>
            </a:r>
            <a:b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b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AI Driven Security  </a:t>
            </a:r>
            <a:b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br>
            <a:r>
              <a:rPr kumimoji="0" lang="en-US" sz="1200" i="0" u="none" strike="noStrike" kern="1200" cap="none" spc="0" normalizeH="0" baseline="0" noProof="0">
                <a:ln>
                  <a:noFill/>
                </a:ln>
                <a:solidFill>
                  <a:srgbClr val="000000"/>
                </a:solidFill>
                <a:effectLst/>
                <a:uLnTx/>
                <a:uFillTx/>
                <a:latin typeface="+mj-lt"/>
                <a:ea typeface="+mn-ea"/>
                <a:cs typeface="Segoe UI Semibold" panose="020B0502040204020203" pitchFamily="34" charset="0"/>
              </a:rPr>
              <a:t>(Late 2010s – 2020s)</a:t>
            </a:r>
          </a:p>
        </p:txBody>
      </p:sp>
      <p:sp>
        <p:nvSpPr>
          <p:cNvPr id="48" name="TextBox 47">
            <a:extLst>
              <a:ext uri="{FF2B5EF4-FFF2-40B4-BE49-F238E27FC236}">
                <a16:creationId xmlns:a16="http://schemas.microsoft.com/office/drawing/2014/main" id="{7C2FC778-33E4-438F-9CB6-14967FB1E8B8}"/>
              </a:ext>
            </a:extLst>
          </p:cNvPr>
          <p:cNvSpPr txBox="1"/>
          <p:nvPr/>
        </p:nvSpPr>
        <p:spPr>
          <a:xfrm>
            <a:off x="9643572" y="1377229"/>
            <a:ext cx="1963211" cy="990217"/>
          </a:xfrm>
          <a:prstGeom prst="rect">
            <a:avLst/>
          </a:prstGeom>
          <a:noFill/>
        </p:spPr>
        <p:txBody>
          <a:bodyPr wrap="square" lIns="108000" tIns="180000" rIns="108000" bIns="252000" rtlCol="0" anchor="t">
            <a:spAutoFit/>
          </a:bodyPr>
          <a:lstStyle/>
          <a:p>
            <a:pPr algn="ctr">
              <a:defRPr/>
            </a:pPr>
            <a:r>
              <a:rPr kumimoji="0" lang="en-US" sz="1200" i="0" u="none" strike="noStrike" kern="1200" cap="none" spc="0" normalizeH="0" baseline="0" noProof="0">
                <a:ln>
                  <a:noFill/>
                </a:ln>
                <a:solidFill>
                  <a:srgbClr val="000000"/>
                </a:solidFill>
                <a:effectLst/>
                <a:uLnTx/>
                <a:uFillTx/>
                <a:latin typeface="+mj-lt"/>
                <a:cs typeface="Segoe UI Semibold"/>
              </a:rPr>
              <a:t>Integrated Cybersecurity Ecosystems &amp; Governance </a:t>
            </a:r>
            <a:r>
              <a:rPr lang="en-US" sz="1200">
                <a:solidFill>
                  <a:srgbClr val="000000"/>
                </a:solidFill>
                <a:latin typeface="+mj-lt"/>
                <a:cs typeface="Segoe UI Semibold"/>
              </a:rPr>
              <a:t>(Future)</a:t>
            </a:r>
            <a:endParaRPr lang="en-US" sz="1200" i="0" u="none" strike="noStrike" kern="1200" cap="none" spc="0" normalizeH="0" baseline="0" noProof="0">
              <a:ln>
                <a:noFill/>
              </a:ln>
              <a:solidFill>
                <a:srgbClr val="000000"/>
              </a:solidFill>
              <a:effectLst/>
              <a:uLnTx/>
              <a:uFillTx/>
              <a:latin typeface="+mj-lt"/>
              <a:cs typeface="Segoe UI Semibold"/>
            </a:endParaRPr>
          </a:p>
        </p:txBody>
      </p:sp>
      <p:sp>
        <p:nvSpPr>
          <p:cNvPr id="5" name="TextBox 4">
            <a:extLst>
              <a:ext uri="{FF2B5EF4-FFF2-40B4-BE49-F238E27FC236}">
                <a16:creationId xmlns:a16="http://schemas.microsoft.com/office/drawing/2014/main" id="{C86FB963-023D-48E0-8D21-5030A9184ABE}"/>
              </a:ext>
              <a:ext uri="{C183D7F6-B498-43B3-948B-1728B52AA6E4}">
                <adec:decorative xmlns:adec="http://schemas.microsoft.com/office/drawing/2017/decorative" val="0"/>
              </a:ext>
            </a:extLst>
          </p:cNvPr>
          <p:cNvSpPr txBox="1"/>
          <p:nvPr/>
        </p:nvSpPr>
        <p:spPr>
          <a:xfrm>
            <a:off x="584200" y="2367447"/>
            <a:ext cx="1963211" cy="64633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rgbClr val="000000"/>
                </a:solidFill>
                <a:effectLst/>
                <a:uLnTx/>
                <a:uFillTx/>
                <a:cs typeface="Segoe UI"/>
              </a:rPr>
              <a:t>Data was stored in physical files with locks, restricted access and paper shredders for protection.</a:t>
            </a:r>
            <a:endParaRPr kumimoji="0" lang="en-US" sz="1050" i="0" u="none" strike="noStrike" kern="1200" cap="none" spc="0" normalizeH="0" baseline="0" noProof="0">
              <a:ln>
                <a:noFill/>
              </a:ln>
              <a:solidFill>
                <a:srgbClr val="000000"/>
              </a:solidFill>
              <a:effectLst/>
              <a:uLnTx/>
              <a:uFillTx/>
              <a:cs typeface="Segoe UI"/>
            </a:endParaRPr>
          </a:p>
        </p:txBody>
      </p:sp>
      <p:sp>
        <p:nvSpPr>
          <p:cNvPr id="34" name="TextBox 33">
            <a:extLst>
              <a:ext uri="{FF2B5EF4-FFF2-40B4-BE49-F238E27FC236}">
                <a16:creationId xmlns:a16="http://schemas.microsoft.com/office/drawing/2014/main" id="{0FF43829-CD08-47F6-8850-4BE10EE83C51}"/>
              </a:ext>
            </a:extLst>
          </p:cNvPr>
          <p:cNvSpPr txBox="1"/>
          <p:nvPr/>
        </p:nvSpPr>
        <p:spPr>
          <a:xfrm>
            <a:off x="2849043" y="2367447"/>
            <a:ext cx="1963211" cy="615553"/>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As businesses </a:t>
            </a:r>
            <a:r>
              <a:rPr lang="en-GB" sz="1000">
                <a:solidFill>
                  <a:srgbClr val="000000"/>
                </a:solidFill>
                <a:cs typeface="Segoe UI"/>
              </a:rPr>
              <a:t>digitised</a:t>
            </a:r>
            <a:r>
              <a:rPr kumimoji="0" lang="en-GB" sz="1000" i="0" u="none" strike="noStrike" kern="1200" cap="none" spc="0" normalizeH="0" baseline="0" noProof="0">
                <a:ln>
                  <a:noFill/>
                </a:ln>
                <a:solidFill>
                  <a:srgbClr val="000000"/>
                </a:solidFill>
                <a:effectLst/>
                <a:uLnTx/>
                <a:uFillTx/>
                <a:cs typeface="Segoe UI"/>
              </a:rPr>
              <a:t>, data was stored on local servers protected by firewalls, antivirus and encryption.</a:t>
            </a:r>
            <a:endParaRPr kumimoji="0" lang="en-US" sz="1000" i="0" u="none" strike="noStrike" kern="1200" cap="none" spc="0" normalizeH="0" baseline="0" noProof="0">
              <a:ln>
                <a:noFill/>
              </a:ln>
              <a:solidFill>
                <a:srgbClr val="000000"/>
              </a:solidFill>
              <a:effectLst/>
              <a:uLnTx/>
              <a:uFillTx/>
              <a:cs typeface="Segoe UI"/>
            </a:endParaRPr>
          </a:p>
        </p:txBody>
      </p:sp>
      <p:sp>
        <p:nvSpPr>
          <p:cNvPr id="39" name="TextBox 38">
            <a:extLst>
              <a:ext uri="{FF2B5EF4-FFF2-40B4-BE49-F238E27FC236}">
                <a16:creationId xmlns:a16="http://schemas.microsoft.com/office/drawing/2014/main" id="{E0FAE9FD-D4D2-4306-9BF6-A3D8C084501B}"/>
              </a:ext>
            </a:extLst>
          </p:cNvPr>
          <p:cNvSpPr txBox="1"/>
          <p:nvPr/>
        </p:nvSpPr>
        <p:spPr>
          <a:xfrm>
            <a:off x="5113886" y="2367447"/>
            <a:ext cx="1963211" cy="76944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Cloud computing led to off-premises data and </a:t>
            </a:r>
            <a:r>
              <a:rPr lang="en-GB" sz="1000">
                <a:solidFill>
                  <a:srgbClr val="000000"/>
                </a:solidFill>
                <a:cs typeface="Segoe UI"/>
              </a:rPr>
              <a:t>emphasised</a:t>
            </a:r>
            <a:r>
              <a:rPr kumimoji="0" lang="en-GB" sz="1000" i="0" u="none" strike="noStrike" kern="1200" cap="none" spc="0" normalizeH="0" baseline="0" noProof="0">
                <a:ln>
                  <a:noFill/>
                </a:ln>
                <a:solidFill>
                  <a:srgbClr val="000000"/>
                </a:solidFill>
                <a:effectLst/>
                <a:uLnTx/>
                <a:uFillTx/>
                <a:cs typeface="Segoe UI"/>
              </a:rPr>
              <a:t> endpoint security, MFA and cloud firewalls.</a:t>
            </a:r>
            <a:endParaRPr kumimoji="0" lang="en-US" sz="1000" i="0" u="none" strike="noStrike" kern="1200" cap="none" spc="0" normalizeH="0" baseline="0" noProof="0">
              <a:ln>
                <a:noFill/>
              </a:ln>
              <a:solidFill>
                <a:srgbClr val="000000"/>
              </a:solidFill>
              <a:effectLst/>
              <a:uLnTx/>
              <a:uFillTx/>
              <a:cs typeface="Segoe UI"/>
            </a:endParaRPr>
          </a:p>
        </p:txBody>
      </p:sp>
      <p:sp>
        <p:nvSpPr>
          <p:cNvPr id="44" name="TextBox 43">
            <a:extLst>
              <a:ext uri="{FF2B5EF4-FFF2-40B4-BE49-F238E27FC236}">
                <a16:creationId xmlns:a16="http://schemas.microsoft.com/office/drawing/2014/main" id="{FF329A15-BC23-477A-8BAA-065919B0B853}"/>
              </a:ext>
            </a:extLst>
          </p:cNvPr>
          <p:cNvSpPr txBox="1"/>
          <p:nvPr/>
        </p:nvSpPr>
        <p:spPr>
          <a:xfrm>
            <a:off x="7378729" y="2367447"/>
            <a:ext cx="1963211" cy="76944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Zero </a:t>
            </a:r>
            <a:r>
              <a:rPr lang="en-GB" sz="1000">
                <a:solidFill>
                  <a:srgbClr val="000000"/>
                </a:solidFill>
                <a:cs typeface="Segoe UI"/>
              </a:rPr>
              <a:t>trust</a:t>
            </a:r>
            <a:r>
              <a:rPr kumimoji="0" lang="en-GB" sz="1000" i="0" u="none" strike="noStrike" kern="1200" cap="none" spc="0" normalizeH="0" baseline="0" noProof="0">
                <a:ln>
                  <a:noFill/>
                </a:ln>
                <a:solidFill>
                  <a:srgbClr val="000000"/>
                </a:solidFill>
                <a:effectLst/>
                <a:uLnTx/>
                <a:uFillTx/>
                <a:cs typeface="Segoe UI"/>
              </a:rPr>
              <a:t> principles emerged, with AI-powered threat detection and widespread adoption of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DLP tools.</a:t>
            </a:r>
            <a:endParaRPr kumimoji="0" lang="en-US" sz="1000" i="0" u="none" strike="noStrike" kern="1200" cap="none" spc="0" normalizeH="0" baseline="0" noProof="0">
              <a:ln>
                <a:noFill/>
              </a:ln>
              <a:solidFill>
                <a:srgbClr val="000000"/>
              </a:solidFill>
              <a:effectLst/>
              <a:uLnTx/>
              <a:uFillTx/>
              <a:cs typeface="Segoe UI"/>
            </a:endParaRPr>
          </a:p>
        </p:txBody>
      </p:sp>
      <p:sp>
        <p:nvSpPr>
          <p:cNvPr id="49" name="TextBox 48">
            <a:extLst>
              <a:ext uri="{FF2B5EF4-FFF2-40B4-BE49-F238E27FC236}">
                <a16:creationId xmlns:a16="http://schemas.microsoft.com/office/drawing/2014/main" id="{A68D7E99-24D5-4B46-BE8B-B3A1FD51A1A5}"/>
              </a:ext>
            </a:extLst>
          </p:cNvPr>
          <p:cNvSpPr txBox="1"/>
          <p:nvPr/>
        </p:nvSpPr>
        <p:spPr>
          <a:xfrm>
            <a:off x="9643572" y="2367447"/>
            <a:ext cx="1963211" cy="769441"/>
          </a:xfrm>
          <a:prstGeom prst="rect">
            <a:avLst/>
          </a:prstGeom>
          <a:noFill/>
        </p:spPr>
        <p:txBody>
          <a:bodyPr wrap="square" lIns="108000" tIns="0" rIns="108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solidFill>
                  <a:srgbClr val="000000"/>
                </a:solidFill>
                <a:cs typeface="Segoe UI"/>
              </a:rPr>
              <a:t>Organisations</a:t>
            </a:r>
            <a:r>
              <a:rPr kumimoji="0" lang="en-GB" sz="1000" i="0" u="none" strike="noStrike" kern="1200" cap="none" spc="0" normalizeH="0" baseline="0" noProof="0">
                <a:ln>
                  <a:noFill/>
                </a:ln>
                <a:solidFill>
                  <a:srgbClr val="000000"/>
                </a:solidFill>
                <a:effectLst/>
                <a:uLnTx/>
                <a:uFillTx/>
                <a:cs typeface="Segoe UI"/>
              </a:rPr>
              <a:t> now integrate data classification, governance and compliance with automated threat protection and accountability.</a:t>
            </a:r>
            <a:endParaRPr kumimoji="0" lang="en-US" sz="1000" i="0" u="none" strike="noStrike" kern="1200" cap="none" spc="0" normalizeH="0" baseline="0" noProof="0">
              <a:ln>
                <a:noFill/>
              </a:ln>
              <a:solidFill>
                <a:srgbClr val="000000"/>
              </a:solidFill>
              <a:effectLst/>
              <a:uLnTx/>
              <a:uFillTx/>
              <a:cs typeface="Segoe UI"/>
            </a:endParaRPr>
          </a:p>
        </p:txBody>
      </p:sp>
      <p:sp>
        <p:nvSpPr>
          <p:cNvPr id="6" name="TextBox 5">
            <a:extLst>
              <a:ext uri="{FF2B5EF4-FFF2-40B4-BE49-F238E27FC236}">
                <a16:creationId xmlns:a16="http://schemas.microsoft.com/office/drawing/2014/main" id="{492FB54D-4BB1-4735-9167-39E3F28E32E5}"/>
              </a:ext>
              <a:ext uri="{C183D7F6-B498-43B3-948B-1728B52AA6E4}">
                <adec:decorative xmlns:adec="http://schemas.microsoft.com/office/drawing/2017/decorative" val="0"/>
              </a:ext>
            </a:extLst>
          </p:cNvPr>
          <p:cNvSpPr txBox="1"/>
          <p:nvPr/>
        </p:nvSpPr>
        <p:spPr>
          <a:xfrm>
            <a:off x="584200" y="3619274"/>
            <a:ext cx="1963211" cy="484748"/>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rgbClr val="000000"/>
                </a:solidFill>
                <a:effectLst/>
                <a:uLnTx/>
                <a:uFillTx/>
                <a:latin typeface="+mj-lt"/>
                <a:cs typeface="Segoe UI" panose="020B0502040204020203" pitchFamily="34" charset="0"/>
              </a:rPr>
              <a:t>Basic Safeguards </a:t>
            </a:r>
            <a:endParaRPr lang="en-GB" sz="1050">
              <a:solidFill>
                <a:srgbClr val="000000"/>
              </a:solidFill>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rgbClr val="000000"/>
                </a:solidFill>
                <a:effectLst/>
                <a:uLnTx/>
                <a:uFillTx/>
                <a:cs typeface="Segoe UI" panose="020B0502040204020203" pitchFamily="34" charset="0"/>
              </a:rPr>
              <a:t>Manual data classification and static access controls.</a:t>
            </a:r>
            <a:endParaRPr kumimoji="0" lang="en-US" sz="105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35" name="TextBox 34">
            <a:extLst>
              <a:ext uri="{FF2B5EF4-FFF2-40B4-BE49-F238E27FC236}">
                <a16:creationId xmlns:a16="http://schemas.microsoft.com/office/drawing/2014/main" id="{D80D3831-75CD-44E7-9270-AF8ADCAF79A2}"/>
              </a:ext>
            </a:extLst>
          </p:cNvPr>
          <p:cNvSpPr txBox="1"/>
          <p:nvPr/>
        </p:nvSpPr>
        <p:spPr>
          <a:xfrm>
            <a:off x="2849043" y="3619274"/>
            <a:ext cx="1963211" cy="615553"/>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latin typeface="+mj-lt"/>
                <a:cs typeface="Segoe UI" panose="020B0502040204020203" pitchFamily="34" charset="0"/>
              </a:rPr>
              <a:t>Perimeter Defences </a:t>
            </a:r>
            <a:endParaRPr lang="en-GB" sz="1000">
              <a:solidFill>
                <a:srgbClr val="000000"/>
              </a:solidFill>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panose="020B0502040204020203" pitchFamily="34" charset="0"/>
              </a:rPr>
              <a:t>Firewalls and antivirus software to secure </a:t>
            </a:r>
            <a:br>
              <a:rPr kumimoji="0" lang="en-GB" sz="1000" i="0" u="none" strike="noStrike" kern="1200" cap="none" spc="0" normalizeH="0" baseline="0" noProof="0">
                <a:ln>
                  <a:noFill/>
                </a:ln>
                <a:solidFill>
                  <a:srgbClr val="000000"/>
                </a:solidFill>
                <a:effectLst/>
                <a:uLnTx/>
                <a:uFillTx/>
                <a:cs typeface="Segoe UI" panose="020B0502040204020203" pitchFamily="34" charset="0"/>
              </a:rPr>
            </a:br>
            <a:r>
              <a:rPr kumimoji="0" lang="en-GB" sz="1000" i="0" u="none" strike="noStrike" kern="1200" cap="none" spc="0" normalizeH="0" baseline="0" noProof="0">
                <a:ln>
                  <a:noFill/>
                </a:ln>
                <a:solidFill>
                  <a:srgbClr val="000000"/>
                </a:solidFill>
                <a:effectLst/>
                <a:uLnTx/>
                <a:uFillTx/>
                <a:cs typeface="Segoe UI" panose="020B0502040204020203" pitchFamily="34" charset="0"/>
              </a:rPr>
              <a:t>external threats.</a:t>
            </a:r>
            <a:endParaRPr kumimoji="0" lang="en-US" sz="100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40" name="TextBox 39">
            <a:extLst>
              <a:ext uri="{FF2B5EF4-FFF2-40B4-BE49-F238E27FC236}">
                <a16:creationId xmlns:a16="http://schemas.microsoft.com/office/drawing/2014/main" id="{432579D4-17F0-481C-A5BF-228391E0303D}"/>
              </a:ext>
            </a:extLst>
          </p:cNvPr>
          <p:cNvSpPr txBox="1"/>
          <p:nvPr/>
        </p:nvSpPr>
        <p:spPr>
          <a:xfrm>
            <a:off x="5113886" y="3619274"/>
            <a:ext cx="1963211" cy="769441"/>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latin typeface="+mj-lt"/>
                <a:cs typeface="Segoe UI" panose="020B0502040204020203" pitchFamily="34" charset="0"/>
              </a:rPr>
              <a:t>Compliance-Driven Protection </a:t>
            </a:r>
            <a:endParaRPr lang="en-GB" sz="1000">
              <a:solidFill>
                <a:srgbClr val="000000"/>
              </a:solidFill>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panose="020B0502040204020203" pitchFamily="34" charset="0"/>
              </a:rPr>
              <a:t>Data encryption to meet legal regulations.	</a:t>
            </a:r>
            <a:endParaRPr kumimoji="0" lang="en-US" sz="100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45" name="TextBox 44">
            <a:extLst>
              <a:ext uri="{FF2B5EF4-FFF2-40B4-BE49-F238E27FC236}">
                <a16:creationId xmlns:a16="http://schemas.microsoft.com/office/drawing/2014/main" id="{CA452A79-C101-4B08-BDCC-6E6C1E9091BB}"/>
              </a:ext>
            </a:extLst>
          </p:cNvPr>
          <p:cNvSpPr txBox="1"/>
          <p:nvPr/>
        </p:nvSpPr>
        <p:spPr>
          <a:xfrm>
            <a:off x="7378729" y="3619274"/>
            <a:ext cx="1963211" cy="76944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noProof="0">
                <a:ln>
                  <a:noFill/>
                </a:ln>
                <a:solidFill>
                  <a:srgbClr val="000000"/>
                </a:solidFill>
                <a:effectLst/>
                <a:uLnTx/>
                <a:uFillTx/>
                <a:latin typeface="+mj-lt"/>
                <a:cs typeface="Segoe UI"/>
              </a:rPr>
              <a:t>Smart Automation</a:t>
            </a:r>
            <a:endParaRPr lang="en-GB" sz="1000" i="0" u="none" strike="noStrike" kern="1200" cap="none" spc="0" normalizeH="0" noProof="0">
              <a:ln>
                <a:noFill/>
              </a:ln>
              <a:solidFill>
                <a:srgbClr val="000000"/>
              </a:solidFill>
              <a:effectLst/>
              <a:uLnTx/>
              <a:uFillTx/>
              <a:latin typeface="+mj-lt"/>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AI-powered tools for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real-time threat detection, adaptive labelling and dynamic data classification.</a:t>
            </a:r>
            <a:endParaRPr kumimoji="0" lang="en-US" sz="1000" i="0" u="none" strike="noStrike" kern="1200" cap="none" spc="0" normalizeH="0" baseline="0" noProof="0">
              <a:ln>
                <a:noFill/>
              </a:ln>
              <a:solidFill>
                <a:srgbClr val="000000"/>
              </a:solidFill>
              <a:effectLst/>
              <a:uLnTx/>
              <a:uFillTx/>
              <a:cs typeface="Segoe UI"/>
            </a:endParaRPr>
          </a:p>
        </p:txBody>
      </p:sp>
      <p:sp>
        <p:nvSpPr>
          <p:cNvPr id="50" name="TextBox 49">
            <a:extLst>
              <a:ext uri="{FF2B5EF4-FFF2-40B4-BE49-F238E27FC236}">
                <a16:creationId xmlns:a16="http://schemas.microsoft.com/office/drawing/2014/main" id="{6DD2A23A-1ED5-4770-B65F-734565DD277A}"/>
              </a:ext>
            </a:extLst>
          </p:cNvPr>
          <p:cNvSpPr txBox="1"/>
          <p:nvPr/>
        </p:nvSpPr>
        <p:spPr>
          <a:xfrm>
            <a:off x="9643572" y="3619274"/>
            <a:ext cx="1963211" cy="923330"/>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noProof="0">
                <a:ln>
                  <a:noFill/>
                </a:ln>
                <a:solidFill>
                  <a:srgbClr val="000000"/>
                </a:solidFill>
                <a:effectLst/>
                <a:uLnTx/>
                <a:uFillTx/>
                <a:latin typeface="+mj-lt"/>
                <a:cs typeface="Segoe UI" panose="020B0502040204020203" pitchFamily="34" charset="0"/>
              </a:rPr>
              <a:t>Smart Automation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Continued evolution of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AI-driven solutions for comprehensive protection, governance and compliance.	</a:t>
            </a:r>
            <a:endParaRPr kumimoji="0" lang="en-US" sz="1000" i="0" u="none" strike="noStrike" kern="1200" cap="none" spc="0" normalizeH="0" baseline="0" noProof="0">
              <a:ln>
                <a:noFill/>
              </a:ln>
              <a:solidFill>
                <a:srgbClr val="000000"/>
              </a:solidFill>
              <a:effectLst/>
              <a:uLnTx/>
              <a:uFillTx/>
              <a:cs typeface="Segoe UI"/>
            </a:endParaRPr>
          </a:p>
        </p:txBody>
      </p:sp>
      <p:sp>
        <p:nvSpPr>
          <p:cNvPr id="7" name="TextBox 6">
            <a:extLst>
              <a:ext uri="{FF2B5EF4-FFF2-40B4-BE49-F238E27FC236}">
                <a16:creationId xmlns:a16="http://schemas.microsoft.com/office/drawing/2014/main" id="{47225D11-00FC-4257-881E-964BB565E0CE}"/>
              </a:ext>
              <a:ext uri="{C183D7F6-B498-43B3-948B-1728B52AA6E4}">
                <adec:decorative xmlns:adec="http://schemas.microsoft.com/office/drawing/2017/decorative" val="0"/>
              </a:ext>
            </a:extLst>
          </p:cNvPr>
          <p:cNvSpPr txBox="1"/>
          <p:nvPr/>
        </p:nvSpPr>
        <p:spPr>
          <a:xfrm>
            <a:off x="584200" y="4983096"/>
            <a:ext cx="1963211" cy="646331"/>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rgbClr val="000000"/>
                </a:solidFill>
                <a:effectLst/>
                <a:uLnTx/>
                <a:uFillTx/>
                <a:cs typeface="Segoe UI" panose="020B0502040204020203" pitchFamily="34" charset="0"/>
              </a:rPr>
              <a:t>Focused on controlling </a:t>
            </a:r>
            <a:r>
              <a:rPr kumimoji="0" lang="en-GB" sz="1050" i="0" u="none" strike="noStrike" kern="1200" cap="none" spc="0" normalizeH="0" noProof="0">
                <a:ln>
                  <a:noFill/>
                </a:ln>
                <a:solidFill>
                  <a:srgbClr val="000000"/>
                </a:solidFill>
                <a:effectLst/>
                <a:uLnTx/>
                <a:uFillTx/>
                <a:latin typeface="+mj-lt"/>
                <a:cs typeface="Segoe UI" panose="020B0502040204020203" pitchFamily="34" charset="0"/>
              </a:rPr>
              <a:t>physical access </a:t>
            </a:r>
            <a:r>
              <a:rPr kumimoji="0" lang="en-GB" sz="1050" i="0" u="none" strike="noStrike" kern="1200" cap="none" spc="0" normalizeH="0" baseline="0" noProof="0">
                <a:ln>
                  <a:noFill/>
                </a:ln>
                <a:solidFill>
                  <a:srgbClr val="000000"/>
                </a:solidFill>
                <a:effectLst/>
                <a:uLnTx/>
                <a:uFillTx/>
                <a:cs typeface="Segoe UI" panose="020B0502040204020203" pitchFamily="34" charset="0"/>
              </a:rPr>
              <a:t>and using manual processes </a:t>
            </a:r>
            <a:br>
              <a:rPr kumimoji="0" lang="en-GB" sz="1050" i="0" u="none" strike="noStrike" kern="1200" cap="none" spc="0" normalizeH="0" baseline="0" noProof="0">
                <a:ln>
                  <a:noFill/>
                </a:ln>
                <a:solidFill>
                  <a:srgbClr val="000000"/>
                </a:solidFill>
                <a:effectLst/>
                <a:uLnTx/>
                <a:uFillTx/>
                <a:cs typeface="Segoe UI" panose="020B0502040204020203" pitchFamily="34" charset="0"/>
              </a:rPr>
            </a:br>
            <a:r>
              <a:rPr kumimoji="0" lang="en-GB" sz="1050" i="0" u="none" strike="noStrike" kern="1200" cap="none" spc="0" normalizeH="0" baseline="0" noProof="0">
                <a:ln>
                  <a:noFill/>
                </a:ln>
                <a:solidFill>
                  <a:srgbClr val="000000"/>
                </a:solidFill>
                <a:effectLst/>
                <a:uLnTx/>
                <a:uFillTx/>
                <a:cs typeface="Segoe UI" panose="020B0502040204020203" pitchFamily="34" charset="0"/>
              </a:rPr>
              <a:t>for protection.</a:t>
            </a:r>
            <a:endParaRPr kumimoji="0" lang="en-US" sz="105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36" name="TextBox 35">
            <a:extLst>
              <a:ext uri="{FF2B5EF4-FFF2-40B4-BE49-F238E27FC236}">
                <a16:creationId xmlns:a16="http://schemas.microsoft.com/office/drawing/2014/main" id="{FAE41334-C75E-477C-97F2-18FDAAB46ED2}"/>
              </a:ext>
            </a:extLst>
          </p:cNvPr>
          <p:cNvSpPr txBox="1"/>
          <p:nvPr/>
        </p:nvSpPr>
        <p:spPr>
          <a:xfrm>
            <a:off x="2849043" y="4983096"/>
            <a:ext cx="1963211" cy="769441"/>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a:rPr>
              <a:t>Focused on securing </a:t>
            </a:r>
            <a:r>
              <a:rPr kumimoji="0" lang="en-GB" sz="1000" i="0" u="none" strike="noStrike" kern="1200" cap="none" spc="0" normalizeH="0" noProof="0">
                <a:ln>
                  <a:noFill/>
                </a:ln>
                <a:solidFill>
                  <a:srgbClr val="000000"/>
                </a:solidFill>
                <a:effectLst/>
                <a:uLnTx/>
                <a:uFillTx/>
                <a:latin typeface="+mj-lt"/>
                <a:cs typeface="Segoe UI"/>
              </a:rPr>
              <a:t>network perimeter and endpoints </a:t>
            </a:r>
            <a:r>
              <a:rPr kumimoji="0" lang="en-GB" sz="1000" i="0" u="none" strike="noStrike" kern="1200" cap="none" spc="0" normalizeH="0" baseline="0" noProof="0">
                <a:ln>
                  <a:noFill/>
                </a:ln>
                <a:solidFill>
                  <a:srgbClr val="000000"/>
                </a:solidFill>
                <a:effectLst/>
                <a:uLnTx/>
                <a:uFillTx/>
                <a:cs typeface="Segoe UI"/>
              </a:rPr>
              <a:t>against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malware, phishing and </a:t>
            </a:r>
            <a:br>
              <a:rPr kumimoji="0" lang="en-GB" sz="1000" i="0" u="none" strike="noStrike" kern="1200" cap="none" spc="0" normalizeH="0" baseline="0" noProof="0">
                <a:ln>
                  <a:noFill/>
                </a:ln>
                <a:solidFill>
                  <a:srgbClr val="000000"/>
                </a:solidFill>
                <a:effectLst/>
                <a:uLnTx/>
                <a:uFillTx/>
                <a:cs typeface="Segoe UI"/>
              </a:rPr>
            </a:br>
            <a:r>
              <a:rPr kumimoji="0" lang="en-GB" sz="1000" i="0" u="none" strike="noStrike" kern="1200" cap="none" spc="0" normalizeH="0" baseline="0" noProof="0">
                <a:ln>
                  <a:noFill/>
                </a:ln>
                <a:solidFill>
                  <a:srgbClr val="000000"/>
                </a:solidFill>
                <a:effectLst/>
                <a:uLnTx/>
                <a:uFillTx/>
                <a:cs typeface="Segoe UI"/>
              </a:rPr>
              <a:t>external attacks.</a:t>
            </a:r>
            <a:endParaRPr kumimoji="0" lang="en-US" sz="1000" i="0" u="none" strike="noStrike" kern="1200" cap="none" spc="0" normalizeH="0" baseline="0" noProof="0">
              <a:ln>
                <a:noFill/>
              </a:ln>
              <a:solidFill>
                <a:srgbClr val="000000"/>
              </a:solidFill>
              <a:effectLst/>
              <a:uLnTx/>
              <a:uFillTx/>
              <a:cs typeface="Segoe UI"/>
            </a:endParaRPr>
          </a:p>
        </p:txBody>
      </p:sp>
      <p:sp>
        <p:nvSpPr>
          <p:cNvPr id="41" name="TextBox 40">
            <a:extLst>
              <a:ext uri="{FF2B5EF4-FFF2-40B4-BE49-F238E27FC236}">
                <a16:creationId xmlns:a16="http://schemas.microsoft.com/office/drawing/2014/main" id="{1A75E8A6-2FE6-4BFA-BFA9-75B838A7AFF9}"/>
              </a:ext>
            </a:extLst>
          </p:cNvPr>
          <p:cNvSpPr txBox="1"/>
          <p:nvPr/>
        </p:nvSpPr>
        <p:spPr>
          <a:xfrm>
            <a:off x="5113886" y="4983096"/>
            <a:ext cx="1963211" cy="615553"/>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srgbClr val="000000"/>
                </a:solidFill>
                <a:effectLst/>
                <a:uLnTx/>
                <a:uFillTx/>
                <a:cs typeface="Segoe UI" panose="020B0502040204020203" pitchFamily="34" charset="0"/>
              </a:rPr>
              <a:t>Cloud computing made </a:t>
            </a:r>
            <a:r>
              <a:rPr kumimoji="0" lang="en-GB" sz="1000" i="0" u="none" strike="noStrike" kern="1200" cap="none" spc="0" normalizeH="0" noProof="0">
                <a:ln>
                  <a:noFill/>
                </a:ln>
                <a:solidFill>
                  <a:srgbClr val="000000"/>
                </a:solidFill>
                <a:effectLst/>
                <a:uLnTx/>
                <a:uFillTx/>
                <a:latin typeface="+mj-lt"/>
                <a:cs typeface="Segoe UI" panose="020B0502040204020203" pitchFamily="34" charset="0"/>
              </a:rPr>
              <a:t>encryption</a:t>
            </a:r>
            <a:r>
              <a:rPr kumimoji="0" lang="en-GB" sz="1000" i="0" u="none" strike="noStrike" kern="1200" cap="none" spc="0" normalizeH="0" baseline="0" noProof="0">
                <a:ln>
                  <a:noFill/>
                </a:ln>
                <a:solidFill>
                  <a:srgbClr val="000000"/>
                </a:solidFill>
                <a:effectLst/>
                <a:uLnTx/>
                <a:uFillTx/>
                <a:cs typeface="Segoe UI" panose="020B0502040204020203" pitchFamily="34" charset="0"/>
              </a:rPr>
              <a:t> essential for </a:t>
            </a:r>
            <a:br>
              <a:rPr kumimoji="0" lang="en-GB" sz="1000" i="0" u="none" strike="noStrike" kern="1200" cap="none" spc="0" normalizeH="0" baseline="0" noProof="0">
                <a:ln>
                  <a:noFill/>
                </a:ln>
                <a:solidFill>
                  <a:srgbClr val="000000"/>
                </a:solidFill>
                <a:effectLst/>
                <a:uLnTx/>
                <a:uFillTx/>
                <a:cs typeface="Segoe UI" panose="020B0502040204020203" pitchFamily="34" charset="0"/>
              </a:rPr>
            </a:br>
            <a:r>
              <a:rPr kumimoji="0" lang="en-GB" sz="1000" i="0" u="none" strike="noStrike" kern="1200" cap="none" spc="0" normalizeH="0" baseline="0" noProof="0">
                <a:ln>
                  <a:noFill/>
                </a:ln>
                <a:solidFill>
                  <a:srgbClr val="000000"/>
                </a:solidFill>
                <a:effectLst/>
                <a:uLnTx/>
                <a:uFillTx/>
                <a:cs typeface="Segoe UI" panose="020B0502040204020203" pitchFamily="34" charset="0"/>
              </a:rPr>
              <a:t>data protection and compliance mandates.</a:t>
            </a:r>
            <a:endParaRPr kumimoji="0" lang="en-US" sz="100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46" name="TextBox 45">
            <a:extLst>
              <a:ext uri="{FF2B5EF4-FFF2-40B4-BE49-F238E27FC236}">
                <a16:creationId xmlns:a16="http://schemas.microsoft.com/office/drawing/2014/main" id="{48C3F3A3-887E-44B9-847D-9D09CD1C5CFA}"/>
              </a:ext>
            </a:extLst>
          </p:cNvPr>
          <p:cNvSpPr txBox="1"/>
          <p:nvPr/>
        </p:nvSpPr>
        <p:spPr>
          <a:xfrm>
            <a:off x="7378729" y="4983096"/>
            <a:ext cx="1963211" cy="615553"/>
          </a:xfrm>
          <a:prstGeom prst="rect">
            <a:avLst/>
          </a:prstGeom>
          <a:noFill/>
        </p:spPr>
        <p:txBody>
          <a:bodyPr wrap="square" lIns="180000" tIns="0" rIns="180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noProof="0">
                <a:ln>
                  <a:noFill/>
                </a:ln>
                <a:solidFill>
                  <a:srgbClr val="000000"/>
                </a:solidFill>
                <a:effectLst/>
                <a:uLnTx/>
                <a:uFillTx/>
                <a:latin typeface="+mj-lt"/>
                <a:cs typeface="Segoe UI"/>
              </a:rPr>
              <a:t>AI monitors user behaviour</a:t>
            </a:r>
            <a:r>
              <a:rPr kumimoji="0" lang="en-GB" sz="1000" i="0" u="none" strike="noStrike" kern="1200" cap="none" spc="0" normalizeH="0" baseline="0" noProof="0">
                <a:ln>
                  <a:noFill/>
                </a:ln>
                <a:solidFill>
                  <a:srgbClr val="000000"/>
                </a:solidFill>
                <a:effectLst/>
                <a:uLnTx/>
                <a:uFillTx/>
                <a:cs typeface="Segoe UI"/>
              </a:rPr>
              <a:t>, detects threats and classifies data dynamically based on sensitivity.</a:t>
            </a:r>
            <a:endParaRPr kumimoji="0" lang="en-US" sz="1000" i="0" u="none" strike="noStrike" kern="1200" cap="none" spc="0" normalizeH="0" baseline="0" noProof="0">
              <a:ln>
                <a:noFill/>
              </a:ln>
              <a:solidFill>
                <a:srgbClr val="000000"/>
              </a:solidFill>
              <a:effectLst/>
              <a:uLnTx/>
              <a:uFillTx/>
              <a:cs typeface="Segoe UI"/>
            </a:endParaRPr>
          </a:p>
        </p:txBody>
      </p:sp>
      <p:sp>
        <p:nvSpPr>
          <p:cNvPr id="51" name="TextBox 50">
            <a:extLst>
              <a:ext uri="{FF2B5EF4-FFF2-40B4-BE49-F238E27FC236}">
                <a16:creationId xmlns:a16="http://schemas.microsoft.com/office/drawing/2014/main" id="{D40497ED-6D36-4260-8D5A-0C3F020BB21A}"/>
              </a:ext>
            </a:extLst>
          </p:cNvPr>
          <p:cNvSpPr txBox="1"/>
          <p:nvPr/>
        </p:nvSpPr>
        <p:spPr>
          <a:xfrm>
            <a:off x="9643572" y="4983096"/>
            <a:ext cx="1963211" cy="461665"/>
          </a:xfrm>
          <a:prstGeom prst="rect">
            <a:avLst/>
          </a:prstGeom>
          <a:noFill/>
        </p:spPr>
        <p:txBody>
          <a:bodyPr wrap="square" lIns="180000" tIns="0" rIns="18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noProof="0">
                <a:ln>
                  <a:noFill/>
                </a:ln>
                <a:solidFill>
                  <a:srgbClr val="000000"/>
                </a:solidFill>
                <a:effectLst/>
                <a:uLnTx/>
                <a:uFillTx/>
                <a:latin typeface="+mj-lt"/>
                <a:cs typeface="Segoe UI" panose="020B0502040204020203" pitchFamily="34" charset="0"/>
              </a:rPr>
              <a:t>Automation and AI</a:t>
            </a:r>
            <a:r>
              <a:rPr kumimoji="0" lang="en-GB" sz="1000" i="0" u="none" strike="noStrike" kern="1200" cap="none" spc="0" normalizeH="0" baseline="0" noProof="0">
                <a:ln>
                  <a:noFill/>
                </a:ln>
                <a:solidFill>
                  <a:srgbClr val="000000"/>
                </a:solidFill>
                <a:effectLst/>
                <a:uLnTx/>
                <a:uFillTx/>
                <a:cs typeface="Segoe UI" panose="020B0502040204020203" pitchFamily="34" charset="0"/>
              </a:rPr>
              <a:t> ensure efficient, global security with fewer errors.</a:t>
            </a:r>
            <a:endParaRPr kumimoji="0" lang="en-US" sz="1000" i="0" u="none" strike="noStrike" kern="1200" cap="none" spc="0" normalizeH="0" baseline="0" noProof="0">
              <a:ln>
                <a:noFill/>
              </a:ln>
              <a:solidFill>
                <a:srgbClr val="000000"/>
              </a:solidFill>
              <a:effectLst/>
              <a:uLnTx/>
              <a:uFillTx/>
              <a:cs typeface="Segoe UI" panose="020B0502040204020203" pitchFamily="34" charset="0"/>
            </a:endParaRPr>
          </a:p>
        </p:txBody>
      </p:sp>
    </p:spTree>
    <p:extLst>
      <p:ext uri="{BB962C8B-B14F-4D97-AF65-F5344CB8AC3E}">
        <p14:creationId xmlns:p14="http://schemas.microsoft.com/office/powerpoint/2010/main" val="26335095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D71D41E-4C06-4653-A9CE-5C603F8FE8FC}"/>
              </a:ext>
            </a:extLst>
          </p:cNvPr>
          <p:cNvGrpSpPr/>
          <p:nvPr/>
        </p:nvGrpSpPr>
        <p:grpSpPr>
          <a:xfrm>
            <a:off x="7887752" y="2476259"/>
            <a:ext cx="900000" cy="900000"/>
            <a:chOff x="7055913" y="2381009"/>
            <a:chExt cx="900000" cy="900000"/>
          </a:xfrm>
        </p:grpSpPr>
        <p:pic>
          <p:nvPicPr>
            <p:cNvPr id="298" name="Picture 297">
              <a:extLst>
                <a:ext uri="{FF2B5EF4-FFF2-40B4-BE49-F238E27FC236}">
                  <a16:creationId xmlns:a16="http://schemas.microsoft.com/office/drawing/2014/main" id="{0B573F2A-D294-42AC-ACDB-D2E066F59B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299" name="Graphic 298">
              <a:extLst>
                <a:ext uri="{FF2B5EF4-FFF2-40B4-BE49-F238E27FC236}">
                  <a16:creationId xmlns:a16="http://schemas.microsoft.com/office/drawing/2014/main" id="{E37F38F1-70E0-43B1-A569-ED60065F3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a:xfrm>
            <a:off x="588263" y="457200"/>
            <a:ext cx="11018520" cy="492443"/>
          </a:xfrm>
        </p:spPr>
        <p:txBody>
          <a:bodyPr/>
          <a:lstStyle/>
          <a:p>
            <a:r>
              <a:rPr lang="en-US" sz="3200"/>
              <a:t>Current state of business</a:t>
            </a:r>
          </a:p>
        </p:txBody>
      </p:sp>
      <p:grpSp>
        <p:nvGrpSpPr>
          <p:cNvPr id="9" name="Group 8">
            <a:extLst>
              <a:ext uri="{FF2B5EF4-FFF2-40B4-BE49-F238E27FC236}">
                <a16:creationId xmlns:a16="http://schemas.microsoft.com/office/drawing/2014/main" id="{49AD68A9-B0A5-43CD-80B2-14D48C9F8479}"/>
              </a:ext>
            </a:extLst>
          </p:cNvPr>
          <p:cNvGrpSpPr/>
          <p:nvPr/>
        </p:nvGrpSpPr>
        <p:grpSpPr>
          <a:xfrm>
            <a:off x="1141736" y="2476259"/>
            <a:ext cx="900000" cy="900000"/>
            <a:chOff x="1392142" y="2381009"/>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2142" y="2381009"/>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615009"/>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10" name="Group 9">
            <a:extLst>
              <a:ext uri="{FF2B5EF4-FFF2-40B4-BE49-F238E27FC236}">
                <a16:creationId xmlns:a16="http://schemas.microsoft.com/office/drawing/2014/main" id="{0D88A86C-DF7B-4A07-84D5-14D7EEE72789}"/>
              </a:ext>
            </a:extLst>
          </p:cNvPr>
          <p:cNvGrpSpPr/>
          <p:nvPr/>
        </p:nvGrpSpPr>
        <p:grpSpPr>
          <a:xfrm>
            <a:off x="3382588" y="2476259"/>
            <a:ext cx="900000" cy="900000"/>
            <a:chOff x="4211967" y="2381009"/>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1967" y="2381009"/>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32345" y="2615009"/>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D2236B4C-2E6F-4B0C-A0E6-68E6FE51B14B}"/>
              </a:ext>
            </a:extLst>
          </p:cNvPr>
          <p:cNvGrpSpPr/>
          <p:nvPr/>
        </p:nvGrpSpPr>
        <p:grpSpPr>
          <a:xfrm>
            <a:off x="10129504" y="2476259"/>
            <a:ext cx="900000" cy="900000"/>
            <a:chOff x="9887616" y="2381009"/>
            <a:chExt cx="900000" cy="900000"/>
          </a:xfrm>
        </p:grpSpPr>
        <p:pic>
          <p:nvPicPr>
            <p:cNvPr id="381" name="Picture 380">
              <a:extLst>
                <a:ext uri="{FF2B5EF4-FFF2-40B4-BE49-F238E27FC236}">
                  <a16:creationId xmlns:a16="http://schemas.microsoft.com/office/drawing/2014/main" id="{8A349936-EB3B-4D02-A748-803DDF36CDB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87616" y="2381009"/>
              <a:ext cx="900000" cy="900000"/>
            </a:xfrm>
            <a:prstGeom prst="rect">
              <a:avLst/>
            </a:prstGeom>
          </p:spPr>
        </p:pic>
        <p:pic>
          <p:nvPicPr>
            <p:cNvPr id="385" name="Graphic 384">
              <a:extLst>
                <a:ext uri="{FF2B5EF4-FFF2-40B4-BE49-F238E27FC236}">
                  <a16:creationId xmlns:a16="http://schemas.microsoft.com/office/drawing/2014/main" id="{E103574F-BC1C-43F7-9D83-08A76EB26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8834" y="2615009"/>
              <a:ext cx="37565" cy="432000"/>
            </a:xfrm>
            <a:prstGeom prst="rect">
              <a:avLst/>
            </a:prstGeom>
          </p:spPr>
        </p:pic>
      </p:grpSp>
      <p:sp>
        <p:nvSpPr>
          <p:cNvPr id="286" name="TextBox 285">
            <a:extLst>
              <a:ext uri="{FF2B5EF4-FFF2-40B4-BE49-F238E27FC236}">
                <a16:creationId xmlns:a16="http://schemas.microsoft.com/office/drawing/2014/main" id="{6A9FAAEF-0327-46BD-92B9-A5417863AF2D}"/>
              </a:ext>
            </a:extLst>
          </p:cNvPr>
          <p:cNvSpPr txBox="1"/>
          <p:nvPr/>
        </p:nvSpPr>
        <p:spPr>
          <a:xfrm>
            <a:off x="721690" y="1505269"/>
            <a:ext cx="1740093" cy="430887"/>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Rising </a:t>
            </a:r>
            <a:br>
              <a:rPr lang="en-US" sz="1400">
                <a:latin typeface="+mj-lt"/>
                <a:cs typeface="Segoe UI Semibold" panose="020B0702040204020203" pitchFamily="34" charset="0"/>
              </a:rPr>
            </a:br>
            <a:r>
              <a:rPr lang="en-US" sz="1400">
                <a:latin typeface="+mj-lt"/>
                <a:cs typeface="Segoe UI Semibold" panose="020B0702040204020203" pitchFamily="34" charset="0"/>
              </a:rPr>
              <a:t>Threat Sophistication</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4" y="2132960"/>
            <a:ext cx="2006944"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691736" y="3672837"/>
            <a:ext cx="1800000" cy="1292662"/>
          </a:xfrm>
          <a:prstGeom prst="rect">
            <a:avLst/>
          </a:prstGeom>
          <a:noFill/>
        </p:spPr>
        <p:txBody>
          <a:bodyPr wrap="square" lIns="0" tIns="0" rIns="0" bIns="0">
            <a:spAutoFit/>
          </a:bodyPr>
          <a:lstStyle/>
          <a:p>
            <a:pPr algn="ctr" defTabSz="432238">
              <a:spcBef>
                <a:spcPts val="283"/>
              </a:spcBef>
              <a:spcAft>
                <a:spcPts val="800"/>
              </a:spcAft>
              <a:defRPr/>
            </a:pPr>
            <a:r>
              <a:rPr lang="en-US" sz="1200"/>
              <a:t>Cyber attacks have become more advanced, with AI-powered phishing, ransomware-as-a-service and deep fake threats targeting businesses of </a:t>
            </a:r>
            <a:br>
              <a:rPr lang="en-US" sz="1200"/>
            </a:br>
            <a:r>
              <a:rPr lang="en-US" sz="1200"/>
              <a:t>all sizes.</a:t>
            </a:r>
          </a:p>
        </p:txBody>
      </p:sp>
      <p:sp>
        <p:nvSpPr>
          <p:cNvPr id="317" name="TextBox 316">
            <a:extLst>
              <a:ext uri="{FF2B5EF4-FFF2-40B4-BE49-F238E27FC236}">
                <a16:creationId xmlns:a16="http://schemas.microsoft.com/office/drawing/2014/main" id="{1BAC9833-142F-4D34-AB9B-E3A5538F7AB5}"/>
              </a:ext>
            </a:extLst>
          </p:cNvPr>
          <p:cNvSpPr txBox="1"/>
          <p:nvPr/>
        </p:nvSpPr>
        <p:spPr>
          <a:xfrm>
            <a:off x="2996839" y="1505269"/>
            <a:ext cx="1671498"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Use of </a:t>
            </a:r>
            <a:br>
              <a:rPr lang="en-US" sz="1400">
                <a:latin typeface="+mj-lt"/>
                <a:cs typeface="Segoe UI Semibold" panose="020B0702040204020203" pitchFamily="34" charset="0"/>
              </a:rPr>
            </a:br>
            <a:r>
              <a:rPr lang="en-US" sz="1400">
                <a:latin typeface="+mj-lt"/>
                <a:cs typeface="Segoe UI Semibold" panose="020B0702040204020203" pitchFamily="34" charset="0"/>
              </a:rPr>
              <a:t>Unapproved Tools</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2833991" y="2132960"/>
            <a:ext cx="2006944"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2932588" y="3672837"/>
            <a:ext cx="1800000" cy="923330"/>
          </a:xfrm>
          <a:prstGeom prst="rect">
            <a:avLst/>
          </a:prstGeom>
          <a:noFill/>
        </p:spPr>
        <p:txBody>
          <a:bodyPr wrap="square" lIns="0" tIns="0" rIns="0" bIns="0">
            <a:spAutoFit/>
          </a:bodyPr>
          <a:lstStyle/>
          <a:p>
            <a:pPr algn="ctr" defTabSz="432238">
              <a:spcBef>
                <a:spcPts val="283"/>
              </a:spcBef>
              <a:spcAft>
                <a:spcPts val="800"/>
              </a:spcAft>
              <a:defRPr/>
            </a:pPr>
            <a:r>
              <a:rPr lang="en-US" sz="1200"/>
              <a:t>Employees may use GenAI or other unapproved tools, inadvertently pasting sensitive information that can be exploited.</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5079717" y="1513591"/>
            <a:ext cx="2035615"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Data Growth Outpacing Protection Capabilities</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5094052" y="2132960"/>
            <a:ext cx="2006944" cy="0"/>
          </a:xfrm>
          <a:prstGeom prst="line">
            <a:avLst/>
          </a:prstGeom>
          <a:noFill/>
          <a:ln w="15875" cap="flat" cmpd="sng" algn="ctr">
            <a:solidFill>
              <a:srgbClr val="77EAB3"/>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5196000" y="3672837"/>
            <a:ext cx="1800000" cy="1292662"/>
          </a:xfrm>
          <a:prstGeom prst="rect">
            <a:avLst/>
          </a:prstGeom>
          <a:noFill/>
        </p:spPr>
        <p:txBody>
          <a:bodyPr wrap="square" lIns="0" tIns="0" rIns="0" bIns="0">
            <a:spAutoFit/>
          </a:bodyPr>
          <a:lstStyle/>
          <a:p>
            <a:pPr algn="ctr" defTabSz="432238">
              <a:spcBef>
                <a:spcPts val="283"/>
              </a:spcBef>
              <a:spcAft>
                <a:spcPts val="800"/>
              </a:spcAft>
              <a:defRPr/>
            </a:pPr>
            <a:r>
              <a:rPr lang="en-US" sz="1200"/>
              <a:t>With exponential data growth, organisations struggle to scale protection measures, leaving significant amounts of sensitive data unprotected.</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7502003" y="1505269"/>
            <a:ext cx="1671498"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Growing Regulatory Pressures</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7354113" y="2132960"/>
            <a:ext cx="2006944" cy="0"/>
          </a:xfrm>
          <a:prstGeom prst="line">
            <a:avLst/>
          </a:prstGeom>
          <a:noFill/>
          <a:ln w="15875" cap="flat" cmpd="sng" algn="ctr">
            <a:solidFill>
              <a:srgbClr val="FEA38B"/>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7437752" y="3672837"/>
            <a:ext cx="1800000" cy="923330"/>
          </a:xfrm>
          <a:prstGeom prst="rect">
            <a:avLst/>
          </a:prstGeom>
          <a:noFill/>
        </p:spPr>
        <p:txBody>
          <a:bodyPr wrap="square" lIns="0" tIns="0" rIns="0" bIns="0">
            <a:spAutoFit/>
          </a:bodyPr>
          <a:lstStyle/>
          <a:p>
            <a:pPr algn="ctr" defTabSz="432238">
              <a:spcBef>
                <a:spcPts val="283"/>
              </a:spcBef>
              <a:spcAft>
                <a:spcPts val="800"/>
              </a:spcAft>
              <a:defRPr/>
            </a:pPr>
            <a:r>
              <a:rPr lang="en-US" sz="1200"/>
              <a:t>As data protection regulations tighten, SMBs face challenges in staying compliant with </a:t>
            </a:r>
            <a:br>
              <a:rPr lang="en-US" sz="1200"/>
            </a:br>
            <a:r>
              <a:rPr lang="en-US" sz="1200"/>
              <a:t>evolving standards.</a:t>
            </a:r>
          </a:p>
        </p:txBody>
      </p:sp>
      <p:sp>
        <p:nvSpPr>
          <p:cNvPr id="34" name="TextBox 33">
            <a:extLst>
              <a:ext uri="{FF2B5EF4-FFF2-40B4-BE49-F238E27FC236}">
                <a16:creationId xmlns:a16="http://schemas.microsoft.com/office/drawing/2014/main" id="{5B974E11-57D6-43AF-A586-7925DF4A5427}"/>
              </a:ext>
            </a:extLst>
          </p:cNvPr>
          <p:cNvSpPr txBox="1"/>
          <p:nvPr/>
        </p:nvSpPr>
        <p:spPr>
          <a:xfrm>
            <a:off x="9747730" y="1505269"/>
            <a:ext cx="1671498"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Adoption of Zero Trust and AI Security</a:t>
            </a:r>
          </a:p>
        </p:txBody>
      </p:sp>
      <p:cxnSp>
        <p:nvCxnSpPr>
          <p:cNvPr id="35" name="Straight Connector 34">
            <a:extLst>
              <a:ext uri="{FF2B5EF4-FFF2-40B4-BE49-F238E27FC236}">
                <a16:creationId xmlns:a16="http://schemas.microsoft.com/office/drawing/2014/main" id="{B910655F-4E40-4143-9684-6AF0B9159BC2}"/>
              </a:ext>
              <a:ext uri="{C183D7F6-B498-43B3-948B-1728B52AA6E4}">
                <adec:decorative xmlns:adec="http://schemas.microsoft.com/office/drawing/2017/decorative" val="1"/>
              </a:ext>
            </a:extLst>
          </p:cNvPr>
          <p:cNvCxnSpPr>
            <a:cxnSpLocks/>
          </p:cNvCxnSpPr>
          <p:nvPr/>
        </p:nvCxnSpPr>
        <p:spPr>
          <a:xfrm>
            <a:off x="9599840" y="2132960"/>
            <a:ext cx="2006944" cy="0"/>
          </a:xfrm>
          <a:prstGeom prst="line">
            <a:avLst/>
          </a:prstGeom>
          <a:noFill/>
          <a:ln w="15875" cap="flat" cmpd="sng" algn="ctr">
            <a:solidFill>
              <a:srgbClr val="FEA38B"/>
            </a:solidFill>
            <a:prstDash val="solid"/>
            <a:headEnd type="none" w="lg" len="med"/>
            <a:tailEnd type="none" w="lg" len="med"/>
          </a:ln>
          <a:effectLst/>
        </p:spPr>
      </p:cxnSp>
      <p:sp>
        <p:nvSpPr>
          <p:cNvPr id="36" name="TextBox 35">
            <a:extLst>
              <a:ext uri="{FF2B5EF4-FFF2-40B4-BE49-F238E27FC236}">
                <a16:creationId xmlns:a16="http://schemas.microsoft.com/office/drawing/2014/main" id="{DC56423D-5DC8-43C0-92A7-DBDB9926F82A}"/>
              </a:ext>
            </a:extLst>
          </p:cNvPr>
          <p:cNvSpPr txBox="1"/>
          <p:nvPr/>
        </p:nvSpPr>
        <p:spPr>
          <a:xfrm>
            <a:off x="9678257" y="3672837"/>
            <a:ext cx="1800000" cy="1477328"/>
          </a:xfrm>
          <a:prstGeom prst="rect">
            <a:avLst/>
          </a:prstGeom>
          <a:noFill/>
        </p:spPr>
        <p:txBody>
          <a:bodyPr wrap="square" lIns="0" tIns="0" rIns="0" bIns="0">
            <a:spAutoFit/>
          </a:bodyPr>
          <a:lstStyle/>
          <a:p>
            <a:pPr algn="ctr" defTabSz="432238">
              <a:spcBef>
                <a:spcPts val="283"/>
              </a:spcBef>
              <a:spcAft>
                <a:spcPts val="800"/>
              </a:spcAft>
              <a:defRPr/>
            </a:pPr>
            <a:r>
              <a:rPr lang="en-US" sz="1200"/>
              <a:t>Companies are shifting toward zero trust architectures and </a:t>
            </a:r>
            <a:br>
              <a:rPr lang="en-US" sz="1200"/>
            </a:br>
            <a:r>
              <a:rPr lang="en-US" sz="1200"/>
              <a:t>AI-driven solutions to proactively identify threats, ensure adaptive data protection and maintain resilience.</a:t>
            </a:r>
          </a:p>
        </p:txBody>
      </p:sp>
      <p:pic>
        <p:nvPicPr>
          <p:cNvPr id="51" name="Picture 50">
            <a:extLst>
              <a:ext uri="{FF2B5EF4-FFF2-40B4-BE49-F238E27FC236}">
                <a16:creationId xmlns:a16="http://schemas.microsoft.com/office/drawing/2014/main" id="{EC12DFD8-0649-400D-981F-5DEAEAD1B07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646000" y="2476259"/>
            <a:ext cx="900000" cy="900000"/>
          </a:xfrm>
          <a:prstGeom prst="rect">
            <a:avLst/>
          </a:prstGeom>
        </p:spPr>
      </p:pic>
      <p:grpSp>
        <p:nvGrpSpPr>
          <p:cNvPr id="46" name="Group 45">
            <a:extLst>
              <a:ext uri="{FF2B5EF4-FFF2-40B4-BE49-F238E27FC236}">
                <a16:creationId xmlns:a16="http://schemas.microsoft.com/office/drawing/2014/main" id="{AC487CC2-0479-42AF-BE86-5BED99AE2780}"/>
              </a:ext>
            </a:extLst>
          </p:cNvPr>
          <p:cNvGrpSpPr/>
          <p:nvPr/>
        </p:nvGrpSpPr>
        <p:grpSpPr>
          <a:xfrm>
            <a:off x="5918115" y="2736631"/>
            <a:ext cx="355771" cy="379256"/>
            <a:chOff x="3109451" y="3184263"/>
            <a:chExt cx="375752" cy="400560"/>
          </a:xfrm>
          <a:noFill/>
        </p:grpSpPr>
        <p:sp>
          <p:nvSpPr>
            <p:cNvPr id="48" name="Freeform: Shape 186">
              <a:extLst>
                <a:ext uri="{FF2B5EF4-FFF2-40B4-BE49-F238E27FC236}">
                  <a16:creationId xmlns:a16="http://schemas.microsoft.com/office/drawing/2014/main" id="{6670EA39-B5B1-43D0-AC14-C9645D50CA55}"/>
                </a:ext>
              </a:extLst>
            </p:cNvPr>
            <p:cNvSpPr/>
            <p:nvPr/>
          </p:nvSpPr>
          <p:spPr>
            <a:xfrm>
              <a:off x="3112240" y="3186985"/>
              <a:ext cx="372963" cy="397838"/>
            </a:xfrm>
            <a:custGeom>
              <a:avLst/>
              <a:gdLst>
                <a:gd name="connsiteX0" fmla="*/ 203835 w 300990"/>
                <a:gd name="connsiteY0" fmla="*/ 16265 h 321065"/>
                <a:gd name="connsiteX1" fmla="*/ 150495 w 300990"/>
                <a:gd name="connsiteY1" fmla="*/ 73 h 321065"/>
                <a:gd name="connsiteX2" fmla="*/ 97155 w 300990"/>
                <a:gd name="connsiteY2" fmla="*/ 17217 h 321065"/>
                <a:gd name="connsiteX3" fmla="*/ 0 w 300990"/>
                <a:gd name="connsiteY3" fmla="*/ 43887 h 321065"/>
                <a:gd name="connsiteX4" fmla="*/ 0 w 300990"/>
                <a:gd name="connsiteY4" fmla="*/ 119135 h 321065"/>
                <a:gd name="connsiteX5" fmla="*/ 5715 w 300990"/>
                <a:gd name="connsiteY5" fmla="*/ 161045 h 321065"/>
                <a:gd name="connsiteX6" fmla="*/ 5715 w 300990"/>
                <a:gd name="connsiteY6" fmla="*/ 161045 h 321065"/>
                <a:gd name="connsiteX7" fmla="*/ 150495 w 300990"/>
                <a:gd name="connsiteY7" fmla="*/ 321065 h 321065"/>
                <a:gd name="connsiteX8" fmla="*/ 295275 w 300990"/>
                <a:gd name="connsiteY8" fmla="*/ 161045 h 321065"/>
                <a:gd name="connsiteX9" fmla="*/ 295275 w 300990"/>
                <a:gd name="connsiteY9" fmla="*/ 160092 h 321065"/>
                <a:gd name="connsiteX10" fmla="*/ 295275 w 300990"/>
                <a:gd name="connsiteY10" fmla="*/ 160092 h 321065"/>
                <a:gd name="connsiteX11" fmla="*/ 300990 w 300990"/>
                <a:gd name="connsiteY11" fmla="*/ 118183 h 321065"/>
                <a:gd name="connsiteX12" fmla="*/ 300990 w 300990"/>
                <a:gd name="connsiteY12" fmla="*/ 42935 h 321065"/>
                <a:gd name="connsiteX13" fmla="*/ 203835 w 300990"/>
                <a:gd name="connsiteY13" fmla="*/ 16265 h 321065"/>
                <a:gd name="connsiteX14" fmla="*/ 203835 w 300990"/>
                <a:gd name="connsiteY14" fmla="*/ 16265 h 32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990" h="321065">
                  <a:moveTo>
                    <a:pt x="203835" y="16265"/>
                  </a:moveTo>
                  <a:cubicBezTo>
                    <a:pt x="190500" y="5787"/>
                    <a:pt x="171450" y="73"/>
                    <a:pt x="150495" y="73"/>
                  </a:cubicBezTo>
                  <a:cubicBezTo>
                    <a:pt x="130493" y="-880"/>
                    <a:pt x="118110" y="7692"/>
                    <a:pt x="97155" y="17217"/>
                  </a:cubicBezTo>
                  <a:cubicBezTo>
                    <a:pt x="66675" y="28648"/>
                    <a:pt x="38100" y="43887"/>
                    <a:pt x="0" y="43887"/>
                  </a:cubicBezTo>
                  <a:lnTo>
                    <a:pt x="0" y="119135"/>
                  </a:lnTo>
                  <a:cubicBezTo>
                    <a:pt x="0" y="133423"/>
                    <a:pt x="1905" y="147710"/>
                    <a:pt x="5715" y="161045"/>
                  </a:cubicBezTo>
                  <a:lnTo>
                    <a:pt x="5715" y="161045"/>
                  </a:lnTo>
                  <a:cubicBezTo>
                    <a:pt x="22860" y="222958"/>
                    <a:pt x="74295" y="278203"/>
                    <a:pt x="150495" y="321065"/>
                  </a:cubicBezTo>
                  <a:cubicBezTo>
                    <a:pt x="227648" y="278203"/>
                    <a:pt x="279083" y="222958"/>
                    <a:pt x="295275" y="161045"/>
                  </a:cubicBezTo>
                  <a:lnTo>
                    <a:pt x="295275" y="160092"/>
                  </a:lnTo>
                  <a:lnTo>
                    <a:pt x="295275" y="160092"/>
                  </a:lnTo>
                  <a:cubicBezTo>
                    <a:pt x="299085" y="146758"/>
                    <a:pt x="300990" y="131517"/>
                    <a:pt x="300990" y="118183"/>
                  </a:cubicBezTo>
                  <a:lnTo>
                    <a:pt x="300990" y="42935"/>
                  </a:lnTo>
                  <a:cubicBezTo>
                    <a:pt x="261938" y="42935"/>
                    <a:pt x="228600" y="33410"/>
                    <a:pt x="203835" y="16265"/>
                  </a:cubicBezTo>
                  <a:lnTo>
                    <a:pt x="203835" y="16265"/>
                  </a:lnTo>
                  <a:close/>
                </a:path>
              </a:pathLst>
            </a:custGeom>
            <a:grpFill/>
            <a:ln w="6350" cap="flat">
              <a:solidFill>
                <a:schemeClr val="tx1"/>
              </a:solidFill>
              <a:prstDash val="solid"/>
              <a:miter/>
            </a:ln>
          </p:spPr>
          <p:txBody>
            <a:bodyPr rtlCol="0" anchor="ctr"/>
            <a:lstStyle/>
            <a:p>
              <a:pPr defTabSz="806867">
                <a:defRPr/>
              </a:pPr>
              <a:endParaRPr lang="en-US" sz="1588" kern="0">
                <a:gradFill>
                  <a:gsLst>
                    <a:gs pos="83000">
                      <a:srgbClr val="000000"/>
                    </a:gs>
                    <a:gs pos="100000">
                      <a:srgbClr val="000000"/>
                    </a:gs>
                  </a:gsLst>
                  <a:lin ang="5400000" scaled="1"/>
                </a:gradFill>
                <a:latin typeface="Segoe UI"/>
              </a:endParaRPr>
            </a:p>
          </p:txBody>
        </p:sp>
        <p:cxnSp>
          <p:nvCxnSpPr>
            <p:cNvPr id="49" name="Straight Connector 48">
              <a:extLst>
                <a:ext uri="{FF2B5EF4-FFF2-40B4-BE49-F238E27FC236}">
                  <a16:creationId xmlns:a16="http://schemas.microsoft.com/office/drawing/2014/main" id="{47C8FEBC-E766-4A43-ABE2-35D43B4735B1}"/>
                </a:ext>
              </a:extLst>
            </p:cNvPr>
            <p:cNvCxnSpPr>
              <a:cxnSpLocks/>
              <a:endCxn id="48" idx="7"/>
            </p:cNvCxnSpPr>
            <p:nvPr/>
          </p:nvCxnSpPr>
          <p:spPr>
            <a:xfrm>
              <a:off x="3298548" y="3184263"/>
              <a:ext cx="174" cy="400560"/>
            </a:xfrm>
            <a:prstGeom prst="line">
              <a:avLst/>
            </a:prstGeom>
            <a:grpFill/>
            <a:ln w="6350" cap="flat">
              <a:solidFill>
                <a:schemeClr val="tx1"/>
              </a:solidFill>
              <a:prstDash val="solid"/>
              <a:miter/>
            </a:ln>
          </p:spPr>
        </p:cxnSp>
        <p:cxnSp>
          <p:nvCxnSpPr>
            <p:cNvPr id="50" name="Straight Connector 49">
              <a:extLst>
                <a:ext uri="{FF2B5EF4-FFF2-40B4-BE49-F238E27FC236}">
                  <a16:creationId xmlns:a16="http://schemas.microsoft.com/office/drawing/2014/main" id="{F422F210-762D-4AC8-80C1-3C1DA38522EE}"/>
                </a:ext>
              </a:extLst>
            </p:cNvPr>
            <p:cNvCxnSpPr>
              <a:cxnSpLocks/>
            </p:cNvCxnSpPr>
            <p:nvPr/>
          </p:nvCxnSpPr>
          <p:spPr>
            <a:xfrm>
              <a:off x="3109451" y="3377015"/>
              <a:ext cx="373432" cy="0"/>
            </a:xfrm>
            <a:prstGeom prst="line">
              <a:avLst/>
            </a:prstGeom>
            <a:grpFill/>
            <a:ln w="6350" cap="flat">
              <a:solidFill>
                <a:schemeClr val="tx1"/>
              </a:solidFill>
              <a:prstDash val="solid"/>
              <a:miter/>
            </a:ln>
          </p:spPr>
        </p:cxnSp>
      </p:grpSp>
    </p:spTree>
    <p:extLst>
      <p:ext uri="{BB962C8B-B14F-4D97-AF65-F5344CB8AC3E}">
        <p14:creationId xmlns:p14="http://schemas.microsoft.com/office/powerpoint/2010/main" val="394035460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D0940-7ABF-4B88-B8A6-75D9AB54A01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84200" y="2389590"/>
            <a:ext cx="2633178" cy="2820586"/>
          </a:xfrm>
          <a:prstGeom prst="rect">
            <a:avLst/>
          </a:prstGeom>
        </p:spPr>
      </p:pic>
      <p:pic>
        <p:nvPicPr>
          <p:cNvPr id="13" name="Picture 12">
            <a:extLst>
              <a:ext uri="{FF2B5EF4-FFF2-40B4-BE49-F238E27FC236}">
                <a16:creationId xmlns:a16="http://schemas.microsoft.com/office/drawing/2014/main" id="{3A2AC081-8E66-49C0-BB49-1636DBF02E8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379420" y="2389590"/>
            <a:ext cx="2633178" cy="2820586"/>
          </a:xfrm>
          <a:prstGeom prst="rect">
            <a:avLst/>
          </a:prstGeom>
        </p:spPr>
      </p:pic>
      <p:pic>
        <p:nvPicPr>
          <p:cNvPr id="16" name="Picture 15">
            <a:extLst>
              <a:ext uri="{FF2B5EF4-FFF2-40B4-BE49-F238E27FC236}">
                <a16:creationId xmlns:a16="http://schemas.microsoft.com/office/drawing/2014/main" id="{66CDAF9A-F455-4954-8098-FAE96137468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174640" y="2389590"/>
            <a:ext cx="2633178" cy="2820586"/>
          </a:xfrm>
          <a:prstGeom prst="rect">
            <a:avLst/>
          </a:prstGeom>
        </p:spPr>
      </p:pic>
      <p:pic>
        <p:nvPicPr>
          <p:cNvPr id="19" name="Picture 18">
            <a:extLst>
              <a:ext uri="{FF2B5EF4-FFF2-40B4-BE49-F238E27FC236}">
                <a16:creationId xmlns:a16="http://schemas.microsoft.com/office/drawing/2014/main" id="{CE9752FD-96A3-4172-A116-A61D188F78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969860" y="2389590"/>
            <a:ext cx="2633178" cy="2820586"/>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172844"/>
            <a:ext cx="2633178" cy="934478"/>
          </a:xfrm>
          <a:prstGeom prst="rect">
            <a:avLst/>
          </a:prstGeom>
        </p:spPr>
        <p:txBody>
          <a:bodyPr lIns="180000" tIns="72000" rIns="180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a:rPr>
              <a:t>Protect customer, employee and business information from unauthorised access and breaches.</a:t>
            </a:r>
            <a:endParaRPr kumimoji="0" lang="en-GB" sz="1400" b="0" i="0" u="none" strike="noStrike" kern="1200" cap="none" spc="0" normalizeH="0" baseline="0" noProof="0">
              <a:ln>
                <a:noFill/>
              </a:ln>
              <a:solidFill>
                <a:srgbClr val="000000"/>
              </a:solidFill>
              <a:effectLst/>
              <a:uLnTx/>
              <a:uFillTx/>
              <a:cs typeface="Segoe UI"/>
            </a:endParaRPr>
          </a:p>
        </p:txBody>
      </p:sp>
      <p:sp>
        <p:nvSpPr>
          <p:cNvPr id="31" name="Text Placeholder 6">
            <a:extLst>
              <a:ext uri="{FF2B5EF4-FFF2-40B4-BE49-F238E27FC236}">
                <a16:creationId xmlns:a16="http://schemas.microsoft.com/office/drawing/2014/main" id="{DE9D0DE0-877A-4258-8A51-244BAC5A1657}"/>
              </a:ext>
            </a:extLst>
          </p:cNvPr>
          <p:cNvSpPr txBox="1">
            <a:spLocks/>
          </p:cNvSpPr>
          <p:nvPr/>
        </p:nvSpPr>
        <p:spPr>
          <a:xfrm>
            <a:off x="3379420" y="3172844"/>
            <a:ext cx="2633177" cy="719034"/>
          </a:xfrm>
          <a:prstGeom prst="rect">
            <a:avLst/>
          </a:prstGeom>
        </p:spPr>
        <p:txBody>
          <a:bodyPr lIns="180000" tIns="72000" rIns="72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Aft>
                <a:spcPts val="600"/>
              </a:spcAft>
              <a:buClr>
                <a:srgbClr val="F61B71"/>
              </a:buClr>
              <a:buNone/>
              <a:defRPr/>
            </a:pPr>
            <a:r>
              <a:rPr lang="en-US" sz="1400">
                <a:solidFill>
                  <a:srgbClr val="000000"/>
                </a:solidFill>
                <a:cs typeface="Segoe UI"/>
              </a:rPr>
              <a:t>Meet regulatory requirements, avoiding legal consequences and financial penalties.</a:t>
            </a:r>
            <a:endParaRPr lang="en-GB" sz="1400" b="0" i="0" u="none" strike="noStrike" kern="1200" cap="none" spc="0" normalizeH="0" baseline="30000" noProof="0">
              <a:ln>
                <a:noFill/>
              </a:ln>
              <a:solidFill>
                <a:srgbClr val="000000"/>
              </a:solidFill>
              <a:effectLst/>
              <a:uLnTx/>
              <a:uFillTx/>
              <a:cs typeface="Segoe UI"/>
            </a:endParaRPr>
          </a:p>
        </p:txBody>
      </p:sp>
      <p:sp>
        <p:nvSpPr>
          <p:cNvPr id="33" name="Text Placeholder 6">
            <a:extLst>
              <a:ext uri="{FF2B5EF4-FFF2-40B4-BE49-F238E27FC236}">
                <a16:creationId xmlns:a16="http://schemas.microsoft.com/office/drawing/2014/main" id="{363CAD58-12E2-42A0-BD7B-4B2CD096F349}"/>
              </a:ext>
            </a:extLst>
          </p:cNvPr>
          <p:cNvSpPr txBox="1">
            <a:spLocks/>
          </p:cNvSpPr>
          <p:nvPr/>
        </p:nvSpPr>
        <p:spPr>
          <a:xfrm>
            <a:off x="6174640" y="3172843"/>
            <a:ext cx="2633177" cy="934478"/>
          </a:xfrm>
          <a:prstGeom prst="rect">
            <a:avLst/>
          </a:prstGeom>
        </p:spPr>
        <p:txBody>
          <a:bodyPr lIns="180000" tIns="72000" rIns="180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panose="020B0502040204020203" pitchFamily="34" charset="0"/>
              </a:rPr>
              <a:t>Minimise downtime and protect operations against disruptions caused by data loss or breaches.</a:t>
            </a:r>
            <a:endParaRPr kumimoji="0" lang="en-GB" sz="1400" b="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35" name="Text Placeholder 6">
            <a:extLst>
              <a:ext uri="{FF2B5EF4-FFF2-40B4-BE49-F238E27FC236}">
                <a16:creationId xmlns:a16="http://schemas.microsoft.com/office/drawing/2014/main" id="{9DB5BE57-DBEB-474F-B86B-D28269305C99}"/>
              </a:ext>
            </a:extLst>
          </p:cNvPr>
          <p:cNvSpPr txBox="1">
            <a:spLocks/>
          </p:cNvSpPr>
          <p:nvPr/>
        </p:nvSpPr>
        <p:spPr>
          <a:xfrm>
            <a:off x="8969860" y="3172844"/>
            <a:ext cx="2633177" cy="934478"/>
          </a:xfrm>
          <a:prstGeom prst="rect">
            <a:avLst/>
          </a:prstGeom>
        </p:spPr>
        <p:txBody>
          <a:bodyPr lIns="180000" tIns="72000" rIns="180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panose="020B0502040204020203" pitchFamily="34" charset="0"/>
              </a:rPr>
              <a:t>Demonstrate a commitment to security, enhancing </a:t>
            </a:r>
            <a:br>
              <a:rPr kumimoji="0" lang="en-US" sz="1400" b="0" i="0" u="none" strike="noStrike" kern="1200" cap="none" spc="0" normalizeH="0" baseline="0" noProof="0">
                <a:ln>
                  <a:noFill/>
                </a:ln>
                <a:solidFill>
                  <a:srgbClr val="000000"/>
                </a:solidFill>
                <a:effectLst/>
                <a:uLnTx/>
                <a:uFillTx/>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cs typeface="Segoe UI" panose="020B0502040204020203" pitchFamily="34" charset="0"/>
              </a:rPr>
              <a:t>brand reputation and customer loyalty.</a:t>
            </a:r>
            <a:endParaRPr lang="en-GB" sz="1400" b="0" i="0" u="none" strike="noStrike" kern="1200" cap="none" spc="0" normalizeH="0" baseline="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3" y="457200"/>
            <a:ext cx="11018520" cy="492443"/>
          </a:xfrm>
        </p:spPr>
        <p:txBody>
          <a:bodyPr/>
          <a:lstStyle/>
          <a:p>
            <a:r>
              <a:rPr lang="en-US" sz="3200">
                <a:solidFill>
                  <a:srgbClr val="091F2C"/>
                </a:solidFill>
              </a:rPr>
              <a:t>The critical importance of information protection for SMBs</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377228"/>
            <a:ext cx="11018838" cy="646331"/>
          </a:xfrm>
        </p:spPr>
        <p:txBody>
          <a:bodyPr vert="horz" wrap="square" lIns="0" tIns="0" rIns="0" bIns="0" rtlCol="0" anchor="t">
            <a:spAutoFit/>
          </a:bodyPr>
          <a:lstStyle/>
          <a:p>
            <a:r>
              <a:rPr lang="en-US" sz="1400">
                <a:cs typeface="Segoe UI"/>
              </a:rPr>
              <a:t>Small and medium-sized businesses (SMBs) in Australia and New Zealand face escalating cyber threats, with SMBs representing 60% of cyber crime reports in Australia in 2023.</a:t>
            </a:r>
            <a:r>
              <a:rPr lang="en-US" sz="1400" baseline="30000">
                <a:cs typeface="Segoe UI"/>
              </a:rPr>
              <a:t>1  </a:t>
            </a:r>
            <a:r>
              <a:rPr lang="en-US" sz="1400">
                <a:cs typeface="Segoe UI"/>
              </a:rPr>
              <a:t>This highlights the critical importance of robust information protection strategies to safeguard sensitive data and ensure business continuity.</a:t>
            </a:r>
            <a:endParaRPr lang="en-US" sz="1400"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389589"/>
            <a:ext cx="2633178" cy="783255"/>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Protect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sensitive data</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2" name="Text Placeholder 5">
            <a:extLst>
              <a:ext uri="{FF2B5EF4-FFF2-40B4-BE49-F238E27FC236}">
                <a16:creationId xmlns:a16="http://schemas.microsoft.com/office/drawing/2014/main" id="{14BF7C6E-FE4B-49FE-A71D-4CF100A910C6}"/>
              </a:ext>
            </a:extLst>
          </p:cNvPr>
          <p:cNvSpPr txBox="1">
            <a:spLocks/>
          </p:cNvSpPr>
          <p:nvPr/>
        </p:nvSpPr>
        <p:spPr>
          <a:xfrm>
            <a:off x="3379419" y="2389589"/>
            <a:ext cx="2633177" cy="783255"/>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Ensure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compliance</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4" name="Text Placeholder 5">
            <a:extLst>
              <a:ext uri="{FF2B5EF4-FFF2-40B4-BE49-F238E27FC236}">
                <a16:creationId xmlns:a16="http://schemas.microsoft.com/office/drawing/2014/main" id="{203D41E0-6808-461D-9216-26912FD1D513}"/>
              </a:ext>
            </a:extLst>
          </p:cNvPr>
          <p:cNvSpPr txBox="1">
            <a:spLocks/>
          </p:cNvSpPr>
          <p:nvPr/>
        </p:nvSpPr>
        <p:spPr>
          <a:xfrm>
            <a:off x="6174639" y="2389589"/>
            <a:ext cx="2633177" cy="783255"/>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Mitigate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financial risks</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6" name="Text Placeholder 5">
            <a:extLst>
              <a:ext uri="{FF2B5EF4-FFF2-40B4-BE49-F238E27FC236}">
                <a16:creationId xmlns:a16="http://schemas.microsoft.com/office/drawing/2014/main" id="{67984D09-1537-464C-B384-642F97C2A60C}"/>
              </a:ext>
            </a:extLst>
          </p:cNvPr>
          <p:cNvSpPr txBox="1">
            <a:spLocks/>
          </p:cNvSpPr>
          <p:nvPr/>
        </p:nvSpPr>
        <p:spPr>
          <a:xfrm>
            <a:off x="8969859" y="2389589"/>
            <a:ext cx="2633177" cy="783255"/>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Build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customer trust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44" name="TextBox 43">
            <a:extLst>
              <a:ext uri="{FF2B5EF4-FFF2-40B4-BE49-F238E27FC236}">
                <a16:creationId xmlns:a16="http://schemas.microsoft.com/office/drawing/2014/main" id="{3EC886D2-9057-4631-92A0-4A4D93243F6E}"/>
              </a:ext>
            </a:extLst>
          </p:cNvPr>
          <p:cNvSpPr txBox="1"/>
          <p:nvPr/>
        </p:nvSpPr>
        <p:spPr>
          <a:xfrm>
            <a:off x="588264" y="6303737"/>
            <a:ext cx="3524250" cy="138499"/>
          </a:xfrm>
          <a:prstGeom prst="rect">
            <a:avLst/>
          </a:prstGeom>
          <a:noFill/>
        </p:spPr>
        <p:txBody>
          <a:bodyPr wrap="square" lIns="0" tIns="0" rIns="0" bIns="0" rtlCol="0">
            <a:spAutoFit/>
          </a:bodyPr>
          <a:lstStyle/>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US" sz="900" i="0" u="none" strike="noStrike" kern="1200" cap="none" spc="0" normalizeH="0" baseline="0" noProof="0">
                <a:ln>
                  <a:noFill/>
                </a:ln>
                <a:solidFill>
                  <a:schemeClr val="tx2"/>
                </a:solidFill>
                <a:effectLst/>
                <a:uLnTx/>
                <a:uFillTx/>
                <a:ea typeface="+mn-ea"/>
                <a:cs typeface="+mn-cs"/>
                <a:hlinkClick r:id="rId3">
                  <a:extLst>
                    <a:ext uri="{A12FA001-AC4F-418D-AE19-62706E023703}">
                      <ahyp:hlinkClr xmlns:ahyp="http://schemas.microsoft.com/office/drawing/2018/hyperlinkcolor" val="tx"/>
                    </a:ext>
                  </a:extLst>
                </a:hlinkClick>
              </a:rPr>
              <a:t>ASBFEO Newsletter 2023</a:t>
            </a:r>
            <a:endParaRPr kumimoji="0" lang="en-US" sz="900" i="0" u="none" strike="noStrike" kern="1200" cap="none" spc="0" normalizeH="0" baseline="0" noProof="0">
              <a:ln>
                <a:noFill/>
              </a:ln>
              <a:solidFill>
                <a:schemeClr val="tx2"/>
              </a:solidFill>
              <a:effectLst/>
              <a:uLnTx/>
              <a:uFillTx/>
              <a:ea typeface="+mn-ea"/>
              <a:cs typeface="+mn-cs"/>
            </a:endParaRPr>
          </a:p>
        </p:txBody>
      </p:sp>
    </p:spTree>
    <p:extLst>
      <p:ext uri="{BB962C8B-B14F-4D97-AF65-F5344CB8AC3E}">
        <p14:creationId xmlns:p14="http://schemas.microsoft.com/office/powerpoint/2010/main" val="50630186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4B143-79DD-4EE6-BE8F-249B5F13F9CF}"/>
              </a:ext>
            </a:extLst>
          </p:cNvPr>
          <p:cNvSpPr>
            <a:spLocks noGrp="1"/>
          </p:cNvSpPr>
          <p:nvPr>
            <p:ph sz="quarter" idx="10"/>
          </p:nvPr>
        </p:nvSpPr>
        <p:spPr>
          <a:xfrm>
            <a:off x="584199" y="1876849"/>
            <a:ext cx="6620272" cy="1962076"/>
          </a:xfrm>
        </p:spPr>
        <p:txBody>
          <a:bodyPr vert="horz" wrap="square" lIns="0" tIns="0" rIns="0" bIns="0" rtlCol="0" anchor="t">
            <a:spAutoFit/>
          </a:bodyPr>
          <a:lstStyle/>
          <a:p>
            <a:pPr>
              <a:spcBef>
                <a:spcPts val="0"/>
              </a:spcBef>
            </a:pPr>
            <a:r>
              <a:rPr lang="en-US" sz="1200">
                <a:cs typeface="Segoe Sans Display"/>
              </a:rPr>
              <a:t>Microsoft 365 Business Premium offers productivity tools and advanced security for SMBs:</a:t>
            </a:r>
          </a:p>
          <a:p>
            <a:pPr>
              <a:spcBef>
                <a:spcPts val="0"/>
              </a:spcBef>
            </a:pPr>
            <a:endParaRPr lang="en-US" sz="1200">
              <a:cs typeface="Segoe Sans Display"/>
            </a:endParaRPr>
          </a:p>
          <a:p>
            <a:pPr marL="171450" indent="-171450">
              <a:spcBef>
                <a:spcPts val="300"/>
              </a:spcBef>
              <a:buFont typeface="Arial" panose="020B0604020202020204" pitchFamily="34" charset="0"/>
              <a:buChar char="•"/>
            </a:pPr>
            <a:r>
              <a:rPr lang="en-US" sz="1200">
                <a:latin typeface="+mj-lt"/>
                <a:cs typeface="Segoe Sans Display"/>
              </a:rPr>
              <a:t>All-in-One Productivity Suite: </a:t>
            </a:r>
            <a:r>
              <a:rPr lang="en-US" sz="1200">
                <a:cs typeface="Segoe Sans Display"/>
              </a:rPr>
              <a:t>Includes Office apps, Teams, Exchange, SharePoint and OneDrive.</a:t>
            </a:r>
          </a:p>
          <a:p>
            <a:pPr marL="171450" indent="-171450">
              <a:spcBef>
                <a:spcPts val="300"/>
              </a:spcBef>
              <a:buFont typeface="Arial" panose="020B0604020202020204" pitchFamily="34" charset="0"/>
              <a:buChar char="•"/>
            </a:pPr>
            <a:r>
              <a:rPr lang="en-US" sz="1200">
                <a:latin typeface="+mj-lt"/>
                <a:cs typeface="Segoe Sans Display"/>
              </a:rPr>
              <a:t>Advanced Security: </a:t>
            </a:r>
            <a:r>
              <a:rPr lang="en-US" sz="1200">
                <a:cs typeface="Segoe Sans Display"/>
              </a:rPr>
              <a:t>Defender for Business protects against threats with endpoint protection, behavioural detection and automated responses.</a:t>
            </a:r>
          </a:p>
          <a:p>
            <a:pPr marL="171450" indent="-171450">
              <a:spcBef>
                <a:spcPts val="300"/>
              </a:spcBef>
              <a:buFont typeface="Arial" panose="020B0604020202020204" pitchFamily="34" charset="0"/>
              <a:buChar char="•"/>
            </a:pPr>
            <a:r>
              <a:rPr lang="en-US" sz="1200">
                <a:latin typeface="+mj-lt"/>
                <a:cs typeface="Segoe Sans Display"/>
              </a:rPr>
              <a:t>Device Management: </a:t>
            </a:r>
            <a:r>
              <a:rPr lang="en-US" sz="1200">
                <a:cs typeface="Segoe Sans Display"/>
              </a:rPr>
              <a:t>Manage and secure devices centrally with Intune.</a:t>
            </a:r>
          </a:p>
          <a:p>
            <a:pPr>
              <a:spcBef>
                <a:spcPts val="0"/>
              </a:spcBef>
            </a:pPr>
            <a:endParaRPr lang="en-US" sz="1200"/>
          </a:p>
          <a:p>
            <a:pPr>
              <a:spcBef>
                <a:spcPts val="0"/>
              </a:spcBef>
            </a:pPr>
            <a:r>
              <a:rPr lang="en-US" sz="1200">
                <a:cs typeface="Segoe Sans Display"/>
              </a:rPr>
              <a:t>In today’s digital landscape, small and medium businesses (SMBs) must balance collaboration and productivity and security with information protection to safeguard data, maintain compliance and protect their reputation. Here’s how Microsoft E5 Information Protection can help:</a:t>
            </a:r>
          </a:p>
        </p:txBody>
      </p:sp>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3" y="457200"/>
            <a:ext cx="11018520" cy="1107996"/>
          </a:xfrm>
        </p:spPr>
        <p:txBody>
          <a:bodyPr>
            <a:spAutoFit/>
          </a:bodyPr>
          <a:lstStyle/>
          <a:p>
            <a:r>
              <a:rPr lang="en-US">
                <a:cs typeface="Segoe Sans Display"/>
              </a:rPr>
              <a:t>M365 Business Premium: Enhancing collaboration, productivity and security</a:t>
            </a:r>
          </a:p>
        </p:txBody>
      </p:sp>
      <p:grpSp>
        <p:nvGrpSpPr>
          <p:cNvPr id="55" name="Group 54">
            <a:extLst>
              <a:ext uri="{FF2B5EF4-FFF2-40B4-BE49-F238E27FC236}">
                <a16:creationId xmlns:a16="http://schemas.microsoft.com/office/drawing/2014/main" id="{0F8019B3-B909-4007-9CCB-4CD368C70EF3}"/>
              </a:ext>
            </a:extLst>
          </p:cNvPr>
          <p:cNvGrpSpPr/>
          <p:nvPr/>
        </p:nvGrpSpPr>
        <p:grpSpPr>
          <a:xfrm>
            <a:off x="544331" y="4958435"/>
            <a:ext cx="180000" cy="180000"/>
            <a:chOff x="3548550" y="3624452"/>
            <a:chExt cx="180000" cy="180000"/>
          </a:xfrm>
        </p:grpSpPr>
        <p:sp>
          <p:nvSpPr>
            <p:cNvPr id="56" name="Freeform: Shape 55">
              <a:extLst>
                <a:ext uri="{FF2B5EF4-FFF2-40B4-BE49-F238E27FC236}">
                  <a16:creationId xmlns:a16="http://schemas.microsoft.com/office/drawing/2014/main" id="{09F332D7-1E70-4E39-A1E9-89C110A6F624}"/>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4F4377F-85DB-4DBA-8351-551BA8E48463}"/>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grpSp>
        <p:nvGrpSpPr>
          <p:cNvPr id="34" name="Group 33">
            <a:extLst>
              <a:ext uri="{FF2B5EF4-FFF2-40B4-BE49-F238E27FC236}">
                <a16:creationId xmlns:a16="http://schemas.microsoft.com/office/drawing/2014/main" id="{B4D5D7D2-2352-49C1-B274-FBB678ABDEBB}"/>
              </a:ext>
            </a:extLst>
          </p:cNvPr>
          <p:cNvGrpSpPr/>
          <p:nvPr/>
        </p:nvGrpSpPr>
        <p:grpSpPr>
          <a:xfrm>
            <a:off x="544331" y="4047191"/>
            <a:ext cx="180000" cy="180000"/>
            <a:chOff x="3548550" y="3624452"/>
            <a:chExt cx="180000" cy="180000"/>
          </a:xfrm>
        </p:grpSpPr>
        <p:sp>
          <p:nvSpPr>
            <p:cNvPr id="35" name="Freeform: Shape 34">
              <a:extLst>
                <a:ext uri="{FF2B5EF4-FFF2-40B4-BE49-F238E27FC236}">
                  <a16:creationId xmlns:a16="http://schemas.microsoft.com/office/drawing/2014/main" id="{9AD3AD45-0B5E-434B-B54B-A9A6AA8AE443}"/>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88EADAC-DC11-46D3-86D7-20144A20ACE4}"/>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sp>
        <p:nvSpPr>
          <p:cNvPr id="281" name="Content Placeholder 1">
            <a:extLst>
              <a:ext uri="{FF2B5EF4-FFF2-40B4-BE49-F238E27FC236}">
                <a16:creationId xmlns:a16="http://schemas.microsoft.com/office/drawing/2014/main" id="{89188F12-255C-4901-B2C3-CCB5A06F1A15}"/>
              </a:ext>
            </a:extLst>
          </p:cNvPr>
          <p:cNvSpPr txBox="1">
            <a:spLocks/>
          </p:cNvSpPr>
          <p:nvPr/>
        </p:nvSpPr>
        <p:spPr>
          <a:xfrm>
            <a:off x="855604" y="4037959"/>
            <a:ext cx="2706746" cy="147732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latin typeface="+mj-lt"/>
              </a:rPr>
              <a:t>Compliance Risks: </a:t>
            </a:r>
            <a:br>
              <a:rPr lang="en-US" sz="1200">
                <a:latin typeface="+mj-lt"/>
              </a:rPr>
            </a:br>
            <a:r>
              <a:rPr lang="en-US" sz="1200"/>
              <a:t>Provides robust DLP tools and customisable policies to safeguard sensitive data and ensure compliance.</a:t>
            </a:r>
          </a:p>
          <a:p>
            <a:pPr>
              <a:spcBef>
                <a:spcPts val="0"/>
              </a:spcBef>
            </a:pPr>
            <a:endParaRPr lang="en-US" sz="1200"/>
          </a:p>
          <a:p>
            <a:pPr>
              <a:spcBef>
                <a:spcPts val="0"/>
              </a:spcBef>
            </a:pPr>
            <a:r>
              <a:rPr lang="en-US" sz="1200">
                <a:latin typeface="+mj-lt"/>
              </a:rPr>
              <a:t>Scalability: </a:t>
            </a:r>
            <a:br>
              <a:rPr lang="en-US" sz="1200">
                <a:latin typeface="+mj-lt"/>
              </a:rPr>
            </a:br>
            <a:r>
              <a:rPr lang="en-US" sz="1200"/>
              <a:t>Scales with your data growth, closing security and compliance gaps.</a:t>
            </a:r>
          </a:p>
        </p:txBody>
      </p:sp>
      <p:sp>
        <p:nvSpPr>
          <p:cNvPr id="282" name="Content Placeholder 1">
            <a:extLst>
              <a:ext uri="{FF2B5EF4-FFF2-40B4-BE49-F238E27FC236}">
                <a16:creationId xmlns:a16="http://schemas.microsoft.com/office/drawing/2014/main" id="{F0C20440-33F1-4058-B106-937BFD04AC2F}"/>
              </a:ext>
            </a:extLst>
          </p:cNvPr>
          <p:cNvSpPr txBox="1">
            <a:spLocks/>
          </p:cNvSpPr>
          <p:nvPr/>
        </p:nvSpPr>
        <p:spPr>
          <a:xfrm>
            <a:off x="4103628" y="4037959"/>
            <a:ext cx="2861051" cy="166199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latin typeface="+mj-lt"/>
                <a:cs typeface="Segoe Sans Display"/>
              </a:rPr>
              <a:t>Automation: </a:t>
            </a:r>
            <a:br>
              <a:rPr lang="en-US" sz="1200">
                <a:latin typeface="+mj-lt"/>
                <a:cs typeface="Segoe Sans Display"/>
              </a:rPr>
            </a:br>
            <a:r>
              <a:rPr lang="en-US" sz="1200">
                <a:cs typeface="Segoe Sans Display"/>
              </a:rPr>
              <a:t>Automates data classification and governance for efficient management </a:t>
            </a:r>
            <a:br>
              <a:rPr lang="en-US" sz="1200">
                <a:cs typeface="Segoe Sans Display"/>
              </a:rPr>
            </a:br>
            <a:r>
              <a:rPr lang="en-US" sz="1200">
                <a:cs typeface="Segoe Sans Display"/>
              </a:rPr>
              <a:t>at scale.</a:t>
            </a:r>
          </a:p>
          <a:p>
            <a:pPr>
              <a:spcBef>
                <a:spcPts val="0"/>
              </a:spcBef>
            </a:pPr>
            <a:endParaRPr lang="en-US" sz="1200"/>
          </a:p>
          <a:p>
            <a:pPr>
              <a:spcBef>
                <a:spcPts val="0"/>
              </a:spcBef>
            </a:pPr>
            <a:r>
              <a:rPr lang="en-US" sz="1200">
                <a:latin typeface="+mj-lt"/>
                <a:cs typeface="Segoe Sans Display"/>
              </a:rPr>
              <a:t>Encryption: </a:t>
            </a:r>
            <a:br>
              <a:rPr lang="en-US" sz="1200">
                <a:latin typeface="+mj-lt"/>
                <a:cs typeface="Segoe Sans Display"/>
              </a:rPr>
            </a:br>
            <a:r>
              <a:rPr lang="en-US" sz="1200">
                <a:cs typeface="Segoe Sans Display"/>
              </a:rPr>
              <a:t>Delivers advanced encryption and threat protection to reduce risks of breaches </a:t>
            </a:r>
            <a:br>
              <a:rPr lang="en-US" sz="1200">
                <a:cs typeface="Segoe Sans Display"/>
              </a:rPr>
            </a:br>
            <a:r>
              <a:rPr lang="en-US" sz="1200">
                <a:cs typeface="Segoe Sans Display"/>
              </a:rPr>
              <a:t>and leaks</a:t>
            </a:r>
          </a:p>
        </p:txBody>
      </p:sp>
      <p:grpSp>
        <p:nvGrpSpPr>
          <p:cNvPr id="285" name="Group 284">
            <a:extLst>
              <a:ext uri="{FF2B5EF4-FFF2-40B4-BE49-F238E27FC236}">
                <a16:creationId xmlns:a16="http://schemas.microsoft.com/office/drawing/2014/main" id="{1C9A7CC5-9968-4474-A858-A6FCE7B2459E}"/>
              </a:ext>
            </a:extLst>
          </p:cNvPr>
          <p:cNvGrpSpPr/>
          <p:nvPr/>
        </p:nvGrpSpPr>
        <p:grpSpPr>
          <a:xfrm>
            <a:off x="3792343" y="4958435"/>
            <a:ext cx="180000" cy="180000"/>
            <a:chOff x="3548550" y="3624452"/>
            <a:chExt cx="180000" cy="180000"/>
          </a:xfrm>
        </p:grpSpPr>
        <p:sp>
          <p:nvSpPr>
            <p:cNvPr id="289" name="Freeform: Shape 288">
              <a:extLst>
                <a:ext uri="{FF2B5EF4-FFF2-40B4-BE49-F238E27FC236}">
                  <a16:creationId xmlns:a16="http://schemas.microsoft.com/office/drawing/2014/main" id="{D2432E47-6D3E-4484-9BFD-962211C604B5}"/>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5909C30-1E30-4890-8C7E-C88DFC502383}"/>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grpSp>
        <p:nvGrpSpPr>
          <p:cNvPr id="286" name="Group 285">
            <a:extLst>
              <a:ext uri="{FF2B5EF4-FFF2-40B4-BE49-F238E27FC236}">
                <a16:creationId xmlns:a16="http://schemas.microsoft.com/office/drawing/2014/main" id="{38F81F96-695D-42FE-B018-DD5458DC70A8}"/>
              </a:ext>
            </a:extLst>
          </p:cNvPr>
          <p:cNvGrpSpPr/>
          <p:nvPr/>
        </p:nvGrpSpPr>
        <p:grpSpPr>
          <a:xfrm>
            <a:off x="3792343" y="4047191"/>
            <a:ext cx="180000" cy="180000"/>
            <a:chOff x="3548550" y="3624452"/>
            <a:chExt cx="180000" cy="180000"/>
          </a:xfrm>
        </p:grpSpPr>
        <p:sp>
          <p:nvSpPr>
            <p:cNvPr id="287" name="Freeform: Shape 286">
              <a:extLst>
                <a:ext uri="{FF2B5EF4-FFF2-40B4-BE49-F238E27FC236}">
                  <a16:creationId xmlns:a16="http://schemas.microsoft.com/office/drawing/2014/main" id="{3DB39440-9551-4DFE-9F7A-3B0C63C17F1E}"/>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AD3D81A-6FD5-4411-9933-2E28C6394595}"/>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sp>
        <p:nvSpPr>
          <p:cNvPr id="293" name="Rectangle 292">
            <a:extLst>
              <a:ext uri="{FF2B5EF4-FFF2-40B4-BE49-F238E27FC236}">
                <a16:creationId xmlns:a16="http://schemas.microsoft.com/office/drawing/2014/main" id="{37385745-A8AA-422E-8F84-78616D90BCAB}"/>
              </a:ext>
            </a:extLst>
          </p:cNvPr>
          <p:cNvSpPr/>
          <p:nvPr/>
        </p:nvSpPr>
        <p:spPr bwMode="auto">
          <a:xfrm>
            <a:off x="0" y="6181508"/>
            <a:ext cx="12191999" cy="676492"/>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4" name="TextBox 293">
            <a:extLst>
              <a:ext uri="{FF2B5EF4-FFF2-40B4-BE49-F238E27FC236}">
                <a16:creationId xmlns:a16="http://schemas.microsoft.com/office/drawing/2014/main" id="{3C887FA1-89B4-4126-B777-E7909B01D476}"/>
              </a:ext>
            </a:extLst>
          </p:cNvPr>
          <p:cNvSpPr txBox="1"/>
          <p:nvPr/>
        </p:nvSpPr>
        <p:spPr>
          <a:xfrm>
            <a:off x="571500" y="6257171"/>
            <a:ext cx="11049000" cy="430887"/>
          </a:xfrm>
          <a:prstGeom prst="rect">
            <a:avLst/>
          </a:prstGeom>
          <a:noFill/>
        </p:spPr>
        <p:txBody>
          <a:bodyPr wrap="square" lIns="0" tIns="0" rIns="0" bIns="0" rtlCol="0">
            <a:spAutoFit/>
          </a:bodyPr>
          <a:lstStyle/>
          <a:p>
            <a:pPr algn="r"/>
            <a:r>
              <a:rPr lang="en-US" sz="2800">
                <a:solidFill>
                  <a:schemeClr val="bg1"/>
                </a:solidFill>
                <a:latin typeface="+mj-lt"/>
              </a:rPr>
              <a:t>$32.90 per user/month</a:t>
            </a:r>
          </a:p>
        </p:txBody>
      </p:sp>
      <p:pic>
        <p:nvPicPr>
          <p:cNvPr id="78" name="Picture 77">
            <a:extLst>
              <a:ext uri="{FF2B5EF4-FFF2-40B4-BE49-F238E27FC236}">
                <a16:creationId xmlns:a16="http://schemas.microsoft.com/office/drawing/2014/main" id="{80662840-724A-4D21-9397-2F8F51E1F1F1}"/>
              </a:ext>
            </a:extLst>
          </p:cNvPr>
          <p:cNvPicPr>
            <a:picLocks noChangeAspect="1"/>
          </p:cNvPicPr>
          <p:nvPr/>
        </p:nvPicPr>
        <p:blipFill>
          <a:blip r:embed="rId2"/>
          <a:stretch>
            <a:fillRect/>
          </a:stretch>
        </p:blipFill>
        <p:spPr>
          <a:xfrm>
            <a:off x="7669530" y="1876849"/>
            <a:ext cx="3928179" cy="3902400"/>
          </a:xfrm>
          <a:prstGeom prst="rect">
            <a:avLst/>
          </a:prstGeom>
        </p:spPr>
      </p:pic>
      <p:sp>
        <p:nvSpPr>
          <p:cNvPr id="79" name="Text Placeholder 5">
            <a:extLst>
              <a:ext uri="{FF2B5EF4-FFF2-40B4-BE49-F238E27FC236}">
                <a16:creationId xmlns:a16="http://schemas.microsoft.com/office/drawing/2014/main" id="{56FDF63D-9A8A-401B-AEE8-60AECBA9DB32}"/>
              </a:ext>
            </a:extLst>
          </p:cNvPr>
          <p:cNvSpPr txBox="1">
            <a:spLocks/>
          </p:cNvSpPr>
          <p:nvPr/>
        </p:nvSpPr>
        <p:spPr>
          <a:xfrm>
            <a:off x="7669530" y="1876849"/>
            <a:ext cx="3950970" cy="578959"/>
          </a:xfrm>
          <a:prstGeom prst="rect">
            <a:avLst/>
          </a:prstGeom>
        </p:spPr>
        <p:txBody>
          <a:bodyPr wrap="square" lIns="252000" tIns="180000" rIns="180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Microsoft 365 Business Premium</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80" name="Text Placeholder 5">
            <a:extLst>
              <a:ext uri="{FF2B5EF4-FFF2-40B4-BE49-F238E27FC236}">
                <a16:creationId xmlns:a16="http://schemas.microsoft.com/office/drawing/2014/main" id="{20CDD028-7163-487E-936A-B6B0F6B96616}"/>
              </a:ext>
            </a:extLst>
          </p:cNvPr>
          <p:cNvSpPr txBox="1">
            <a:spLocks/>
          </p:cNvSpPr>
          <p:nvPr/>
        </p:nvSpPr>
        <p:spPr>
          <a:xfrm>
            <a:off x="7669530" y="2484957"/>
            <a:ext cx="3950970"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Cloud Services</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grpSp>
        <p:nvGrpSpPr>
          <p:cNvPr id="81" name="Group 80">
            <a:extLst>
              <a:ext uri="{FF2B5EF4-FFF2-40B4-BE49-F238E27FC236}">
                <a16:creationId xmlns:a16="http://schemas.microsoft.com/office/drawing/2014/main" id="{4C408B44-D59C-4FCC-B1E1-95960182948D}"/>
              </a:ext>
            </a:extLst>
          </p:cNvPr>
          <p:cNvGrpSpPr/>
          <p:nvPr/>
        </p:nvGrpSpPr>
        <p:grpSpPr>
          <a:xfrm>
            <a:off x="7924350" y="2778678"/>
            <a:ext cx="334649" cy="334649"/>
            <a:chOff x="7913816" y="3214784"/>
            <a:chExt cx="455574" cy="455574"/>
          </a:xfrm>
        </p:grpSpPr>
        <p:sp>
          <p:nvSpPr>
            <p:cNvPr id="82" name="Oval 81">
              <a:extLst>
                <a:ext uri="{FF2B5EF4-FFF2-40B4-BE49-F238E27FC236}">
                  <a16:creationId xmlns:a16="http://schemas.microsoft.com/office/drawing/2014/main" id="{DB8B7953-6AB8-443B-BBC7-1AA4A7050983}"/>
                </a:ext>
              </a:extLst>
            </p:cNvPr>
            <p:cNvSpPr>
              <a:spLocks noChangeAspect="1"/>
            </p:cNvSpPr>
            <p:nvPr/>
          </p:nvSpPr>
          <p:spPr bwMode="auto">
            <a:xfrm>
              <a:off x="7913816"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83" name="Picture 82">
              <a:extLst>
                <a:ext uri="{FF2B5EF4-FFF2-40B4-BE49-F238E27FC236}">
                  <a16:creationId xmlns:a16="http://schemas.microsoft.com/office/drawing/2014/main" id="{194AF1CC-ECAA-4D7E-A6F3-2B9CBD7C99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0747" y="3334571"/>
              <a:ext cx="241713" cy="216000"/>
            </a:xfrm>
            <a:prstGeom prst="rect">
              <a:avLst/>
            </a:prstGeom>
          </p:spPr>
        </p:pic>
      </p:grpSp>
      <p:sp>
        <p:nvSpPr>
          <p:cNvPr id="84" name="TextBox 83">
            <a:extLst>
              <a:ext uri="{FF2B5EF4-FFF2-40B4-BE49-F238E27FC236}">
                <a16:creationId xmlns:a16="http://schemas.microsoft.com/office/drawing/2014/main" id="{951D70D3-B963-4BEA-8F12-D2F8AA5C59AA}"/>
              </a:ext>
            </a:extLst>
          </p:cNvPr>
          <p:cNvSpPr txBox="1"/>
          <p:nvPr/>
        </p:nvSpPr>
        <p:spPr>
          <a:xfrm>
            <a:off x="785767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Teams</a:t>
            </a:r>
          </a:p>
        </p:txBody>
      </p:sp>
      <p:grpSp>
        <p:nvGrpSpPr>
          <p:cNvPr id="85" name="Group 84">
            <a:extLst>
              <a:ext uri="{FF2B5EF4-FFF2-40B4-BE49-F238E27FC236}">
                <a16:creationId xmlns:a16="http://schemas.microsoft.com/office/drawing/2014/main" id="{FF96CDC5-B55C-41EE-8442-DFE21AF0D4EA}"/>
              </a:ext>
            </a:extLst>
          </p:cNvPr>
          <p:cNvGrpSpPr/>
          <p:nvPr/>
        </p:nvGrpSpPr>
        <p:grpSpPr>
          <a:xfrm>
            <a:off x="8430315" y="2778678"/>
            <a:ext cx="334649" cy="334649"/>
            <a:chOff x="8407050" y="3214784"/>
            <a:chExt cx="455574" cy="455574"/>
          </a:xfrm>
        </p:grpSpPr>
        <p:sp>
          <p:nvSpPr>
            <p:cNvPr id="86" name="Oval 85">
              <a:extLst>
                <a:ext uri="{FF2B5EF4-FFF2-40B4-BE49-F238E27FC236}">
                  <a16:creationId xmlns:a16="http://schemas.microsoft.com/office/drawing/2014/main" id="{323BE759-CDB0-4D7E-B06F-F7B9DDEA3451}"/>
                </a:ext>
              </a:extLst>
            </p:cNvPr>
            <p:cNvSpPr>
              <a:spLocks noChangeAspect="1"/>
            </p:cNvSpPr>
            <p:nvPr/>
          </p:nvSpPr>
          <p:spPr bwMode="auto">
            <a:xfrm>
              <a:off x="8407050"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87" name="Picture 86">
              <a:extLst>
                <a:ext uri="{FF2B5EF4-FFF2-40B4-BE49-F238E27FC236}">
                  <a16:creationId xmlns:a16="http://schemas.microsoft.com/office/drawing/2014/main" id="{38B1BCFE-EB8B-43DD-9AF1-86C8FFF9A2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6837" y="3334571"/>
              <a:ext cx="216000" cy="216000"/>
            </a:xfrm>
            <a:prstGeom prst="rect">
              <a:avLst/>
            </a:prstGeom>
          </p:spPr>
        </p:pic>
      </p:grpSp>
      <p:sp>
        <p:nvSpPr>
          <p:cNvPr id="88" name="TextBox 87">
            <a:extLst>
              <a:ext uri="{FF2B5EF4-FFF2-40B4-BE49-F238E27FC236}">
                <a16:creationId xmlns:a16="http://schemas.microsoft.com/office/drawing/2014/main" id="{016250A9-3B2E-4AF8-B5AF-E846F7EBF8C5}"/>
              </a:ext>
            </a:extLst>
          </p:cNvPr>
          <p:cNvSpPr txBox="1"/>
          <p:nvPr/>
        </p:nvSpPr>
        <p:spPr>
          <a:xfrm>
            <a:off x="8363639"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Exchange</a:t>
            </a:r>
          </a:p>
        </p:txBody>
      </p:sp>
      <p:grpSp>
        <p:nvGrpSpPr>
          <p:cNvPr id="89" name="Group 88">
            <a:extLst>
              <a:ext uri="{FF2B5EF4-FFF2-40B4-BE49-F238E27FC236}">
                <a16:creationId xmlns:a16="http://schemas.microsoft.com/office/drawing/2014/main" id="{02B9D9B2-58C5-4942-85B6-EBBD66DD7D2D}"/>
              </a:ext>
            </a:extLst>
          </p:cNvPr>
          <p:cNvGrpSpPr/>
          <p:nvPr/>
        </p:nvGrpSpPr>
        <p:grpSpPr>
          <a:xfrm>
            <a:off x="8936280" y="2778678"/>
            <a:ext cx="334649" cy="334649"/>
            <a:chOff x="8900285" y="3214784"/>
            <a:chExt cx="455574" cy="455574"/>
          </a:xfrm>
        </p:grpSpPr>
        <p:sp>
          <p:nvSpPr>
            <p:cNvPr id="90" name="Oval 89">
              <a:extLst>
                <a:ext uri="{FF2B5EF4-FFF2-40B4-BE49-F238E27FC236}">
                  <a16:creationId xmlns:a16="http://schemas.microsoft.com/office/drawing/2014/main" id="{2EDA79CD-C2E4-41A0-97B6-5BB1F57D8E28}"/>
                </a:ext>
              </a:extLst>
            </p:cNvPr>
            <p:cNvSpPr>
              <a:spLocks noChangeAspect="1"/>
            </p:cNvSpPr>
            <p:nvPr/>
          </p:nvSpPr>
          <p:spPr bwMode="auto">
            <a:xfrm>
              <a:off x="8900285"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1" name="Picture 90">
              <a:extLst>
                <a:ext uri="{FF2B5EF4-FFF2-40B4-BE49-F238E27FC236}">
                  <a16:creationId xmlns:a16="http://schemas.microsoft.com/office/drawing/2014/main" id="{BA67CE2D-7D76-417F-8A45-6FEC30A2CF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0168" y="3352571"/>
              <a:ext cx="275808" cy="180000"/>
            </a:xfrm>
            <a:prstGeom prst="rect">
              <a:avLst/>
            </a:prstGeom>
          </p:spPr>
        </p:pic>
      </p:grpSp>
      <p:sp>
        <p:nvSpPr>
          <p:cNvPr id="92" name="TextBox 91">
            <a:extLst>
              <a:ext uri="{FF2B5EF4-FFF2-40B4-BE49-F238E27FC236}">
                <a16:creationId xmlns:a16="http://schemas.microsoft.com/office/drawing/2014/main" id="{F883E695-D9F0-4A64-B94A-5D3CD9D71FE6}"/>
              </a:ext>
            </a:extLst>
          </p:cNvPr>
          <p:cNvSpPr txBox="1"/>
          <p:nvPr/>
        </p:nvSpPr>
        <p:spPr>
          <a:xfrm>
            <a:off x="886960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OneDrive</a:t>
            </a:r>
          </a:p>
        </p:txBody>
      </p:sp>
      <p:grpSp>
        <p:nvGrpSpPr>
          <p:cNvPr id="93" name="Group 92">
            <a:extLst>
              <a:ext uri="{FF2B5EF4-FFF2-40B4-BE49-F238E27FC236}">
                <a16:creationId xmlns:a16="http://schemas.microsoft.com/office/drawing/2014/main" id="{18CAC1F5-7C3F-42F2-9B7F-CB78A935A939}"/>
              </a:ext>
            </a:extLst>
          </p:cNvPr>
          <p:cNvGrpSpPr/>
          <p:nvPr/>
        </p:nvGrpSpPr>
        <p:grpSpPr>
          <a:xfrm>
            <a:off x="9442245" y="2778678"/>
            <a:ext cx="334649" cy="334649"/>
            <a:chOff x="9393519" y="3214784"/>
            <a:chExt cx="455574" cy="455574"/>
          </a:xfrm>
        </p:grpSpPr>
        <p:sp>
          <p:nvSpPr>
            <p:cNvPr id="94" name="Oval 93">
              <a:extLst>
                <a:ext uri="{FF2B5EF4-FFF2-40B4-BE49-F238E27FC236}">
                  <a16:creationId xmlns:a16="http://schemas.microsoft.com/office/drawing/2014/main" id="{9D7BBB0B-D8D3-49B0-B907-FF5B906CF33F}"/>
                </a:ext>
              </a:extLst>
            </p:cNvPr>
            <p:cNvSpPr>
              <a:spLocks noChangeAspect="1"/>
            </p:cNvSpPr>
            <p:nvPr/>
          </p:nvSpPr>
          <p:spPr bwMode="auto">
            <a:xfrm>
              <a:off x="9393519"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5" name="Picture 94">
              <a:extLst>
                <a:ext uri="{FF2B5EF4-FFF2-40B4-BE49-F238E27FC236}">
                  <a16:creationId xmlns:a16="http://schemas.microsoft.com/office/drawing/2014/main" id="{A87F062C-3367-4208-BBDC-81AF32D0F8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10403" y="3334571"/>
              <a:ext cx="221806" cy="216000"/>
            </a:xfrm>
            <a:prstGeom prst="rect">
              <a:avLst/>
            </a:prstGeom>
          </p:spPr>
        </p:pic>
      </p:grpSp>
      <p:sp>
        <p:nvSpPr>
          <p:cNvPr id="96" name="TextBox 95">
            <a:extLst>
              <a:ext uri="{FF2B5EF4-FFF2-40B4-BE49-F238E27FC236}">
                <a16:creationId xmlns:a16="http://schemas.microsoft.com/office/drawing/2014/main" id="{DDECD13F-BBFC-4BC6-9028-4D743B57FCBC}"/>
              </a:ext>
            </a:extLst>
          </p:cNvPr>
          <p:cNvSpPr txBox="1"/>
          <p:nvPr/>
        </p:nvSpPr>
        <p:spPr>
          <a:xfrm>
            <a:off x="9375569" y="3166380"/>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SharePoint</a:t>
            </a:r>
          </a:p>
        </p:txBody>
      </p:sp>
      <p:grpSp>
        <p:nvGrpSpPr>
          <p:cNvPr id="97" name="Group 96">
            <a:extLst>
              <a:ext uri="{FF2B5EF4-FFF2-40B4-BE49-F238E27FC236}">
                <a16:creationId xmlns:a16="http://schemas.microsoft.com/office/drawing/2014/main" id="{2740AB3D-1B26-43C9-8631-7EC645DD2F01}"/>
              </a:ext>
            </a:extLst>
          </p:cNvPr>
          <p:cNvGrpSpPr/>
          <p:nvPr/>
        </p:nvGrpSpPr>
        <p:grpSpPr>
          <a:xfrm>
            <a:off x="9937752" y="2778678"/>
            <a:ext cx="355565" cy="355563"/>
            <a:chOff x="9886753" y="3214784"/>
            <a:chExt cx="455574" cy="455574"/>
          </a:xfrm>
        </p:grpSpPr>
        <p:sp>
          <p:nvSpPr>
            <p:cNvPr id="98" name="Oval 97">
              <a:extLst>
                <a:ext uri="{FF2B5EF4-FFF2-40B4-BE49-F238E27FC236}">
                  <a16:creationId xmlns:a16="http://schemas.microsoft.com/office/drawing/2014/main" id="{890AC97B-64E7-488F-89DE-A8D95350868F}"/>
                </a:ext>
              </a:extLst>
            </p:cNvPr>
            <p:cNvSpPr>
              <a:spLocks noChangeAspect="1"/>
            </p:cNvSpPr>
            <p:nvPr/>
          </p:nvSpPr>
          <p:spPr bwMode="auto">
            <a:xfrm>
              <a:off x="9886753"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9" name="Picture 98">
              <a:extLst>
                <a:ext uri="{FF2B5EF4-FFF2-40B4-BE49-F238E27FC236}">
                  <a16:creationId xmlns:a16="http://schemas.microsoft.com/office/drawing/2014/main" id="{D1A322B0-804D-40EE-B9C7-708CB19483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454" y="3334571"/>
              <a:ext cx="234172" cy="216000"/>
            </a:xfrm>
            <a:prstGeom prst="rect">
              <a:avLst/>
            </a:prstGeom>
          </p:spPr>
        </p:pic>
      </p:grpSp>
      <p:sp>
        <p:nvSpPr>
          <p:cNvPr id="100" name="TextBox 99">
            <a:extLst>
              <a:ext uri="{FF2B5EF4-FFF2-40B4-BE49-F238E27FC236}">
                <a16:creationId xmlns:a16="http://schemas.microsoft.com/office/drawing/2014/main" id="{6316DCFE-1E5C-4F38-B32A-9DE5D55335A5}"/>
              </a:ext>
            </a:extLst>
          </p:cNvPr>
          <p:cNvSpPr txBox="1"/>
          <p:nvPr/>
        </p:nvSpPr>
        <p:spPr>
          <a:xfrm>
            <a:off x="988153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Bookings</a:t>
            </a:r>
          </a:p>
        </p:txBody>
      </p:sp>
      <p:grpSp>
        <p:nvGrpSpPr>
          <p:cNvPr id="101" name="Group 100">
            <a:extLst>
              <a:ext uri="{FF2B5EF4-FFF2-40B4-BE49-F238E27FC236}">
                <a16:creationId xmlns:a16="http://schemas.microsoft.com/office/drawing/2014/main" id="{FC020049-7AD5-4002-AC6E-7EFC73CC1861}"/>
              </a:ext>
            </a:extLst>
          </p:cNvPr>
          <p:cNvGrpSpPr/>
          <p:nvPr/>
        </p:nvGrpSpPr>
        <p:grpSpPr>
          <a:xfrm>
            <a:off x="10443717" y="2778678"/>
            <a:ext cx="355565" cy="355564"/>
            <a:chOff x="10379988" y="3214784"/>
            <a:chExt cx="455574" cy="455574"/>
          </a:xfrm>
        </p:grpSpPr>
        <p:sp>
          <p:nvSpPr>
            <p:cNvPr id="102" name="Oval 101">
              <a:extLst>
                <a:ext uri="{FF2B5EF4-FFF2-40B4-BE49-F238E27FC236}">
                  <a16:creationId xmlns:a16="http://schemas.microsoft.com/office/drawing/2014/main" id="{C6D2322A-52DD-41DF-96B1-E516663A8DE8}"/>
                </a:ext>
              </a:extLst>
            </p:cNvPr>
            <p:cNvSpPr>
              <a:spLocks noChangeAspect="1"/>
            </p:cNvSpPr>
            <p:nvPr/>
          </p:nvSpPr>
          <p:spPr bwMode="auto">
            <a:xfrm>
              <a:off x="10379988"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03" name="Picture 102">
              <a:extLst>
                <a:ext uri="{FF2B5EF4-FFF2-40B4-BE49-F238E27FC236}">
                  <a16:creationId xmlns:a16="http://schemas.microsoft.com/office/drawing/2014/main" id="{E3D633FC-5537-43FB-A35F-7C8566116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99775" y="3334571"/>
              <a:ext cx="216000" cy="216000"/>
            </a:xfrm>
            <a:prstGeom prst="rect">
              <a:avLst/>
            </a:prstGeom>
          </p:spPr>
        </p:pic>
      </p:grpSp>
      <p:sp>
        <p:nvSpPr>
          <p:cNvPr id="104" name="TextBox 103">
            <a:extLst>
              <a:ext uri="{FF2B5EF4-FFF2-40B4-BE49-F238E27FC236}">
                <a16:creationId xmlns:a16="http://schemas.microsoft.com/office/drawing/2014/main" id="{D1533230-055A-4C81-99B0-A8D0291C6FCB}"/>
              </a:ext>
            </a:extLst>
          </p:cNvPr>
          <p:cNvSpPr txBox="1"/>
          <p:nvPr/>
        </p:nvSpPr>
        <p:spPr>
          <a:xfrm>
            <a:off x="10387499"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Loop</a:t>
            </a:r>
          </a:p>
        </p:txBody>
      </p:sp>
      <p:grpSp>
        <p:nvGrpSpPr>
          <p:cNvPr id="105" name="Group 104">
            <a:extLst>
              <a:ext uri="{FF2B5EF4-FFF2-40B4-BE49-F238E27FC236}">
                <a16:creationId xmlns:a16="http://schemas.microsoft.com/office/drawing/2014/main" id="{6E3C23F8-A2E6-4B29-BEE7-AAE98D66DB7B}"/>
              </a:ext>
            </a:extLst>
          </p:cNvPr>
          <p:cNvGrpSpPr/>
          <p:nvPr/>
        </p:nvGrpSpPr>
        <p:grpSpPr>
          <a:xfrm>
            <a:off x="10949684" y="2778678"/>
            <a:ext cx="355565" cy="355564"/>
            <a:chOff x="10873221" y="3214784"/>
            <a:chExt cx="455574" cy="455574"/>
          </a:xfrm>
        </p:grpSpPr>
        <p:sp>
          <p:nvSpPr>
            <p:cNvPr id="107" name="Oval 106">
              <a:extLst>
                <a:ext uri="{FF2B5EF4-FFF2-40B4-BE49-F238E27FC236}">
                  <a16:creationId xmlns:a16="http://schemas.microsoft.com/office/drawing/2014/main" id="{F888E285-1320-485F-87EE-4C0F6473CF0B}"/>
                </a:ext>
              </a:extLst>
            </p:cNvPr>
            <p:cNvSpPr>
              <a:spLocks noChangeAspect="1"/>
            </p:cNvSpPr>
            <p:nvPr/>
          </p:nvSpPr>
          <p:spPr bwMode="auto">
            <a:xfrm>
              <a:off x="10873221"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09" name="Picture 108">
              <a:extLst>
                <a:ext uri="{FF2B5EF4-FFF2-40B4-BE49-F238E27FC236}">
                  <a16:creationId xmlns:a16="http://schemas.microsoft.com/office/drawing/2014/main" id="{D9F30651-7F0F-40E3-8A48-81FD86D523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96608" y="3334571"/>
              <a:ext cx="208800" cy="216000"/>
            </a:xfrm>
            <a:prstGeom prst="rect">
              <a:avLst/>
            </a:prstGeom>
          </p:spPr>
        </p:pic>
      </p:grpSp>
      <p:sp>
        <p:nvSpPr>
          <p:cNvPr id="111" name="TextBox 110">
            <a:extLst>
              <a:ext uri="{FF2B5EF4-FFF2-40B4-BE49-F238E27FC236}">
                <a16:creationId xmlns:a16="http://schemas.microsoft.com/office/drawing/2014/main" id="{2CEEC551-A7FB-4726-B48E-18DBB86E1BC9}"/>
              </a:ext>
            </a:extLst>
          </p:cNvPr>
          <p:cNvSpPr txBox="1"/>
          <p:nvPr/>
        </p:nvSpPr>
        <p:spPr>
          <a:xfrm>
            <a:off x="10893466" y="3166380"/>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Clipchamp</a:t>
            </a:r>
          </a:p>
        </p:txBody>
      </p:sp>
      <p:sp>
        <p:nvSpPr>
          <p:cNvPr id="113" name="Text Placeholder 5">
            <a:extLst>
              <a:ext uri="{FF2B5EF4-FFF2-40B4-BE49-F238E27FC236}">
                <a16:creationId xmlns:a16="http://schemas.microsoft.com/office/drawing/2014/main" id="{E312AEE1-26C8-45A0-BC81-DAE1D60805B6}"/>
              </a:ext>
            </a:extLst>
          </p:cNvPr>
          <p:cNvSpPr txBox="1">
            <a:spLocks/>
          </p:cNvSpPr>
          <p:nvPr/>
        </p:nvSpPr>
        <p:spPr>
          <a:xfrm>
            <a:off x="7656842" y="3555985"/>
            <a:ext cx="3963732"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Desktop Apps</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sp>
        <p:nvSpPr>
          <p:cNvPr id="115" name="TextBox 114">
            <a:extLst>
              <a:ext uri="{FF2B5EF4-FFF2-40B4-BE49-F238E27FC236}">
                <a16:creationId xmlns:a16="http://schemas.microsoft.com/office/drawing/2014/main" id="{213034E7-A1B0-424D-84D5-0F418EAF1BDF}"/>
              </a:ext>
            </a:extLst>
          </p:cNvPr>
          <p:cNvSpPr txBox="1"/>
          <p:nvPr/>
        </p:nvSpPr>
        <p:spPr>
          <a:xfrm>
            <a:off x="10387499"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Access</a:t>
            </a:r>
            <a:br>
              <a:rPr lang="en-US" sz="700"/>
            </a:br>
            <a:r>
              <a:rPr lang="en-US" sz="700"/>
              <a:t>(PC Only)</a:t>
            </a:r>
          </a:p>
        </p:txBody>
      </p:sp>
      <p:grpSp>
        <p:nvGrpSpPr>
          <p:cNvPr id="117" name="Group 116">
            <a:extLst>
              <a:ext uri="{FF2B5EF4-FFF2-40B4-BE49-F238E27FC236}">
                <a16:creationId xmlns:a16="http://schemas.microsoft.com/office/drawing/2014/main" id="{8F0D140D-490B-4739-86C7-3A9A7BFB78A3}"/>
              </a:ext>
            </a:extLst>
          </p:cNvPr>
          <p:cNvGrpSpPr/>
          <p:nvPr/>
        </p:nvGrpSpPr>
        <p:grpSpPr>
          <a:xfrm>
            <a:off x="10443717" y="3849706"/>
            <a:ext cx="355565" cy="355564"/>
            <a:chOff x="9365562" y="4961514"/>
            <a:chExt cx="355565" cy="355564"/>
          </a:xfrm>
        </p:grpSpPr>
        <p:sp>
          <p:nvSpPr>
            <p:cNvPr id="126" name="Oval 125">
              <a:extLst>
                <a:ext uri="{FF2B5EF4-FFF2-40B4-BE49-F238E27FC236}">
                  <a16:creationId xmlns:a16="http://schemas.microsoft.com/office/drawing/2014/main" id="{25C26DD5-0330-4969-B66A-96F504E27E51}"/>
                </a:ext>
              </a:extLst>
            </p:cNvPr>
            <p:cNvSpPr>
              <a:spLocks noChangeAspect="1"/>
            </p:cNvSpPr>
            <p:nvPr/>
          </p:nvSpPr>
          <p:spPr bwMode="auto">
            <a:xfrm>
              <a:off x="9365562"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34" name="Picture 133">
              <a:extLst>
                <a:ext uri="{FF2B5EF4-FFF2-40B4-BE49-F238E27FC236}">
                  <a16:creationId xmlns:a16="http://schemas.microsoft.com/office/drawing/2014/main" id="{B5509AE6-08B1-457B-A04E-AB68BE1D81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4562" y="5065542"/>
              <a:ext cx="157565" cy="147507"/>
            </a:xfrm>
            <a:prstGeom prst="rect">
              <a:avLst/>
            </a:prstGeom>
          </p:spPr>
        </p:pic>
      </p:grpSp>
      <p:sp>
        <p:nvSpPr>
          <p:cNvPr id="135" name="TextBox 134">
            <a:extLst>
              <a:ext uri="{FF2B5EF4-FFF2-40B4-BE49-F238E27FC236}">
                <a16:creationId xmlns:a16="http://schemas.microsoft.com/office/drawing/2014/main" id="{E0D767B3-6EEC-418A-A812-C65C83C517D3}"/>
              </a:ext>
            </a:extLst>
          </p:cNvPr>
          <p:cNvSpPr txBox="1"/>
          <p:nvPr/>
        </p:nvSpPr>
        <p:spPr>
          <a:xfrm>
            <a:off x="7857674"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Outlook</a:t>
            </a:r>
          </a:p>
        </p:txBody>
      </p:sp>
      <p:grpSp>
        <p:nvGrpSpPr>
          <p:cNvPr id="136" name="Group 135">
            <a:extLst>
              <a:ext uri="{FF2B5EF4-FFF2-40B4-BE49-F238E27FC236}">
                <a16:creationId xmlns:a16="http://schemas.microsoft.com/office/drawing/2014/main" id="{3D24202E-7ED0-4A6C-B3BB-97000B25F96A}"/>
              </a:ext>
            </a:extLst>
          </p:cNvPr>
          <p:cNvGrpSpPr/>
          <p:nvPr/>
        </p:nvGrpSpPr>
        <p:grpSpPr>
          <a:xfrm>
            <a:off x="7924350" y="3849706"/>
            <a:ext cx="334649" cy="334649"/>
            <a:chOff x="7986532" y="4446073"/>
            <a:chExt cx="334649" cy="334649"/>
          </a:xfrm>
        </p:grpSpPr>
        <p:sp>
          <p:nvSpPr>
            <p:cNvPr id="137" name="Oval 136">
              <a:extLst>
                <a:ext uri="{FF2B5EF4-FFF2-40B4-BE49-F238E27FC236}">
                  <a16:creationId xmlns:a16="http://schemas.microsoft.com/office/drawing/2014/main" id="{0809CECA-39AE-4445-A16E-0CA74F87C261}"/>
                </a:ext>
              </a:extLst>
            </p:cNvPr>
            <p:cNvSpPr>
              <a:spLocks noChangeAspect="1"/>
            </p:cNvSpPr>
            <p:nvPr/>
          </p:nvSpPr>
          <p:spPr bwMode="auto">
            <a:xfrm>
              <a:off x="7986532"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38" name="Picture 137">
              <a:extLst>
                <a:ext uri="{FF2B5EF4-FFF2-40B4-BE49-F238E27FC236}">
                  <a16:creationId xmlns:a16="http://schemas.microsoft.com/office/drawing/2014/main" id="{E16FED92-D516-45FF-BC2D-1278E31D4D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72897" y="4539644"/>
              <a:ext cx="161918" cy="147507"/>
            </a:xfrm>
            <a:prstGeom prst="rect">
              <a:avLst/>
            </a:prstGeom>
          </p:spPr>
        </p:pic>
      </p:grpSp>
      <p:sp>
        <p:nvSpPr>
          <p:cNvPr id="139" name="TextBox 138">
            <a:extLst>
              <a:ext uri="{FF2B5EF4-FFF2-40B4-BE49-F238E27FC236}">
                <a16:creationId xmlns:a16="http://schemas.microsoft.com/office/drawing/2014/main" id="{C593FC1A-7B49-48F7-9EE4-65BC2131E70C}"/>
              </a:ext>
            </a:extLst>
          </p:cNvPr>
          <p:cNvSpPr txBox="1"/>
          <p:nvPr/>
        </p:nvSpPr>
        <p:spPr>
          <a:xfrm>
            <a:off x="9375569"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PowerPoint</a:t>
            </a:r>
          </a:p>
        </p:txBody>
      </p:sp>
      <p:grpSp>
        <p:nvGrpSpPr>
          <p:cNvPr id="140" name="Group 139">
            <a:extLst>
              <a:ext uri="{FF2B5EF4-FFF2-40B4-BE49-F238E27FC236}">
                <a16:creationId xmlns:a16="http://schemas.microsoft.com/office/drawing/2014/main" id="{8218CE17-79A5-4CE2-875B-1D11EC972A32}"/>
              </a:ext>
            </a:extLst>
          </p:cNvPr>
          <p:cNvGrpSpPr/>
          <p:nvPr/>
        </p:nvGrpSpPr>
        <p:grpSpPr>
          <a:xfrm>
            <a:off x="9431787" y="3849706"/>
            <a:ext cx="355565" cy="355564"/>
            <a:chOff x="7976074" y="4961514"/>
            <a:chExt cx="355565" cy="355564"/>
          </a:xfrm>
        </p:grpSpPr>
        <p:sp>
          <p:nvSpPr>
            <p:cNvPr id="141" name="Oval 140">
              <a:extLst>
                <a:ext uri="{FF2B5EF4-FFF2-40B4-BE49-F238E27FC236}">
                  <a16:creationId xmlns:a16="http://schemas.microsoft.com/office/drawing/2014/main" id="{ACB89643-0594-4527-A175-F3D24D3C8F9B}"/>
                </a:ext>
              </a:extLst>
            </p:cNvPr>
            <p:cNvSpPr>
              <a:spLocks noChangeAspect="1"/>
            </p:cNvSpPr>
            <p:nvPr/>
          </p:nvSpPr>
          <p:spPr bwMode="auto">
            <a:xfrm>
              <a:off x="7976074"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42" name="Picture 141">
              <a:extLst>
                <a:ext uri="{FF2B5EF4-FFF2-40B4-BE49-F238E27FC236}">
                  <a16:creationId xmlns:a16="http://schemas.microsoft.com/office/drawing/2014/main" id="{F2271C3D-7FF7-4C5E-ADF1-E96C2E9969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71322" y="5065542"/>
              <a:ext cx="165068" cy="147507"/>
            </a:xfrm>
            <a:prstGeom prst="rect">
              <a:avLst/>
            </a:prstGeom>
          </p:spPr>
        </p:pic>
      </p:grpSp>
      <p:sp>
        <p:nvSpPr>
          <p:cNvPr id="143" name="TextBox 142">
            <a:extLst>
              <a:ext uri="{FF2B5EF4-FFF2-40B4-BE49-F238E27FC236}">
                <a16:creationId xmlns:a16="http://schemas.microsoft.com/office/drawing/2014/main" id="{172B3D89-BE07-4638-B17B-754EE7B18170}"/>
              </a:ext>
            </a:extLst>
          </p:cNvPr>
          <p:cNvSpPr txBox="1"/>
          <p:nvPr/>
        </p:nvSpPr>
        <p:spPr>
          <a:xfrm>
            <a:off x="9881534"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Publisher</a:t>
            </a:r>
            <a:br>
              <a:rPr lang="en-US" sz="700"/>
            </a:br>
            <a:r>
              <a:rPr lang="en-US" sz="700"/>
              <a:t>(PC Only)</a:t>
            </a:r>
          </a:p>
        </p:txBody>
      </p:sp>
      <p:grpSp>
        <p:nvGrpSpPr>
          <p:cNvPr id="144" name="Group 143">
            <a:extLst>
              <a:ext uri="{FF2B5EF4-FFF2-40B4-BE49-F238E27FC236}">
                <a16:creationId xmlns:a16="http://schemas.microsoft.com/office/drawing/2014/main" id="{BAAB67BB-A6DD-49EB-B485-C5E915797CC2}"/>
              </a:ext>
            </a:extLst>
          </p:cNvPr>
          <p:cNvGrpSpPr/>
          <p:nvPr/>
        </p:nvGrpSpPr>
        <p:grpSpPr>
          <a:xfrm>
            <a:off x="9937752" y="3849706"/>
            <a:ext cx="355565" cy="355564"/>
            <a:chOff x="8655068" y="4961514"/>
            <a:chExt cx="355565" cy="355564"/>
          </a:xfrm>
        </p:grpSpPr>
        <p:sp>
          <p:nvSpPr>
            <p:cNvPr id="145" name="Oval 144">
              <a:extLst>
                <a:ext uri="{FF2B5EF4-FFF2-40B4-BE49-F238E27FC236}">
                  <a16:creationId xmlns:a16="http://schemas.microsoft.com/office/drawing/2014/main" id="{EB4014F8-5366-4702-9F4D-55412253A4A4}"/>
                </a:ext>
              </a:extLst>
            </p:cNvPr>
            <p:cNvSpPr>
              <a:spLocks noChangeAspect="1"/>
            </p:cNvSpPr>
            <p:nvPr/>
          </p:nvSpPr>
          <p:spPr bwMode="auto">
            <a:xfrm>
              <a:off x="8655068"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46" name="Picture 145">
              <a:extLst>
                <a:ext uri="{FF2B5EF4-FFF2-40B4-BE49-F238E27FC236}">
                  <a16:creationId xmlns:a16="http://schemas.microsoft.com/office/drawing/2014/main" id="{B2731486-618C-4D43-8964-FE75FBAC068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51891" y="5065542"/>
              <a:ext cx="161918" cy="147507"/>
            </a:xfrm>
            <a:prstGeom prst="rect">
              <a:avLst/>
            </a:prstGeom>
          </p:spPr>
        </p:pic>
      </p:grpSp>
      <p:sp>
        <p:nvSpPr>
          <p:cNvPr id="147" name="TextBox 146">
            <a:extLst>
              <a:ext uri="{FF2B5EF4-FFF2-40B4-BE49-F238E27FC236}">
                <a16:creationId xmlns:a16="http://schemas.microsoft.com/office/drawing/2014/main" id="{2D7BEF51-B68C-4024-B24E-6E46F6287A32}"/>
              </a:ext>
            </a:extLst>
          </p:cNvPr>
          <p:cNvSpPr txBox="1"/>
          <p:nvPr/>
        </p:nvSpPr>
        <p:spPr>
          <a:xfrm>
            <a:off x="8363639"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Word</a:t>
            </a:r>
          </a:p>
        </p:txBody>
      </p:sp>
      <p:grpSp>
        <p:nvGrpSpPr>
          <p:cNvPr id="148" name="Group 147">
            <a:extLst>
              <a:ext uri="{FF2B5EF4-FFF2-40B4-BE49-F238E27FC236}">
                <a16:creationId xmlns:a16="http://schemas.microsoft.com/office/drawing/2014/main" id="{62035C35-1D7F-4C50-96B0-3FBDE0B43775}"/>
              </a:ext>
            </a:extLst>
          </p:cNvPr>
          <p:cNvGrpSpPr/>
          <p:nvPr/>
        </p:nvGrpSpPr>
        <p:grpSpPr>
          <a:xfrm>
            <a:off x="8430315" y="3849706"/>
            <a:ext cx="334649" cy="334649"/>
            <a:chOff x="8665526" y="4446073"/>
            <a:chExt cx="334649" cy="334649"/>
          </a:xfrm>
        </p:grpSpPr>
        <p:sp>
          <p:nvSpPr>
            <p:cNvPr id="149" name="Oval 148">
              <a:extLst>
                <a:ext uri="{FF2B5EF4-FFF2-40B4-BE49-F238E27FC236}">
                  <a16:creationId xmlns:a16="http://schemas.microsoft.com/office/drawing/2014/main" id="{91F93B3F-95E4-4BF3-9431-6469D43FB9ED}"/>
                </a:ext>
              </a:extLst>
            </p:cNvPr>
            <p:cNvSpPr>
              <a:spLocks noChangeAspect="1"/>
            </p:cNvSpPr>
            <p:nvPr/>
          </p:nvSpPr>
          <p:spPr bwMode="auto">
            <a:xfrm>
              <a:off x="8665526"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50" name="Picture 149">
              <a:extLst>
                <a:ext uri="{FF2B5EF4-FFF2-40B4-BE49-F238E27FC236}">
                  <a16:creationId xmlns:a16="http://schemas.microsoft.com/office/drawing/2014/main" id="{1C3FE1E1-A417-4E92-8780-E6BF3898C81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50805" y="4539644"/>
              <a:ext cx="164092" cy="147507"/>
            </a:xfrm>
            <a:prstGeom prst="rect">
              <a:avLst/>
            </a:prstGeom>
          </p:spPr>
        </p:pic>
      </p:grpSp>
      <p:sp>
        <p:nvSpPr>
          <p:cNvPr id="151" name="TextBox 150">
            <a:extLst>
              <a:ext uri="{FF2B5EF4-FFF2-40B4-BE49-F238E27FC236}">
                <a16:creationId xmlns:a16="http://schemas.microsoft.com/office/drawing/2014/main" id="{E3C965BC-2DF4-4376-A5C0-C66937267400}"/>
              </a:ext>
            </a:extLst>
          </p:cNvPr>
          <p:cNvSpPr txBox="1"/>
          <p:nvPr/>
        </p:nvSpPr>
        <p:spPr>
          <a:xfrm>
            <a:off x="8869604"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Excel</a:t>
            </a:r>
          </a:p>
        </p:txBody>
      </p:sp>
      <p:grpSp>
        <p:nvGrpSpPr>
          <p:cNvPr id="152" name="Group 151">
            <a:extLst>
              <a:ext uri="{FF2B5EF4-FFF2-40B4-BE49-F238E27FC236}">
                <a16:creationId xmlns:a16="http://schemas.microsoft.com/office/drawing/2014/main" id="{6659634C-BCB6-47C7-A59E-2CC8C293B8BC}"/>
              </a:ext>
            </a:extLst>
          </p:cNvPr>
          <p:cNvGrpSpPr/>
          <p:nvPr/>
        </p:nvGrpSpPr>
        <p:grpSpPr>
          <a:xfrm>
            <a:off x="8936280" y="3849706"/>
            <a:ext cx="334649" cy="334649"/>
            <a:chOff x="9376020" y="4446073"/>
            <a:chExt cx="334649" cy="334649"/>
          </a:xfrm>
        </p:grpSpPr>
        <p:sp>
          <p:nvSpPr>
            <p:cNvPr id="153" name="Oval 152">
              <a:extLst>
                <a:ext uri="{FF2B5EF4-FFF2-40B4-BE49-F238E27FC236}">
                  <a16:creationId xmlns:a16="http://schemas.microsoft.com/office/drawing/2014/main" id="{BA8BB022-F254-4418-A53A-80A27949B169}"/>
                </a:ext>
              </a:extLst>
            </p:cNvPr>
            <p:cNvSpPr>
              <a:spLocks noChangeAspect="1"/>
            </p:cNvSpPr>
            <p:nvPr/>
          </p:nvSpPr>
          <p:spPr bwMode="auto">
            <a:xfrm>
              <a:off x="9376020"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54" name="Picture 153">
              <a:extLst>
                <a:ext uri="{FF2B5EF4-FFF2-40B4-BE49-F238E27FC236}">
                  <a16:creationId xmlns:a16="http://schemas.microsoft.com/office/drawing/2014/main" id="{2ABA85BB-EA41-42C7-9C93-525D3AE52D6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60810" y="4539644"/>
              <a:ext cx="165068" cy="147507"/>
            </a:xfrm>
            <a:prstGeom prst="rect">
              <a:avLst/>
            </a:prstGeom>
          </p:spPr>
        </p:pic>
      </p:grpSp>
      <p:sp>
        <p:nvSpPr>
          <p:cNvPr id="155" name="Text Placeholder 5">
            <a:extLst>
              <a:ext uri="{FF2B5EF4-FFF2-40B4-BE49-F238E27FC236}">
                <a16:creationId xmlns:a16="http://schemas.microsoft.com/office/drawing/2014/main" id="{E5E187A0-AA66-43A7-B875-D51FD4CCDC4D}"/>
              </a:ext>
            </a:extLst>
          </p:cNvPr>
          <p:cNvSpPr txBox="1">
            <a:spLocks/>
          </p:cNvSpPr>
          <p:nvPr/>
        </p:nvSpPr>
        <p:spPr>
          <a:xfrm>
            <a:off x="7656842" y="4620035"/>
            <a:ext cx="3963732"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Comprehensive Security</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sp>
        <p:nvSpPr>
          <p:cNvPr id="156" name="TextBox 155">
            <a:extLst>
              <a:ext uri="{FF2B5EF4-FFF2-40B4-BE49-F238E27FC236}">
                <a16:creationId xmlns:a16="http://schemas.microsoft.com/office/drawing/2014/main" id="{0C58C9AD-52AD-4617-A0E4-EBC5ABD93CF6}"/>
              </a:ext>
            </a:extLst>
          </p:cNvPr>
          <p:cNvSpPr txBox="1"/>
          <p:nvPr/>
        </p:nvSpPr>
        <p:spPr>
          <a:xfrm>
            <a:off x="10387499" y="530145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Defender for 0365</a:t>
            </a:r>
          </a:p>
        </p:txBody>
      </p:sp>
      <p:sp>
        <p:nvSpPr>
          <p:cNvPr id="157" name="Oval 156">
            <a:extLst>
              <a:ext uri="{FF2B5EF4-FFF2-40B4-BE49-F238E27FC236}">
                <a16:creationId xmlns:a16="http://schemas.microsoft.com/office/drawing/2014/main" id="{C7143D38-7B33-4257-8651-A13B39848BC5}"/>
              </a:ext>
            </a:extLst>
          </p:cNvPr>
          <p:cNvSpPr>
            <a:spLocks noChangeAspect="1"/>
          </p:cNvSpPr>
          <p:nvPr/>
        </p:nvSpPr>
        <p:spPr bwMode="auto">
          <a:xfrm>
            <a:off x="10443717"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65" name="TextBox 164">
            <a:extLst>
              <a:ext uri="{FF2B5EF4-FFF2-40B4-BE49-F238E27FC236}">
                <a16:creationId xmlns:a16="http://schemas.microsoft.com/office/drawing/2014/main" id="{80862F0A-E44F-4559-89A5-9DE2B80D9A13}"/>
              </a:ext>
            </a:extLst>
          </p:cNvPr>
          <p:cNvSpPr txBox="1"/>
          <p:nvPr/>
        </p:nvSpPr>
        <p:spPr>
          <a:xfrm>
            <a:off x="7857674"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Intune</a:t>
            </a:r>
          </a:p>
        </p:txBody>
      </p:sp>
      <p:sp>
        <p:nvSpPr>
          <p:cNvPr id="166" name="TextBox 165">
            <a:extLst>
              <a:ext uri="{FF2B5EF4-FFF2-40B4-BE49-F238E27FC236}">
                <a16:creationId xmlns:a16="http://schemas.microsoft.com/office/drawing/2014/main" id="{1659CEF5-ECC3-4EBC-829F-000F84F824CD}"/>
              </a:ext>
            </a:extLst>
          </p:cNvPr>
          <p:cNvSpPr txBox="1"/>
          <p:nvPr/>
        </p:nvSpPr>
        <p:spPr>
          <a:xfrm>
            <a:off x="9375569" y="5301459"/>
            <a:ext cx="468000" cy="323165"/>
          </a:xfrm>
          <a:prstGeom prst="rect">
            <a:avLst/>
          </a:prstGeom>
          <a:noFill/>
        </p:spPr>
        <p:txBody>
          <a:bodyPr wrap="square" lIns="0" tIns="0" rIns="0" bIns="0">
            <a:spAutoFit/>
          </a:bodyPr>
          <a:lstStyle/>
          <a:p>
            <a:pPr algn="ctr" defTabSz="432238">
              <a:spcBef>
                <a:spcPts val="283"/>
              </a:spcBef>
              <a:spcAft>
                <a:spcPts val="800"/>
              </a:spcAft>
              <a:defRPr/>
            </a:pPr>
            <a:r>
              <a:rPr lang="en-US" sz="700"/>
              <a:t>Azure Virtual Desktop</a:t>
            </a:r>
          </a:p>
        </p:txBody>
      </p:sp>
      <p:sp>
        <p:nvSpPr>
          <p:cNvPr id="167" name="Oval 166">
            <a:extLst>
              <a:ext uri="{FF2B5EF4-FFF2-40B4-BE49-F238E27FC236}">
                <a16:creationId xmlns:a16="http://schemas.microsoft.com/office/drawing/2014/main" id="{F46A6476-D3CC-4B79-A086-E71E9B92E0FE}"/>
              </a:ext>
            </a:extLst>
          </p:cNvPr>
          <p:cNvSpPr>
            <a:spLocks noChangeAspect="1"/>
          </p:cNvSpPr>
          <p:nvPr/>
        </p:nvSpPr>
        <p:spPr bwMode="auto">
          <a:xfrm>
            <a:off x="9431787"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68" name="TextBox 167">
            <a:extLst>
              <a:ext uri="{FF2B5EF4-FFF2-40B4-BE49-F238E27FC236}">
                <a16:creationId xmlns:a16="http://schemas.microsoft.com/office/drawing/2014/main" id="{965F3D13-0C60-4336-9A6D-917AF51F650A}"/>
              </a:ext>
            </a:extLst>
          </p:cNvPr>
          <p:cNvSpPr txBox="1"/>
          <p:nvPr/>
        </p:nvSpPr>
        <p:spPr>
          <a:xfrm>
            <a:off x="9881534" y="530145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Defender for Business</a:t>
            </a:r>
          </a:p>
        </p:txBody>
      </p:sp>
      <p:sp>
        <p:nvSpPr>
          <p:cNvPr id="169" name="Oval 168">
            <a:extLst>
              <a:ext uri="{FF2B5EF4-FFF2-40B4-BE49-F238E27FC236}">
                <a16:creationId xmlns:a16="http://schemas.microsoft.com/office/drawing/2014/main" id="{B8E1FA51-5B13-4312-81F4-5552B4E6E471}"/>
              </a:ext>
            </a:extLst>
          </p:cNvPr>
          <p:cNvSpPr>
            <a:spLocks noChangeAspect="1"/>
          </p:cNvSpPr>
          <p:nvPr/>
        </p:nvSpPr>
        <p:spPr bwMode="auto">
          <a:xfrm>
            <a:off x="9937752"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70" name="TextBox 169">
            <a:extLst>
              <a:ext uri="{FF2B5EF4-FFF2-40B4-BE49-F238E27FC236}">
                <a16:creationId xmlns:a16="http://schemas.microsoft.com/office/drawing/2014/main" id="{7AE9B79F-8062-44D4-A206-B106BDF12131}"/>
              </a:ext>
            </a:extLst>
          </p:cNvPr>
          <p:cNvSpPr txBox="1"/>
          <p:nvPr/>
        </p:nvSpPr>
        <p:spPr>
          <a:xfrm>
            <a:off x="8363639"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Purview</a:t>
            </a:r>
          </a:p>
        </p:txBody>
      </p:sp>
      <p:sp>
        <p:nvSpPr>
          <p:cNvPr id="171" name="Oval 170">
            <a:extLst>
              <a:ext uri="{FF2B5EF4-FFF2-40B4-BE49-F238E27FC236}">
                <a16:creationId xmlns:a16="http://schemas.microsoft.com/office/drawing/2014/main" id="{5567744C-488B-447C-87D0-4E5895F429D6}"/>
              </a:ext>
            </a:extLst>
          </p:cNvPr>
          <p:cNvSpPr>
            <a:spLocks noChangeAspect="1"/>
          </p:cNvSpPr>
          <p:nvPr/>
        </p:nvSpPr>
        <p:spPr bwMode="auto">
          <a:xfrm>
            <a:off x="8430315"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72" name="TextBox 171">
            <a:extLst>
              <a:ext uri="{FF2B5EF4-FFF2-40B4-BE49-F238E27FC236}">
                <a16:creationId xmlns:a16="http://schemas.microsoft.com/office/drawing/2014/main" id="{8842DD45-599B-473F-8097-408DB25434FE}"/>
              </a:ext>
            </a:extLst>
          </p:cNvPr>
          <p:cNvSpPr txBox="1"/>
          <p:nvPr/>
        </p:nvSpPr>
        <p:spPr>
          <a:xfrm>
            <a:off x="8869604"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Entra ID</a:t>
            </a:r>
          </a:p>
        </p:txBody>
      </p:sp>
      <p:sp>
        <p:nvSpPr>
          <p:cNvPr id="173" name="Oval 172">
            <a:extLst>
              <a:ext uri="{FF2B5EF4-FFF2-40B4-BE49-F238E27FC236}">
                <a16:creationId xmlns:a16="http://schemas.microsoft.com/office/drawing/2014/main" id="{2A483866-2122-422E-A660-87DCBAFFD384}"/>
              </a:ext>
            </a:extLst>
          </p:cNvPr>
          <p:cNvSpPr>
            <a:spLocks noChangeAspect="1"/>
          </p:cNvSpPr>
          <p:nvPr/>
        </p:nvSpPr>
        <p:spPr bwMode="auto">
          <a:xfrm>
            <a:off x="8936280"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74" name="Graphic 173">
            <a:extLst>
              <a:ext uri="{FF2B5EF4-FFF2-40B4-BE49-F238E27FC236}">
                <a16:creationId xmlns:a16="http://schemas.microsoft.com/office/drawing/2014/main" id="{D7817F99-E0A8-4A5C-A17A-D04C382B561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01717" y="5031538"/>
            <a:ext cx="191845" cy="120000"/>
          </a:xfrm>
          <a:prstGeom prst="rect">
            <a:avLst/>
          </a:prstGeom>
        </p:spPr>
      </p:pic>
      <p:pic>
        <p:nvPicPr>
          <p:cNvPr id="175" name="Graphic 174">
            <a:extLst>
              <a:ext uri="{FF2B5EF4-FFF2-40B4-BE49-F238E27FC236}">
                <a16:creationId xmlns:a16="http://schemas.microsoft.com/office/drawing/2014/main" id="{55EE8D9D-79F4-4311-9446-1E9B30C2DAD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22604" y="5019538"/>
            <a:ext cx="162000" cy="144000"/>
          </a:xfrm>
          <a:prstGeom prst="rect">
            <a:avLst/>
          </a:prstGeom>
        </p:spPr>
      </p:pic>
      <p:pic>
        <p:nvPicPr>
          <p:cNvPr id="176" name="Picture 175">
            <a:extLst>
              <a:ext uri="{FF2B5EF4-FFF2-40B4-BE49-F238E27FC236}">
                <a16:creationId xmlns:a16="http://schemas.microsoft.com/office/drawing/2014/main" id="{45836F64-ADE6-40E9-8DA8-A4485A4FF13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519055" y="5019538"/>
            <a:ext cx="181029" cy="144000"/>
          </a:xfrm>
          <a:prstGeom prst="rect">
            <a:avLst/>
          </a:prstGeom>
        </p:spPr>
      </p:pic>
      <p:pic>
        <p:nvPicPr>
          <p:cNvPr id="177" name="Picture 176">
            <a:extLst>
              <a:ext uri="{FF2B5EF4-FFF2-40B4-BE49-F238E27FC236}">
                <a16:creationId xmlns:a16="http://schemas.microsoft.com/office/drawing/2014/main" id="{77DBE1D5-E595-4A29-B321-A66AFB9C55E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047584" y="5019538"/>
            <a:ext cx="135900" cy="144000"/>
          </a:xfrm>
          <a:prstGeom prst="rect">
            <a:avLst/>
          </a:prstGeom>
        </p:spPr>
      </p:pic>
      <p:grpSp>
        <p:nvGrpSpPr>
          <p:cNvPr id="178" name="Group 177">
            <a:extLst>
              <a:ext uri="{FF2B5EF4-FFF2-40B4-BE49-F238E27FC236}">
                <a16:creationId xmlns:a16="http://schemas.microsoft.com/office/drawing/2014/main" id="{C602075C-B19F-48C9-865B-097C8B1767DC}"/>
              </a:ext>
            </a:extLst>
          </p:cNvPr>
          <p:cNvGrpSpPr/>
          <p:nvPr/>
        </p:nvGrpSpPr>
        <p:grpSpPr>
          <a:xfrm>
            <a:off x="7924350" y="4913756"/>
            <a:ext cx="334649" cy="334649"/>
            <a:chOff x="7924350" y="4913756"/>
            <a:chExt cx="334649" cy="334649"/>
          </a:xfrm>
        </p:grpSpPr>
        <p:sp>
          <p:nvSpPr>
            <p:cNvPr id="179" name="Oval 178">
              <a:extLst>
                <a:ext uri="{FF2B5EF4-FFF2-40B4-BE49-F238E27FC236}">
                  <a16:creationId xmlns:a16="http://schemas.microsoft.com/office/drawing/2014/main" id="{6C9FFA85-AA95-4FF2-83C6-82D7B10FC469}"/>
                </a:ext>
              </a:extLst>
            </p:cNvPr>
            <p:cNvSpPr>
              <a:spLocks noChangeAspect="1"/>
            </p:cNvSpPr>
            <p:nvPr/>
          </p:nvSpPr>
          <p:spPr bwMode="auto">
            <a:xfrm>
              <a:off x="7924350"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80" name="Picture 179">
              <a:extLst>
                <a:ext uri="{FF2B5EF4-FFF2-40B4-BE49-F238E27FC236}">
                  <a16:creationId xmlns:a16="http://schemas.microsoft.com/office/drawing/2014/main" id="{6C3DE749-3FB6-46BB-BD96-4994FBCAAB9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012668" y="5019538"/>
              <a:ext cx="158013" cy="144000"/>
            </a:xfrm>
            <a:prstGeom prst="rect">
              <a:avLst/>
            </a:prstGeom>
          </p:spPr>
        </p:pic>
      </p:grpSp>
      <p:pic>
        <p:nvPicPr>
          <p:cNvPr id="181" name="Picture 180">
            <a:extLst>
              <a:ext uri="{FF2B5EF4-FFF2-40B4-BE49-F238E27FC236}">
                <a16:creationId xmlns:a16="http://schemas.microsoft.com/office/drawing/2014/main" id="{75886CF1-A3CA-40FD-8DC6-2E8C9F2C533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553549" y="5019538"/>
            <a:ext cx="135900" cy="144000"/>
          </a:xfrm>
          <a:prstGeom prst="rect">
            <a:avLst/>
          </a:prstGeom>
        </p:spPr>
      </p:pic>
    </p:spTree>
    <p:extLst>
      <p:ext uri="{BB962C8B-B14F-4D97-AF65-F5344CB8AC3E}">
        <p14:creationId xmlns:p14="http://schemas.microsoft.com/office/powerpoint/2010/main" val="41177576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p:txBody>
          <a:bodyPr/>
          <a:lstStyle/>
          <a:p>
            <a:r>
              <a:rPr lang="en-US"/>
              <a:t>Introducing Microsoft E5 Information Protection</a:t>
            </a:r>
          </a:p>
        </p:txBody>
      </p:sp>
      <p:sp>
        <p:nvSpPr>
          <p:cNvPr id="2" name="Content Placeholder 1">
            <a:extLst>
              <a:ext uri="{FF2B5EF4-FFF2-40B4-BE49-F238E27FC236}">
                <a16:creationId xmlns:a16="http://schemas.microsoft.com/office/drawing/2014/main" id="{C2494F52-80ED-4E47-B00C-BAD74897F87B}"/>
              </a:ext>
            </a:extLst>
          </p:cNvPr>
          <p:cNvSpPr>
            <a:spLocks noGrp="1"/>
          </p:cNvSpPr>
          <p:nvPr>
            <p:ph sz="quarter" idx="10"/>
          </p:nvPr>
        </p:nvSpPr>
        <p:spPr>
          <a:xfrm>
            <a:off x="584200" y="1377228"/>
            <a:ext cx="11018838" cy="492443"/>
          </a:xfrm>
        </p:spPr>
        <p:txBody>
          <a:bodyPr/>
          <a:lstStyle/>
          <a:p>
            <a:r>
              <a:rPr lang="en-US"/>
              <a:t>Microsoft E5 Information Protection (MIP) helps organisations safeguard data, ensure compliance and maintain privacy by automatically classifying, labelling and protecting sensitive information across storage and sharing.</a:t>
            </a:r>
          </a:p>
        </p:txBody>
      </p:sp>
      <p:sp>
        <p:nvSpPr>
          <p:cNvPr id="28" name="Rectangle 27">
            <a:extLst>
              <a:ext uri="{FF2B5EF4-FFF2-40B4-BE49-F238E27FC236}">
                <a16:creationId xmlns:a16="http://schemas.microsoft.com/office/drawing/2014/main" id="{FD338400-DCF8-4C35-B8E6-D490186B1902}"/>
              </a:ext>
            </a:extLst>
          </p:cNvPr>
          <p:cNvSpPr/>
          <p:nvPr/>
        </p:nvSpPr>
        <p:spPr bwMode="auto">
          <a:xfrm>
            <a:off x="0" y="6181508"/>
            <a:ext cx="12191999" cy="676492"/>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TextBox 34">
            <a:extLst>
              <a:ext uri="{FF2B5EF4-FFF2-40B4-BE49-F238E27FC236}">
                <a16:creationId xmlns:a16="http://schemas.microsoft.com/office/drawing/2014/main" id="{49F107C4-84AB-45D6-8B49-1428F9A7AD0D}"/>
              </a:ext>
            </a:extLst>
          </p:cNvPr>
          <p:cNvSpPr txBox="1"/>
          <p:nvPr/>
        </p:nvSpPr>
        <p:spPr>
          <a:xfrm>
            <a:off x="571500" y="6257171"/>
            <a:ext cx="11049000" cy="430887"/>
          </a:xfrm>
          <a:prstGeom prst="rect">
            <a:avLst/>
          </a:prstGeom>
          <a:noFill/>
        </p:spPr>
        <p:txBody>
          <a:bodyPr wrap="square" lIns="0" tIns="0" rIns="0" bIns="0" rtlCol="0" anchor="t">
            <a:spAutoFit/>
          </a:bodyPr>
          <a:lstStyle/>
          <a:p>
            <a:pPr algn="r"/>
            <a:r>
              <a:rPr lang="en-US" sz="2800" dirty="0">
                <a:solidFill>
                  <a:schemeClr val="bg1"/>
                </a:solidFill>
                <a:latin typeface="+mj-lt"/>
              </a:rPr>
              <a:t>+ $10.50 per user/month</a:t>
            </a:r>
          </a:p>
        </p:txBody>
      </p:sp>
      <p:sp>
        <p:nvSpPr>
          <p:cNvPr id="56" name="TextBox 55">
            <a:extLst>
              <a:ext uri="{FF2B5EF4-FFF2-40B4-BE49-F238E27FC236}">
                <a16:creationId xmlns:a16="http://schemas.microsoft.com/office/drawing/2014/main" id="{AB42A0B4-1108-4BEE-91A2-787F7C2A8223}"/>
              </a:ext>
            </a:extLst>
          </p:cNvPr>
          <p:cNvSpPr txBox="1"/>
          <p:nvPr/>
        </p:nvSpPr>
        <p:spPr>
          <a:xfrm>
            <a:off x="1677025" y="2235701"/>
            <a:ext cx="3078279"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Data Insights and Adaptive Protection</a:t>
            </a:r>
          </a:p>
        </p:txBody>
      </p:sp>
      <p:cxnSp>
        <p:nvCxnSpPr>
          <p:cNvPr id="57" name="Straight Connector 56">
            <a:extLst>
              <a:ext uri="{FF2B5EF4-FFF2-40B4-BE49-F238E27FC236}">
                <a16:creationId xmlns:a16="http://schemas.microsoft.com/office/drawing/2014/main" id="{DC8E3420-7FE5-42E8-9808-3DFD5CA6EC35}"/>
              </a:ext>
              <a:ext uri="{C183D7F6-B498-43B3-948B-1728B52AA6E4}">
                <adec:decorative xmlns:adec="http://schemas.microsoft.com/office/drawing/2017/decorative" val="1"/>
              </a:ext>
            </a:extLst>
          </p:cNvPr>
          <p:cNvCxnSpPr>
            <a:cxnSpLocks/>
          </p:cNvCxnSpPr>
          <p:nvPr/>
        </p:nvCxnSpPr>
        <p:spPr>
          <a:xfrm>
            <a:off x="584199" y="2556687"/>
            <a:ext cx="5263929" cy="0"/>
          </a:xfrm>
          <a:prstGeom prst="line">
            <a:avLst/>
          </a:prstGeom>
          <a:noFill/>
          <a:ln w="15875" cap="flat" cmpd="sng" algn="ctr">
            <a:solidFill>
              <a:srgbClr val="77EAB3"/>
            </a:solidFill>
            <a:prstDash val="solid"/>
            <a:headEnd type="none" w="lg" len="med"/>
            <a:tailEnd type="none" w="lg" len="med"/>
          </a:ln>
          <a:effectLst/>
        </p:spPr>
      </p:cxnSp>
      <p:sp>
        <p:nvSpPr>
          <p:cNvPr id="58" name="TextBox 57">
            <a:extLst>
              <a:ext uri="{FF2B5EF4-FFF2-40B4-BE49-F238E27FC236}">
                <a16:creationId xmlns:a16="http://schemas.microsoft.com/office/drawing/2014/main" id="{B0FE8F81-04F8-4065-8849-7E486C05541C}"/>
              </a:ext>
            </a:extLst>
          </p:cNvPr>
          <p:cNvSpPr txBox="1"/>
          <p:nvPr/>
        </p:nvSpPr>
        <p:spPr>
          <a:xfrm>
            <a:off x="584199" y="2785341"/>
            <a:ext cx="5263929" cy="969496"/>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Data Insights</a:t>
            </a:r>
          </a:p>
          <a:p>
            <a:pPr marL="171450" indent="-171450" defTabSz="432238">
              <a:spcAft>
                <a:spcPts val="600"/>
              </a:spcAft>
              <a:buFont typeface="Arial" panose="020B0604020202020204" pitchFamily="34" charset="0"/>
              <a:buChar char="•"/>
              <a:defRPr/>
            </a:pPr>
            <a:r>
              <a:rPr lang="en-US" sz="1200"/>
              <a:t>Adaptive Protection</a:t>
            </a:r>
          </a:p>
          <a:p>
            <a:pPr marL="171450" indent="-171450" defTabSz="432238">
              <a:spcAft>
                <a:spcPts val="600"/>
              </a:spcAft>
              <a:buFont typeface="Arial" panose="020B0604020202020204" pitchFamily="34" charset="0"/>
              <a:buChar char="•"/>
              <a:defRPr/>
            </a:pPr>
            <a:r>
              <a:rPr lang="en-US" sz="1200"/>
              <a:t>Retention Labels</a:t>
            </a:r>
          </a:p>
          <a:p>
            <a:pPr marL="171450" indent="-171450" defTabSz="432238">
              <a:spcAft>
                <a:spcPts val="600"/>
              </a:spcAft>
              <a:buFont typeface="Arial" panose="020B0604020202020204" pitchFamily="34" charset="0"/>
              <a:buChar char="•"/>
              <a:defRPr/>
            </a:pPr>
            <a:r>
              <a:rPr lang="en-US" sz="1200"/>
              <a:t>Records Management</a:t>
            </a:r>
          </a:p>
        </p:txBody>
      </p:sp>
      <p:sp>
        <p:nvSpPr>
          <p:cNvPr id="59" name="TextBox 58">
            <a:extLst>
              <a:ext uri="{FF2B5EF4-FFF2-40B4-BE49-F238E27FC236}">
                <a16:creationId xmlns:a16="http://schemas.microsoft.com/office/drawing/2014/main" id="{CBD05FD7-DC67-4ABE-BD26-DF95F124C6EA}"/>
              </a:ext>
            </a:extLst>
          </p:cNvPr>
          <p:cNvSpPr txBox="1"/>
          <p:nvPr/>
        </p:nvSpPr>
        <p:spPr>
          <a:xfrm>
            <a:off x="7217232" y="2235701"/>
            <a:ext cx="3507049"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Cross-Platform Protection and Compliance</a:t>
            </a:r>
          </a:p>
        </p:txBody>
      </p:sp>
      <p:cxnSp>
        <p:nvCxnSpPr>
          <p:cNvPr id="60" name="Straight Connector 59">
            <a:extLst>
              <a:ext uri="{FF2B5EF4-FFF2-40B4-BE49-F238E27FC236}">
                <a16:creationId xmlns:a16="http://schemas.microsoft.com/office/drawing/2014/main" id="{4E010B8F-EF6F-4B66-9F14-C3B3B9E423CA}"/>
              </a:ext>
              <a:ext uri="{C183D7F6-B498-43B3-948B-1728B52AA6E4}">
                <adec:decorative xmlns:adec="http://schemas.microsoft.com/office/drawing/2017/decorative" val="1"/>
              </a:ext>
            </a:extLst>
          </p:cNvPr>
          <p:cNvCxnSpPr>
            <a:cxnSpLocks/>
          </p:cNvCxnSpPr>
          <p:nvPr/>
        </p:nvCxnSpPr>
        <p:spPr>
          <a:xfrm>
            <a:off x="6338790" y="2556687"/>
            <a:ext cx="5263929" cy="0"/>
          </a:xfrm>
          <a:prstGeom prst="line">
            <a:avLst/>
          </a:prstGeom>
          <a:noFill/>
          <a:ln w="15875" cap="flat" cmpd="sng" algn="ctr">
            <a:solidFill>
              <a:srgbClr val="77EAB3"/>
            </a:solidFill>
            <a:prstDash val="solid"/>
            <a:headEnd type="none" w="lg" len="med"/>
            <a:tailEnd type="none" w="lg" len="med"/>
          </a:ln>
          <a:effectLst/>
        </p:spPr>
      </p:cxnSp>
      <p:sp>
        <p:nvSpPr>
          <p:cNvPr id="61" name="TextBox 60">
            <a:extLst>
              <a:ext uri="{FF2B5EF4-FFF2-40B4-BE49-F238E27FC236}">
                <a16:creationId xmlns:a16="http://schemas.microsoft.com/office/drawing/2014/main" id="{58DFBE97-641A-4E4C-863E-1BC355A7E21B}"/>
              </a:ext>
            </a:extLst>
          </p:cNvPr>
          <p:cNvSpPr txBox="1"/>
          <p:nvPr/>
        </p:nvSpPr>
        <p:spPr>
          <a:xfrm>
            <a:off x="6338790" y="2785341"/>
            <a:ext cx="5263929" cy="446276"/>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Cross-platform Protection</a:t>
            </a:r>
          </a:p>
          <a:p>
            <a:pPr marL="171450" indent="-171450" defTabSz="432238">
              <a:spcAft>
                <a:spcPts val="600"/>
              </a:spcAft>
              <a:buFont typeface="Arial" panose="020B0604020202020204" pitchFamily="34" charset="0"/>
              <a:buChar char="•"/>
              <a:defRPr/>
            </a:pPr>
            <a:r>
              <a:rPr lang="en-US" sz="1200"/>
              <a:t>Data Retention and Deletion</a:t>
            </a:r>
          </a:p>
        </p:txBody>
      </p:sp>
      <p:sp>
        <p:nvSpPr>
          <p:cNvPr id="62" name="TextBox 61">
            <a:extLst>
              <a:ext uri="{FF2B5EF4-FFF2-40B4-BE49-F238E27FC236}">
                <a16:creationId xmlns:a16="http://schemas.microsoft.com/office/drawing/2014/main" id="{6D8FE883-E592-4DAE-843C-B6FFC9A21585}"/>
              </a:ext>
            </a:extLst>
          </p:cNvPr>
          <p:cNvSpPr txBox="1"/>
          <p:nvPr/>
        </p:nvSpPr>
        <p:spPr>
          <a:xfrm>
            <a:off x="1838157" y="4205671"/>
            <a:ext cx="2756011"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Data Classification and Protection</a:t>
            </a:r>
          </a:p>
        </p:txBody>
      </p:sp>
      <p:cxnSp>
        <p:nvCxnSpPr>
          <p:cNvPr id="63" name="Straight Connector 62">
            <a:extLst>
              <a:ext uri="{FF2B5EF4-FFF2-40B4-BE49-F238E27FC236}">
                <a16:creationId xmlns:a16="http://schemas.microsoft.com/office/drawing/2014/main" id="{616142FE-FFB3-4455-84ED-D071BCE02926}"/>
              </a:ext>
              <a:ext uri="{C183D7F6-B498-43B3-948B-1728B52AA6E4}">
                <adec:decorative xmlns:adec="http://schemas.microsoft.com/office/drawing/2017/decorative" val="1"/>
              </a:ext>
            </a:extLst>
          </p:cNvPr>
          <p:cNvCxnSpPr>
            <a:cxnSpLocks/>
          </p:cNvCxnSpPr>
          <p:nvPr/>
        </p:nvCxnSpPr>
        <p:spPr>
          <a:xfrm>
            <a:off x="584199" y="4526657"/>
            <a:ext cx="5263929" cy="0"/>
          </a:xfrm>
          <a:prstGeom prst="line">
            <a:avLst/>
          </a:prstGeom>
          <a:noFill/>
          <a:ln w="15875" cap="flat" cmpd="sng" algn="ctr">
            <a:solidFill>
              <a:srgbClr val="77EAB3"/>
            </a:solidFill>
            <a:prstDash val="solid"/>
            <a:headEnd type="none" w="lg" len="med"/>
            <a:tailEnd type="none" w="lg" len="med"/>
          </a:ln>
          <a:effectLst/>
        </p:spPr>
      </p:cxnSp>
      <p:sp>
        <p:nvSpPr>
          <p:cNvPr id="64" name="TextBox 63">
            <a:extLst>
              <a:ext uri="{FF2B5EF4-FFF2-40B4-BE49-F238E27FC236}">
                <a16:creationId xmlns:a16="http://schemas.microsoft.com/office/drawing/2014/main" id="{2CCF32EC-A207-44D8-988E-C6A1E8EF0481}"/>
              </a:ext>
            </a:extLst>
          </p:cNvPr>
          <p:cNvSpPr txBox="1"/>
          <p:nvPr/>
        </p:nvSpPr>
        <p:spPr>
          <a:xfrm>
            <a:off x="584199" y="4755311"/>
            <a:ext cx="5263929" cy="969496"/>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Data Classification and Labelling</a:t>
            </a:r>
          </a:p>
          <a:p>
            <a:pPr marL="171450" indent="-171450" defTabSz="432238">
              <a:spcAft>
                <a:spcPts val="600"/>
              </a:spcAft>
              <a:buFont typeface="Arial" panose="020B0604020202020204" pitchFamily="34" charset="0"/>
              <a:buChar char="•"/>
              <a:defRPr/>
            </a:pPr>
            <a:r>
              <a:rPr lang="en-US" sz="1200"/>
              <a:t>Message Encryption</a:t>
            </a:r>
          </a:p>
          <a:p>
            <a:pPr marL="171450" indent="-171450" defTabSz="432238">
              <a:spcAft>
                <a:spcPts val="600"/>
              </a:spcAft>
              <a:buFont typeface="Arial" panose="020B0604020202020204" pitchFamily="34" charset="0"/>
              <a:buChar char="•"/>
              <a:defRPr/>
            </a:pPr>
            <a:r>
              <a:rPr lang="en-US" sz="1200"/>
              <a:t>Customer Key</a:t>
            </a:r>
          </a:p>
          <a:p>
            <a:pPr marL="171450" indent="-171450" defTabSz="432238">
              <a:spcAft>
                <a:spcPts val="600"/>
              </a:spcAft>
              <a:buFont typeface="Arial" panose="020B0604020202020204" pitchFamily="34" charset="0"/>
              <a:buChar char="•"/>
              <a:defRPr/>
            </a:pPr>
            <a:r>
              <a:rPr lang="en-US" sz="1200"/>
              <a:t>DLP Policies</a:t>
            </a:r>
          </a:p>
        </p:txBody>
      </p:sp>
      <p:sp>
        <p:nvSpPr>
          <p:cNvPr id="65" name="TextBox 64">
            <a:extLst>
              <a:ext uri="{FF2B5EF4-FFF2-40B4-BE49-F238E27FC236}">
                <a16:creationId xmlns:a16="http://schemas.microsoft.com/office/drawing/2014/main" id="{65A4B600-3726-483E-8F8F-67C83729B1C9}"/>
              </a:ext>
            </a:extLst>
          </p:cNvPr>
          <p:cNvSpPr txBox="1"/>
          <p:nvPr/>
        </p:nvSpPr>
        <p:spPr>
          <a:xfrm>
            <a:off x="7398915" y="4205671"/>
            <a:ext cx="3143681"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Records Management and Compliance</a:t>
            </a:r>
          </a:p>
        </p:txBody>
      </p:sp>
      <p:cxnSp>
        <p:nvCxnSpPr>
          <p:cNvPr id="66" name="Straight Connector 65">
            <a:extLst>
              <a:ext uri="{FF2B5EF4-FFF2-40B4-BE49-F238E27FC236}">
                <a16:creationId xmlns:a16="http://schemas.microsoft.com/office/drawing/2014/main" id="{0F9FBB55-C8D6-4CB4-A77D-8249AB5E76F2}"/>
              </a:ext>
              <a:ext uri="{C183D7F6-B498-43B3-948B-1728B52AA6E4}">
                <adec:decorative xmlns:adec="http://schemas.microsoft.com/office/drawing/2017/decorative" val="1"/>
              </a:ext>
            </a:extLst>
          </p:cNvPr>
          <p:cNvCxnSpPr>
            <a:cxnSpLocks/>
          </p:cNvCxnSpPr>
          <p:nvPr/>
        </p:nvCxnSpPr>
        <p:spPr>
          <a:xfrm>
            <a:off x="6338790" y="4526657"/>
            <a:ext cx="5263929" cy="0"/>
          </a:xfrm>
          <a:prstGeom prst="line">
            <a:avLst/>
          </a:prstGeom>
          <a:noFill/>
          <a:ln w="15875" cap="flat" cmpd="sng" algn="ctr">
            <a:solidFill>
              <a:srgbClr val="77EAB3"/>
            </a:solidFill>
            <a:prstDash val="solid"/>
            <a:headEnd type="none" w="lg" len="med"/>
            <a:tailEnd type="none" w="lg" len="med"/>
          </a:ln>
          <a:effectLst/>
        </p:spPr>
      </p:cxnSp>
      <p:sp>
        <p:nvSpPr>
          <p:cNvPr id="67" name="TextBox 66">
            <a:extLst>
              <a:ext uri="{FF2B5EF4-FFF2-40B4-BE49-F238E27FC236}">
                <a16:creationId xmlns:a16="http://schemas.microsoft.com/office/drawing/2014/main" id="{6C17DCDC-9926-4A11-8D49-7AA49617D226}"/>
              </a:ext>
            </a:extLst>
          </p:cNvPr>
          <p:cNvSpPr txBox="1"/>
          <p:nvPr/>
        </p:nvSpPr>
        <p:spPr>
          <a:xfrm>
            <a:off x="6338975" y="4755311"/>
            <a:ext cx="5263559" cy="446276"/>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Records Management</a:t>
            </a:r>
          </a:p>
          <a:p>
            <a:pPr marL="171450" indent="-171450" defTabSz="432238">
              <a:spcAft>
                <a:spcPts val="600"/>
              </a:spcAft>
              <a:buFont typeface="Arial" panose="020B0604020202020204" pitchFamily="34" charset="0"/>
              <a:buChar char="•"/>
              <a:defRPr/>
            </a:pPr>
            <a:r>
              <a:rPr lang="en-US" sz="1200"/>
              <a:t>Data Retention and Deletion policies</a:t>
            </a:r>
          </a:p>
        </p:txBody>
      </p:sp>
    </p:spTree>
    <p:extLst>
      <p:ext uri="{BB962C8B-B14F-4D97-AF65-F5344CB8AC3E}">
        <p14:creationId xmlns:p14="http://schemas.microsoft.com/office/powerpoint/2010/main" val="17031816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B484D-63F5-4252-B94A-B0251504E58E}"/>
              </a:ext>
            </a:extLst>
          </p:cNvPr>
          <p:cNvSpPr>
            <a:spLocks noGrp="1"/>
          </p:cNvSpPr>
          <p:nvPr>
            <p:ph type="title"/>
          </p:nvPr>
        </p:nvSpPr>
        <p:spPr>
          <a:xfrm>
            <a:off x="588263" y="457200"/>
            <a:ext cx="11018520" cy="1107996"/>
          </a:xfrm>
        </p:spPr>
        <p:txBody>
          <a:bodyPr/>
          <a:lstStyle/>
          <a:p>
            <a:r>
              <a:rPr lang="en-US">
                <a:cs typeface="Segoe Sans Display"/>
              </a:rPr>
              <a:t>M365 Business Premium + Microsoft E5 Information Protection</a:t>
            </a:r>
            <a:endParaRPr lang="en-US"/>
          </a:p>
        </p:txBody>
      </p:sp>
      <p:graphicFrame>
        <p:nvGraphicFramePr>
          <p:cNvPr id="4" name="Table 61">
            <a:extLst>
              <a:ext uri="{FF2B5EF4-FFF2-40B4-BE49-F238E27FC236}">
                <a16:creationId xmlns:a16="http://schemas.microsoft.com/office/drawing/2014/main" id="{65481D53-9EF2-4D2E-A5FA-74F195CFEAF6}"/>
              </a:ext>
            </a:extLst>
          </p:cNvPr>
          <p:cNvGraphicFramePr>
            <a:graphicFrameLocks/>
          </p:cNvGraphicFramePr>
          <p:nvPr>
            <p:extLst>
              <p:ext uri="{D42A27DB-BD31-4B8C-83A1-F6EECF244321}">
                <p14:modId xmlns:p14="http://schemas.microsoft.com/office/powerpoint/2010/main" val="461997718"/>
              </p:ext>
            </p:extLst>
          </p:nvPr>
        </p:nvGraphicFramePr>
        <p:xfrm>
          <a:off x="584199" y="1755355"/>
          <a:ext cx="11244068" cy="4936800"/>
        </p:xfrm>
        <a:graphic>
          <a:graphicData uri="http://schemas.openxmlformats.org/drawingml/2006/table">
            <a:tbl>
              <a:tblPr firstRow="1" bandRow="1">
                <a:tableStyleId>{5C22544A-7EE6-4342-B048-85BDC9FD1C3A}</a:tableStyleId>
              </a:tblPr>
              <a:tblGrid>
                <a:gridCol w="1001683">
                  <a:extLst>
                    <a:ext uri="{9D8B030D-6E8A-4147-A177-3AD203B41FA5}">
                      <a16:colId xmlns:a16="http://schemas.microsoft.com/office/drawing/2014/main" val="3121818772"/>
                    </a:ext>
                  </a:extLst>
                </a:gridCol>
                <a:gridCol w="1001683">
                  <a:extLst>
                    <a:ext uri="{9D8B030D-6E8A-4147-A177-3AD203B41FA5}">
                      <a16:colId xmlns:a16="http://schemas.microsoft.com/office/drawing/2014/main" val="2393658609"/>
                    </a:ext>
                  </a:extLst>
                </a:gridCol>
                <a:gridCol w="1001683">
                  <a:extLst>
                    <a:ext uri="{9D8B030D-6E8A-4147-A177-3AD203B41FA5}">
                      <a16:colId xmlns:a16="http://schemas.microsoft.com/office/drawing/2014/main" val="1745321153"/>
                    </a:ext>
                  </a:extLst>
                </a:gridCol>
                <a:gridCol w="1001683">
                  <a:extLst>
                    <a:ext uri="{9D8B030D-6E8A-4147-A177-3AD203B41FA5}">
                      <a16:colId xmlns:a16="http://schemas.microsoft.com/office/drawing/2014/main" val="3755043428"/>
                    </a:ext>
                  </a:extLst>
                </a:gridCol>
                <a:gridCol w="1001683">
                  <a:extLst>
                    <a:ext uri="{9D8B030D-6E8A-4147-A177-3AD203B41FA5}">
                      <a16:colId xmlns:a16="http://schemas.microsoft.com/office/drawing/2014/main" val="2832687987"/>
                    </a:ext>
                  </a:extLst>
                </a:gridCol>
                <a:gridCol w="1001683">
                  <a:extLst>
                    <a:ext uri="{9D8B030D-6E8A-4147-A177-3AD203B41FA5}">
                      <a16:colId xmlns:a16="http://schemas.microsoft.com/office/drawing/2014/main" val="1829770829"/>
                    </a:ext>
                  </a:extLst>
                </a:gridCol>
                <a:gridCol w="1034505">
                  <a:extLst>
                    <a:ext uri="{9D8B030D-6E8A-4147-A177-3AD203B41FA5}">
                      <a16:colId xmlns:a16="http://schemas.microsoft.com/office/drawing/2014/main" val="2421111318"/>
                    </a:ext>
                  </a:extLst>
                </a:gridCol>
                <a:gridCol w="217596">
                  <a:extLst>
                    <a:ext uri="{9D8B030D-6E8A-4147-A177-3AD203B41FA5}">
                      <a16:colId xmlns:a16="http://schemas.microsoft.com/office/drawing/2014/main" val="2779674495"/>
                    </a:ext>
                  </a:extLst>
                </a:gridCol>
                <a:gridCol w="734784">
                  <a:extLst>
                    <a:ext uri="{9D8B030D-6E8A-4147-A177-3AD203B41FA5}">
                      <a16:colId xmlns:a16="http://schemas.microsoft.com/office/drawing/2014/main" val="2975530824"/>
                    </a:ext>
                  </a:extLst>
                </a:gridCol>
                <a:gridCol w="598349">
                  <a:extLst>
                    <a:ext uri="{9D8B030D-6E8A-4147-A177-3AD203B41FA5}">
                      <a16:colId xmlns:a16="http://schemas.microsoft.com/office/drawing/2014/main" val="3160815766"/>
                    </a:ext>
                  </a:extLst>
                </a:gridCol>
                <a:gridCol w="208280">
                  <a:extLst>
                    <a:ext uri="{9D8B030D-6E8A-4147-A177-3AD203B41FA5}">
                      <a16:colId xmlns:a16="http://schemas.microsoft.com/office/drawing/2014/main" val="387438669"/>
                    </a:ext>
                  </a:extLst>
                </a:gridCol>
                <a:gridCol w="444499">
                  <a:extLst>
                    <a:ext uri="{9D8B030D-6E8A-4147-A177-3AD203B41FA5}">
                      <a16:colId xmlns:a16="http://schemas.microsoft.com/office/drawing/2014/main" val="2136499652"/>
                    </a:ext>
                  </a:extLst>
                </a:gridCol>
                <a:gridCol w="743855">
                  <a:extLst>
                    <a:ext uri="{9D8B030D-6E8A-4147-A177-3AD203B41FA5}">
                      <a16:colId xmlns:a16="http://schemas.microsoft.com/office/drawing/2014/main" val="795737491"/>
                    </a:ext>
                  </a:extLst>
                </a:gridCol>
                <a:gridCol w="250419">
                  <a:extLst>
                    <a:ext uri="{9D8B030D-6E8A-4147-A177-3AD203B41FA5}">
                      <a16:colId xmlns:a16="http://schemas.microsoft.com/office/drawing/2014/main" val="1062922803"/>
                    </a:ext>
                  </a:extLst>
                </a:gridCol>
                <a:gridCol w="1001683">
                  <a:extLst>
                    <a:ext uri="{9D8B030D-6E8A-4147-A177-3AD203B41FA5}">
                      <a16:colId xmlns:a16="http://schemas.microsoft.com/office/drawing/2014/main" val="2651468374"/>
                    </a:ext>
                  </a:extLst>
                </a:gridCol>
              </a:tblGrid>
              <a:tr h="191983">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Defender for Business</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Microsoft Entra ID</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Microsoft Intune</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Defender for Office</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0694268"/>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Automated Investigations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Block at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First Sight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Administrative Units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Adv Security Reports &amp; Alerts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 Proxy, Including </a:t>
                      </a:r>
                      <a:r>
                        <a:rPr kumimoji="0" lang="en-US" sz="900" b="0" i="0" u="none" strike="noStrike" kern="0" cap="none" spc="0" normalizeH="0" baseline="0" noProof="0" err="1">
                          <a:ln>
                            <a:noFill/>
                          </a:ln>
                          <a:solidFill>
                            <a:srgbClr val="091F2C"/>
                          </a:solidFill>
                          <a:effectLst/>
                          <a:uLnTx/>
                          <a:uFillTx/>
                          <a:latin typeface="+mn-lt"/>
                          <a:ea typeface="+mn-ea"/>
                          <a:cs typeface="Segoe Sans Display"/>
                        </a:rPr>
                        <a:t>Pingaccess</a:t>
                      </a:r>
                      <a:endParaRPr kumimoji="0" lang="en-GB" sz="900" b="0" i="0" u="none" strike="noStrike" kern="0" cap="none" spc="0" normalizeH="0" baseline="0" noProof="0" err="1">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Cloud App Discovery</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Application 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Device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Advanced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Anti-Phishing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Exchange Online Protection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1183594"/>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Cross-platform Support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Endpoint Detection &amp; Response</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Conditional Access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Custom Security Attributes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Dynamic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Groups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Enterprise State Roaming</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Endpoint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Analytics</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Real-Time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Reports</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Safe Attachments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&amp; Links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758585"/>
                  </a:ext>
                </a:extLst>
              </a:tr>
              <a:tr h="191983">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Next Gen Protection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Mobile Threat Defense</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091F2C"/>
                          </a:solidFill>
                          <a:effectLst/>
                          <a:uLnTx/>
                          <a:uFillTx/>
                          <a:latin typeface="+mn-lt"/>
                          <a:ea typeface="+mn-ea"/>
                          <a:cs typeface="Segoe Sans Display"/>
                        </a:rPr>
                        <a:t>Entra</a:t>
                      </a:r>
                      <a:r>
                        <a:rPr kumimoji="0" lang="en-US" sz="900" b="0" i="0" u="none" strike="noStrike" kern="0" cap="none" spc="0" normalizeH="0" baseline="0" noProof="0" dirty="0">
                          <a:ln>
                            <a:noFill/>
                          </a:ln>
                          <a:solidFill>
                            <a:srgbClr val="091F2C"/>
                          </a:solidFill>
                          <a:effectLst/>
                          <a:uLnTx/>
                          <a:uFillTx/>
                          <a:latin typeface="+mn-lt"/>
                          <a:ea typeface="+mn-ea"/>
                          <a:cs typeface="Segoe Sans Display"/>
                        </a:rPr>
                        <a:t> ID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Connect Health</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External ID</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M365 Identity Manager</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Password Protection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9">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2497293"/>
                  </a:ext>
                </a:extLst>
              </a:tr>
              <a:tr h="19198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9">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Windows Protection</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114357032"/>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Threat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Analytics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Vulnerability Management (Core)</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Self-Service Group Management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Self-Service Password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Reset in AD</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Service Level Agreement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Shared Account Password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Roll-Over</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Application Control</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App Locker</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Windows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Update for Business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4EC8E">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Application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Guard</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Windows Hello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for Business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extLst>
                  <a:ext uri="{0D108BD9-81ED-4DB2-BD59-A6C34878D82A}">
                    <a16:rowId xmlns:a16="http://schemas.microsoft.com/office/drawing/2014/main" val="2903979971"/>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Web Content Filtering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Tamper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Single Sign-On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to Other Saas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SMS Sign-In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Temporary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Access Pass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Terms of Use</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Defender Antivirus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Firewall</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091F2C"/>
                          </a:solidFill>
                          <a:effectLst/>
                          <a:uLnTx/>
                          <a:uFillTx/>
                          <a:latin typeface="+mn-lt"/>
                          <a:ea typeface="+mn-ea"/>
                          <a:cs typeface="Segoe Sans Display"/>
                        </a:rPr>
                        <a:t>Bitlocker</a:t>
                      </a:r>
                      <a:r>
                        <a:rPr kumimoji="0" lang="en-US" sz="900" b="0" i="0" u="none" strike="noStrike" kern="0" cap="none" spc="0" normalizeH="0" baseline="0" noProof="0" dirty="0">
                          <a:ln>
                            <a:noFill/>
                          </a:ln>
                          <a:solidFill>
                            <a:srgbClr val="091F2C"/>
                          </a:solidFill>
                          <a:effectLst/>
                          <a:uLnTx/>
                          <a:uFillTx/>
                          <a:latin typeface="+mn-lt"/>
                          <a:ea typeface="+mn-ea"/>
                          <a:cs typeface="Segoe Sans Display"/>
                        </a:rPr>
                        <a:t> and </a:t>
                      </a:r>
                      <a:r>
                        <a:rPr kumimoji="0" lang="en-US" sz="900" b="0" i="0" u="none" strike="noStrike" kern="0" cap="none" spc="0" normalizeH="0" baseline="0" noProof="0" dirty="0" err="1">
                          <a:ln>
                            <a:noFill/>
                          </a:ln>
                          <a:solidFill>
                            <a:srgbClr val="091F2C"/>
                          </a:solidFill>
                          <a:effectLst/>
                          <a:uLnTx/>
                          <a:uFillTx/>
                          <a:latin typeface="+mn-lt"/>
                          <a:ea typeface="+mn-ea"/>
                          <a:cs typeface="Segoe Sans Display"/>
                        </a:rPr>
                        <a:t>Bitlocker</a:t>
                      </a:r>
                      <a:r>
                        <a:rPr kumimoji="0" lang="en-US" sz="900" b="0" i="0" u="none" strike="noStrike" kern="0" cap="none" spc="0" normalizeH="0" baseline="0" noProof="0" dirty="0">
                          <a:ln>
                            <a:noFill/>
                          </a:ln>
                          <a:solidFill>
                            <a:srgbClr val="091F2C"/>
                          </a:solidFill>
                          <a:effectLst/>
                          <a:uLnTx/>
                          <a:uFillTx/>
                          <a:latin typeface="+mn-lt"/>
                          <a:ea typeface="+mn-ea"/>
                          <a:cs typeface="Segoe Sans Display"/>
                        </a:rPr>
                        <a:t>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to Go</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C8E">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Windows Conditional Access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143657"/>
                  </a:ext>
                </a:extLst>
              </a:tr>
              <a:tr h="27095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Enhanced ASR</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Verified ID</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Windows Autopilot</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3</a:t>
                      </a:r>
                      <a:r>
                        <a:rPr kumimoji="0" lang="en-GB" sz="900" b="0" i="0" u="none" strike="noStrike" kern="0" cap="none" spc="0" normalizeH="0" baseline="30000" noProof="0" dirty="0">
                          <a:ln>
                            <a:noFill/>
                          </a:ln>
                          <a:solidFill>
                            <a:srgbClr val="091F2C"/>
                          </a:solidFill>
                          <a:effectLst/>
                          <a:uLnTx/>
                          <a:uFillTx/>
                          <a:latin typeface="+mn-lt"/>
                          <a:ea typeface="+mn-ea"/>
                          <a:cs typeface="Segoe Sans Display"/>
                        </a:rPr>
                        <a:t>rd</a:t>
                      </a:r>
                      <a:r>
                        <a:rPr kumimoji="0" lang="en-GB" sz="900" b="0" i="0" u="none" strike="noStrike" kern="0" cap="none" spc="0" normalizeH="0" baseline="0" noProof="0" dirty="0">
                          <a:ln>
                            <a:noFill/>
                          </a:ln>
                          <a:solidFill>
                            <a:srgbClr val="091F2C"/>
                          </a:solidFill>
                          <a:effectLst/>
                          <a:uLnTx/>
                          <a:uFillTx/>
                          <a:latin typeface="+mn-lt"/>
                          <a:ea typeface="+mn-ea"/>
                          <a:cs typeface="Segoe Sans Display"/>
                        </a:rPr>
                        <a:t> Party MFA Integration</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10">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lnL w="12700" cmpd="sng">
                      <a:noFill/>
                    </a:ln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lnL w="12700" cmpd="sng">
                      <a:noFill/>
                    </a:ln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7711922"/>
                  </a:ext>
                </a:extLst>
              </a:tr>
              <a:tr h="191983">
                <a:tc gridSpan="6">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mj-lt"/>
                          <a:ea typeface="+mn-ea"/>
                          <a:cs typeface="Segoe Sans Display"/>
                        </a:rPr>
                        <a:t>Microsoft Information Protection &amp; Governance</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gridSpan="5">
                  <a:txBody>
                    <a:bodyPr/>
                    <a:lstStyle/>
                    <a:p>
                      <a:pPr marL="0" marR="0" lvl="0" indent="0" algn="ctr" rtl="0" eaLnBrk="1" fontAlgn="auto" latinLnBrk="0" hangingPunct="1">
                        <a:lnSpc>
                          <a:spcPct val="100000"/>
                        </a:lnSpc>
                        <a:spcBef>
                          <a:spcPts val="0"/>
                        </a:spcBef>
                        <a:spcAft>
                          <a:spcPts val="0"/>
                        </a:spcAft>
                        <a:buClrTx/>
                        <a:buSzTx/>
                        <a:buFontTx/>
                        <a:buNone/>
                      </a:pPr>
                      <a:r>
                        <a:rPr kumimoji="0" lang="en-GB" sz="1000" b="0" i="0" u="none" strike="noStrike" kern="0" cap="none" spc="0" normalizeH="0" baseline="0" noProof="0">
                          <a:ln>
                            <a:noFill/>
                          </a:ln>
                          <a:solidFill>
                            <a:schemeClr val="bg1"/>
                          </a:solidFill>
                          <a:effectLst/>
                          <a:uLnTx/>
                          <a:uFillTx/>
                          <a:latin typeface="+mj-lt"/>
                          <a:ea typeface="+mn-ea"/>
                          <a:cs typeface="Segoe Sans Display"/>
                        </a:rPr>
                        <a:t>Defender for Cloud Apps</a:t>
                      </a:r>
                    </a:p>
                  </a:txBody>
                  <a:tcPr marL="36000" marR="36000" marT="72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D1F2D"/>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hMerge="1">
                  <a:txBody>
                    <a:bodyPr/>
                    <a:lstStyle/>
                    <a:p>
                      <a:endParaRPr lang="en-US"/>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lvl="0" indent="0" algn="ctr">
                        <a:lnSpc>
                          <a:spcPct val="100000"/>
                        </a:lnSpc>
                        <a:spcBef>
                          <a:spcPts val="0"/>
                        </a:spcBef>
                        <a:spcAft>
                          <a:spcPts val="0"/>
                        </a:spcAft>
                        <a:buNone/>
                      </a:pPr>
                      <a:endParaRPr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0">
                      <a:noFill/>
                    </a:lnL>
                    <a:lnR w="0">
                      <a:noFill/>
                    </a:lnR>
                    <a:lnT w="0">
                      <a:noFill/>
                    </a:lnT>
                    <a:lnB w="0">
                      <a:noFill/>
                    </a:lnB>
                    <a:lnTlToBr w="0">
                      <a:noFill/>
                    </a:lnTlToBr>
                    <a:lnBlToTr w="0">
                      <a:noFill/>
                    </a:lnBlToTr>
                    <a:noFill/>
                  </a:tcPr>
                </a:tc>
                <a:tc hMerge="1">
                  <a:txBody>
                    <a:bodyPr/>
                    <a:lstStyle/>
                    <a:p>
                      <a:pPr defTabSz="932742">
                        <a:tabLst/>
                        <a:defRPr/>
                      </a:pPr>
                      <a:endParaRPr kumimoji="0" lang="en-US"/>
                    </a:p>
                  </a:txBody>
                  <a:tcPr marL="36000" marR="36000" marT="72000" marB="72000">
                    <a:lnL w="0">
                      <a:noFill/>
                    </a:lnL>
                    <a:lnR w="0">
                      <a:noFill/>
                    </a:lnR>
                    <a:lnT w="0">
                      <a:noFill/>
                    </a:lnT>
                    <a:lnB w="0">
                      <a:noFill/>
                    </a:lnB>
                    <a:lnTlToBr w="0">
                      <a:noFill/>
                    </a:lnTlToBr>
                    <a:lnBlToTr w="0">
                      <a:noFill/>
                    </a:lnBlToTr>
                    <a:noFill/>
                  </a:tcPr>
                </a:tc>
                <a:tc hMerge="1">
                  <a:txBody>
                    <a:bodyPr/>
                    <a:lstStyle/>
                    <a:p>
                      <a:endParaRPr lang="en-US"/>
                    </a:p>
                  </a:txBody>
                  <a:tcPr marL="36000" marR="36000" marT="72000" marB="72000">
                    <a:lnL w="0">
                      <a:noFill/>
                    </a:lnL>
                    <a:lnR w="0">
                      <a:noFill/>
                    </a:lnR>
                    <a:lnB w="0">
                      <a:noFill/>
                    </a:lnB>
                    <a:lnTlToBr w="0">
                      <a:noFill/>
                    </a:lnTlToBr>
                    <a:lnBlToTr w="0">
                      <a:noFill/>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extLst>
                  <a:ext uri="{0D108BD9-81ED-4DB2-BD59-A6C34878D82A}">
                    <a16:rowId xmlns:a16="http://schemas.microsoft.com/office/drawing/2014/main" val="567428050"/>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Customer Key </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Data Lifecycle Management</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Double Key Encryption</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Exact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Data Match</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Message Encryption (Advanced)</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Endpoint DLP</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900" b="0" i="0" u="none" strike="noStrike" kern="0" cap="none" spc="0" normalizeH="0" baseline="0" noProof="0">
                          <a:ln>
                            <a:noFill/>
                          </a:ln>
                          <a:solidFill>
                            <a:srgbClr val="091F2C"/>
                          </a:solidFill>
                          <a:effectLst/>
                          <a:uLnTx/>
                          <a:uFillTx/>
                          <a:latin typeface="+mn-lt"/>
                          <a:ea typeface="+mn-ea"/>
                          <a:cs typeface="Segoe Sans Display"/>
                        </a:rPr>
                        <a:t>Cloud App Discovery</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E9BB"/>
                    </a:solidFill>
                  </a:tcPr>
                </a:tc>
                <a:tc gridSpan="2">
                  <a:txBody>
                    <a:bodyPr/>
                    <a:lstStyle/>
                    <a:p>
                      <a:pPr marL="0" lvl="0" indent="0" algn="ctr">
                        <a:lnSpc>
                          <a:spcPct val="100000"/>
                        </a:lnSpc>
                        <a:spcBef>
                          <a:spcPts val="0"/>
                        </a:spcBef>
                        <a:spcAft>
                          <a:spcPts val="0"/>
                        </a:spcAft>
                        <a:buNone/>
                      </a:pPr>
                      <a:r>
                        <a:rPr lang="en-GB" sz="900" b="0" i="0" u="none" strike="noStrike" kern="0" cap="none" spc="0" normalizeH="0" baseline="0" noProof="0">
                          <a:ln>
                            <a:noFill/>
                          </a:ln>
                          <a:solidFill>
                            <a:srgbClr val="091F2C"/>
                          </a:solidFill>
                          <a:effectLst/>
                          <a:uLnTx/>
                          <a:uFillTx/>
                          <a:latin typeface="+mn-lt"/>
                          <a:ea typeface="+mn-ea"/>
                          <a:cs typeface="Segoe Sans Display"/>
                        </a:rPr>
                        <a:t>Office 365 cloud app security</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0">
                      <a:noFill/>
                    </a:lnL>
                    <a:lnR w="0">
                      <a:noFill/>
                    </a:lnR>
                    <a:lnT w="0">
                      <a:noFill/>
                    </a:lnT>
                    <a:lnB w="0">
                      <a:noFill/>
                    </a:lnB>
                    <a:lnTlToBr w="0">
                      <a:noFill/>
                    </a:lnTlToBr>
                    <a:lnBlToTr w="0">
                      <a:noFill/>
                    </a:lnBlToTr>
                    <a:solidFill>
                      <a:srgbClr val="F9E9BB"/>
                    </a:solidFill>
                  </a:tcPr>
                </a:tc>
                <a:tc hMerge="1">
                  <a:txBody>
                    <a:bodyPr/>
                    <a:lstStyle/>
                    <a:p>
                      <a:endParaRPr lang="en-US"/>
                    </a:p>
                  </a:txBody>
                  <a:tcPr/>
                </a:tc>
                <a:tc gridSpan="2">
                  <a:txBody>
                    <a:bodyPr/>
                    <a:lstStyle/>
                    <a:p>
                      <a:pPr marL="0" lvl="0" indent="0" algn="ctr">
                        <a:lnSpc>
                          <a:spcPct val="100000"/>
                        </a:lnSpc>
                        <a:spcBef>
                          <a:spcPts val="0"/>
                        </a:spcBef>
                        <a:spcAft>
                          <a:spcPts val="0"/>
                        </a:spcAft>
                        <a:buNone/>
                      </a:pPr>
                      <a:r>
                        <a:rPr lang="en-GB" sz="900" b="0" i="0" u="none" strike="noStrike" kern="0" cap="none" spc="0" normalizeH="0" baseline="0" noProof="0">
                          <a:ln>
                            <a:noFill/>
                          </a:ln>
                          <a:solidFill>
                            <a:srgbClr val="091F2C"/>
                          </a:solidFill>
                          <a:effectLst/>
                          <a:uLnTx/>
                          <a:uFillTx/>
                          <a:latin typeface="+mn-lt"/>
                          <a:ea typeface="+mn-ea"/>
                          <a:cs typeface="Segoe Sans Display"/>
                        </a:rPr>
                        <a:t>App Governance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0">
                      <a:noFill/>
                    </a:lnL>
                    <a:lnR w="0">
                      <a:noFill/>
                    </a:lnR>
                    <a:lnT w="12700" cap="flat" cmpd="sng" algn="ctr">
                      <a:solidFill>
                        <a:schemeClr val="bg1"/>
                      </a:solidFill>
                      <a:prstDash val="solid"/>
                      <a:round/>
                      <a:headEnd type="none" w="med" len="med"/>
                      <a:tailEnd type="none" w="med" len="med"/>
                    </a:lnT>
                    <a:lnB w="0">
                      <a:noFill/>
                    </a:lnB>
                    <a:lnTlToBr w="0">
                      <a:noFill/>
                    </a:lnTlToBr>
                    <a:lnBlToTr w="0">
                      <a:noFill/>
                    </a:lnBlToTr>
                    <a:solidFill>
                      <a:srgbClr val="F9E9BB"/>
                    </a:solidFill>
                  </a:tcPr>
                </a:tc>
                <a:tc hMerge="1">
                  <a:txBody>
                    <a:bodyPr/>
                    <a:lstStyle/>
                    <a:p>
                      <a:endParaRPr lang="en-US"/>
                    </a:p>
                  </a:txBody>
                  <a:tcPr>
                    <a:lnL w="12700" cmpd="sng">
                      <a:noFill/>
                    </a:lnL>
                    <a:lnT w="12700" cmpd="sng">
                      <a:noFill/>
                    </a:lnT>
                  </a:tcPr>
                </a:tc>
                <a:tc gridSpan="4">
                  <a:txBody>
                    <a:bodyPr/>
                    <a:lstStyle/>
                    <a:p>
                      <a:pPr marL="0" lvl="0" indent="0" algn="ctr">
                        <a:lnSpc>
                          <a:spcPct val="100000"/>
                        </a:lnSpc>
                        <a:spcBef>
                          <a:spcPts val="0"/>
                        </a:spcBef>
                        <a:spcAft>
                          <a:spcPts val="0"/>
                        </a:spcAft>
                        <a:buNone/>
                      </a:pPr>
                      <a:endParaRPr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0">
                      <a:noFill/>
                    </a:lnL>
                    <a:lnR w="0">
                      <a:noFill/>
                    </a:lnR>
                    <a:lnT w="0">
                      <a:noFill/>
                    </a:lnT>
                    <a:lnB w="0">
                      <a:noFill/>
                    </a:lnB>
                    <a:lnTlToBr w="0">
                      <a:noFill/>
                    </a:lnTlToBr>
                    <a:lnBlToTr w="0">
                      <a:noFill/>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marL="36000" marR="36000" marT="72000" marB="72000">
                    <a:lnL w="0">
                      <a:noFill/>
                    </a:lnL>
                    <a:lnR w="0">
                      <a:noFill/>
                    </a:lnR>
                    <a:lnT w="0">
                      <a:noFill/>
                    </a:lnT>
                    <a:lnB w="12700" cap="flat" cmpd="sng" algn="ctr">
                      <a:solidFill>
                        <a:schemeClr val="bg1"/>
                      </a:solidFill>
                      <a:prstDash val="solid"/>
                      <a:round/>
                      <a:headEnd type="none" w="med" len="med"/>
                      <a:tailEnd type="none" w="med" len="med"/>
                    </a:lnB>
                    <a:lnTlToBr w="0">
                      <a:noFill/>
                    </a:lnTlToBr>
                    <a:lnBlToTr w="0">
                      <a:noFill/>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8125501"/>
                  </a:ext>
                </a:extLst>
              </a:tr>
              <a:tr h="35979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Records Management</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Rules-based Classification (O365</a:t>
                      </a:r>
                      <a:r>
                        <a:rPr kumimoji="0" lang="en-US" sz="900" b="0" i="0" u="none" strike="noStrike" kern="0" cap="none" spc="0" normalizeH="0" baseline="0" noProof="0">
                          <a:ln>
                            <a:noFill/>
                          </a:ln>
                          <a:solidFill>
                            <a:srgbClr val="091F2C"/>
                          </a:solidFill>
                          <a:effectLst/>
                          <a:uLnTx/>
                          <a:uFillTx/>
                          <a:latin typeface="+mn-lt"/>
                          <a:ea typeface="+mn-ea"/>
                          <a:cs typeface="Segoe Sans Display"/>
                        </a:rPr>
                        <a: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Teams Data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Loss Prevention</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Teams DLP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&amp; Export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Graph API</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Trainable Classifiers</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399">
                        <a:alpha val="60000"/>
                      </a:srgbClr>
                    </a:solidFill>
                  </a:tcPr>
                </a:tc>
                <a:tc gridSpan="7">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rtl="0" eaLnBrk="1" fontAlgn="auto" latinLnBrk="0" hangingPunct="1">
                        <a:lnSpc>
                          <a:spcPct val="100000"/>
                        </a:lnSpc>
                        <a:spcBef>
                          <a:spcPts val="0"/>
                        </a:spcBef>
                        <a:spcAft>
                          <a:spcPts val="0"/>
                        </a:spcAft>
                        <a:buClrTx/>
                        <a:buSzTx/>
                        <a:buFontTx/>
                        <a:buNone/>
                      </a:pPr>
                      <a:r>
                        <a:rPr lang="en-GB" sz="900" b="0" i="0" u="none" strike="noStrike" kern="0" cap="none" spc="0" normalizeH="0" baseline="0" noProof="0" dirty="0">
                          <a:ln>
                            <a:noFill/>
                          </a:ln>
                          <a:solidFill>
                            <a:srgbClr val="091F2C"/>
                          </a:solidFill>
                          <a:effectLst/>
                          <a:uLnTx/>
                          <a:uFillTx/>
                          <a:latin typeface="+mn-lt"/>
                          <a:ea typeface="+mn-ea"/>
                          <a:cs typeface="Segoe Sans Display"/>
                        </a:rPr>
                        <a:t>M365 Business</a:t>
                      </a:r>
                      <a:r>
                        <a:rPr kumimoji="0" lang="en-GB" sz="900" b="0" i="0" u="none" strike="noStrike" kern="0" cap="none" spc="0" normalizeH="0" baseline="0" noProof="0" dirty="0">
                          <a:ln>
                            <a:noFill/>
                          </a:ln>
                          <a:solidFill>
                            <a:srgbClr val="091F2C"/>
                          </a:solidFill>
                          <a:effectLst/>
                          <a:uLnTx/>
                          <a:uFillTx/>
                          <a:latin typeface="+mn-lt"/>
                          <a:ea typeface="+mn-ea"/>
                          <a:cs typeface="Segoe Sans Display"/>
                        </a:rPr>
                        <a:t> </a:t>
                      </a:r>
                      <a:br>
                        <a:rPr kumimoji="0" lang="en-GB" sz="900" b="0" i="0" u="none" strike="noStrike" kern="0" cap="none" spc="0" normalizeH="0" baseline="0" noProof="0" dirty="0">
                          <a:ln>
                            <a:noFill/>
                          </a:ln>
                          <a:solidFill>
                            <a:srgbClr val="091F2C"/>
                          </a:solidFill>
                          <a:effectLst/>
                          <a:uLnTx/>
                          <a:uFillTx/>
                          <a:latin typeface="+mn-lt"/>
                          <a:ea typeface="+mn-ea"/>
                          <a:cs typeface="Segoe Sans Display"/>
                        </a:rPr>
                      </a:br>
                      <a:r>
                        <a:rPr kumimoji="0" lang="en-GB" sz="900" b="0" i="0" u="none" strike="noStrike" kern="0" cap="none" spc="0" normalizeH="0" baseline="0" noProof="0" dirty="0">
                          <a:ln>
                            <a:noFill/>
                          </a:ln>
                          <a:solidFill>
                            <a:srgbClr val="091F2C"/>
                          </a:solidFill>
                          <a:effectLst/>
                          <a:uLnTx/>
                          <a:uFillTx/>
                          <a:latin typeface="+mn-lt"/>
                          <a:ea typeface="+mn-ea"/>
                          <a:cs typeface="Segoe Sans Display"/>
                        </a:rPr>
                        <a:t>Premium</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ClrTx/>
                        <a:buSzTx/>
                        <a:buFontTx/>
                        <a:buNone/>
                      </a:pPr>
                      <a:r>
                        <a:rPr lang="en-GB" sz="900" b="0" i="0" u="none" strike="noStrike" kern="0" cap="none" spc="0" normalizeH="0" baseline="0" noProof="0" dirty="0">
                          <a:ln>
                            <a:noFill/>
                          </a:ln>
                          <a:solidFill>
                            <a:srgbClr val="091F2C"/>
                          </a:solidFill>
                          <a:effectLst/>
                          <a:uLnTx/>
                          <a:uFillTx/>
                          <a:latin typeface="+mn-lt"/>
                          <a:ea typeface="+mn-ea"/>
                          <a:cs typeface="Segoe Sans Display"/>
                        </a:rPr>
                        <a:t>M365 </a:t>
                      </a:r>
                      <a:r>
                        <a:rPr lang="en-GB" sz="900" b="0" i="0" u="none" strike="noStrike" kern="0" cap="none" spc="0" normalizeH="0" baseline="0" noProof="0">
                          <a:ln>
                            <a:noFill/>
                          </a:ln>
                          <a:solidFill>
                            <a:srgbClr val="091F2C"/>
                          </a:solidFill>
                          <a:effectLst/>
                          <a:uLnTx/>
                          <a:uFillTx/>
                          <a:latin typeface="+mn-lt"/>
                          <a:ea typeface="+mn-ea"/>
                          <a:cs typeface="Segoe Sans Display"/>
                        </a:rPr>
                        <a:t>E5 Information Protection</a:t>
                      </a:r>
                      <a:endParaRPr kumimoji="0" lang="en-US" dirty="0"/>
                    </a:p>
                  </a:txBody>
                  <a:tcPr marL="36000" marR="36000" marT="72000" marB="72000">
                    <a:lnL w="12700">
                      <a:solidFill>
                        <a:schemeClr val="bg1"/>
                      </a:solidFill>
                    </a:lnL>
                    <a:lnR w="12700">
                      <a:solidFill>
                        <a:schemeClr val="bg1"/>
                      </a:solidFill>
                    </a:lnR>
                    <a:lnT w="12700">
                      <a:solidFill>
                        <a:schemeClr val="bg1"/>
                      </a:solidFill>
                    </a:lnT>
                    <a:lnB w="12700">
                      <a:solidFill>
                        <a:schemeClr val="bg1"/>
                      </a:solidFill>
                    </a:lnB>
                    <a:solidFill>
                      <a:srgbClr val="FFE399">
                        <a:alpha val="60000"/>
                      </a:srgbClr>
                    </a:solidFill>
                  </a:tcPr>
                </a:tc>
                <a:extLst>
                  <a:ext uri="{0D108BD9-81ED-4DB2-BD59-A6C34878D82A}">
                    <a16:rowId xmlns:a16="http://schemas.microsoft.com/office/drawing/2014/main" val="4061114053"/>
                  </a:ext>
                </a:extLst>
              </a:tr>
            </a:tbl>
          </a:graphicData>
        </a:graphic>
      </p:graphicFrame>
    </p:spTree>
    <p:extLst>
      <p:ext uri="{BB962C8B-B14F-4D97-AF65-F5344CB8AC3E}">
        <p14:creationId xmlns:p14="http://schemas.microsoft.com/office/powerpoint/2010/main" val="242431753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C259-0A00-4D1D-A3D4-A5131796DC03}"/>
              </a:ext>
            </a:extLst>
          </p:cNvPr>
          <p:cNvSpPr>
            <a:spLocks noGrp="1"/>
          </p:cNvSpPr>
          <p:nvPr>
            <p:ph type="title"/>
          </p:nvPr>
        </p:nvSpPr>
        <p:spPr/>
        <p:txBody>
          <a:bodyPr/>
          <a:lstStyle/>
          <a:p>
            <a:r>
              <a:rPr lang="en-US"/>
              <a:t>Introducing Microsoft E5 Information Protection</a:t>
            </a:r>
          </a:p>
        </p:txBody>
      </p:sp>
      <p:pic>
        <p:nvPicPr>
          <p:cNvPr id="6" name="Picture 5" descr="A screenshot of a computer&#10;&#10;AI-generated content may be incorrect.">
            <a:extLst>
              <a:ext uri="{FF2B5EF4-FFF2-40B4-BE49-F238E27FC236}">
                <a16:creationId xmlns:a16="http://schemas.microsoft.com/office/drawing/2014/main" id="{890EA039-BCDA-B5AF-DF8F-B368F24680E8}"/>
              </a:ext>
            </a:extLst>
          </p:cNvPr>
          <p:cNvPicPr>
            <a:picLocks noChangeAspect="1"/>
          </p:cNvPicPr>
          <p:nvPr/>
        </p:nvPicPr>
        <p:blipFill>
          <a:blip r:embed="rId2"/>
          <a:stretch>
            <a:fillRect/>
          </a:stretch>
        </p:blipFill>
        <p:spPr>
          <a:xfrm>
            <a:off x="840091" y="1335391"/>
            <a:ext cx="10753725" cy="4429125"/>
          </a:xfrm>
          <a:prstGeom prst="rect">
            <a:avLst/>
          </a:prstGeom>
        </p:spPr>
      </p:pic>
      <p:sp>
        <p:nvSpPr>
          <p:cNvPr id="8" name="TextBox 9">
            <a:extLst>
              <a:ext uri="{FF2B5EF4-FFF2-40B4-BE49-F238E27FC236}">
                <a16:creationId xmlns:a16="http://schemas.microsoft.com/office/drawing/2014/main" id="{B7BE2ADF-3EAD-7682-39D1-563EFAC6261B}"/>
              </a:ext>
            </a:extLst>
          </p:cNvPr>
          <p:cNvSpPr txBox="1"/>
          <p:nvPr/>
        </p:nvSpPr>
        <p:spPr>
          <a:xfrm>
            <a:off x="586816" y="6326885"/>
            <a:ext cx="6096000" cy="2308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22813" fontAlgn="base">
              <a:spcBef>
                <a:spcPct val="0"/>
              </a:spcBef>
              <a:spcAft>
                <a:spcPts val="1059"/>
              </a:spcAft>
              <a:defRPr/>
            </a:pPr>
            <a:r>
              <a:rPr lang="en-US" sz="900" spc="-45">
                <a:ln w="3175">
                  <a:noFill/>
                </a:ln>
                <a:solidFill>
                  <a:schemeClr val="tx1"/>
                </a:solidFill>
                <a:cs typeface="Segoe UI"/>
              </a:rPr>
              <a:t>Image Source: Microsoft </a:t>
            </a:r>
            <a:endParaRPr kumimoji="0" lang="en-US" sz="900" b="0" i="0" u="none" strike="noStrike" kern="1200" cap="none" spc="0" normalizeH="0" baseline="0" noProof="0">
              <a:ln>
                <a:noFill/>
              </a:ln>
              <a:solidFill>
                <a:schemeClr val="tx1"/>
              </a:solidFill>
              <a:effectLst/>
              <a:uLnTx/>
              <a:uFillTx/>
              <a:ea typeface="+mn-ea"/>
              <a:cs typeface="Segoe UI" pitchFamily="34" charset="0"/>
            </a:endParaRPr>
          </a:p>
        </p:txBody>
      </p:sp>
    </p:spTree>
    <p:extLst>
      <p:ext uri="{BB962C8B-B14F-4D97-AF65-F5344CB8AC3E}">
        <p14:creationId xmlns:p14="http://schemas.microsoft.com/office/powerpoint/2010/main" val="2828687848"/>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2a405f3f-901c-46db-8227-6321de0a9681"/>
    <ds:schemaRef ds:uri="695d5325-33a2-4b42-b3d3-b02ffbc12b05"/>
    <ds:schemaRef ds:uri="8aee7df4-ff26-4d0e-8ae8-55e83566dac8"/>
    <ds:schemaRef ds:uri="912a965b-18ab-48f9-afa9-986d97207d9f"/>
    <ds:schemaRef ds:uri="f242f587-4628-446f-8bc7-ea15812ffb91"/>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097bb821-340d-4a6b-ab9d-4a4be84d8d64"/>
    <ds:schemaRef ds:uri="c8e5ee5f-cdc9-400e-abeb-489c00a90ce7"/>
  </ds:schemaRefs>
</ds:datastoreItem>
</file>

<file path=customXml/itemProps2.xml><?xml version="1.0" encoding="utf-8"?>
<ds:datastoreItem xmlns:ds="http://schemas.openxmlformats.org/officeDocument/2006/customXml" ds:itemID="{5EA14B00-8FDE-45F3-8A63-6216E51BC6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b821-340d-4a6b-ab9d-4a4be84d8d64"/>
    <ds:schemaRef ds:uri="c8e5ee5f-cdc9-400e-abeb-489c00a9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f2cd219a-7fef-4855-86b9-76cef3de89bd}" enabled="1" method="Standard" siteId="{6e417ab3-58de-417d-9aaa-da5837716c4c}" contentBits="0" removed="0"/>
</clbl:labelList>
</file>

<file path=docProps/app.xml><?xml version="1.0" encoding="utf-8"?>
<Properties xmlns="http://schemas.openxmlformats.org/officeDocument/2006/extended-properties" xmlns:vt="http://schemas.openxmlformats.org/officeDocument/2006/docPropsVTypes">
  <Template>Microsoft-Security-PowerPoint-Template-Light</Template>
  <TotalTime>0</TotalTime>
  <Words>2741</Words>
  <Application>Microsoft Office PowerPoint</Application>
  <PresentationFormat>Widescreen</PresentationFormat>
  <Paragraphs>301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Microsoft Security Light</vt:lpstr>
      <vt:lpstr>Information Protection M365 Business Premium + Microsoft E5 Information Protection</vt:lpstr>
      <vt:lpstr>Securing the expanding data landscape</vt:lpstr>
      <vt:lpstr>Evolution of data protection</vt:lpstr>
      <vt:lpstr>Current state of business</vt:lpstr>
      <vt:lpstr>The critical importance of information protection for SMBs</vt:lpstr>
      <vt:lpstr>M365 Business Premium: Enhancing collaboration, productivity and security</vt:lpstr>
      <vt:lpstr>Introducing Microsoft E5 Information Protection</vt:lpstr>
      <vt:lpstr>M365 Business Premium + Microsoft E5 Information Protection</vt:lpstr>
      <vt:lpstr>Introducing Microsoft E5 Information Protection</vt:lpstr>
      <vt:lpstr>Added value of Microsoft E5 Information Protection</vt:lpstr>
      <vt:lpstr>Added value of Microsoft E5 Information Protection</vt:lpstr>
      <vt:lpstr>Added value of Microsoft E5 Information Protection</vt:lpstr>
      <vt:lpstr>Added value of Microsoft E5 Information Protection</vt:lpstr>
      <vt:lpstr>Added value of Microsoft E5 Information Protection</vt:lpstr>
      <vt:lpstr>Establish robust compliance foundations with Microsoft E5 Information Protection</vt:lpstr>
      <vt:lpstr>Microsoft E5 Information Protection components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lastModifiedBy>Matthew George</cp:lastModifiedBy>
  <cp:revision>11</cp:revision>
  <cp:lastPrinted>2023-02-15T20:48:24Z</cp:lastPrinted>
  <dcterms:created xsi:type="dcterms:W3CDTF">2025-02-17T11:56:26Z</dcterms:created>
  <dcterms:modified xsi:type="dcterms:W3CDTF">2025-04-03T21:20:40Z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