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18"/>
  </p:notesMasterIdLst>
  <p:handoutMasterIdLst>
    <p:handoutMasterId r:id="rId19"/>
  </p:handoutMasterIdLst>
  <p:sldIdLst>
    <p:sldId id="300" r:id="rId5"/>
    <p:sldId id="299" r:id="rId6"/>
    <p:sldId id="308" r:id="rId7"/>
    <p:sldId id="309" r:id="rId8"/>
    <p:sldId id="310" r:id="rId9"/>
    <p:sldId id="312" r:id="rId10"/>
    <p:sldId id="313" r:id="rId11"/>
    <p:sldId id="314" r:id="rId12"/>
    <p:sldId id="315" r:id="rId13"/>
    <p:sldId id="316" r:id="rId14"/>
    <p:sldId id="317" r:id="rId15"/>
    <p:sldId id="318" r:id="rId16"/>
    <p:sldId id="319" r:id="rId17"/>
  </p:sldIdLst>
  <p:sldSz cx="6858000" cy="9906000" type="A4"/>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BE2B392-9821-423D-A73A-8F4A46044C67}">
          <p14:sldIdLst>
            <p14:sldId id="300"/>
            <p14:sldId id="299"/>
            <p14:sldId id="308"/>
            <p14:sldId id="309"/>
            <p14:sldId id="310"/>
            <p14:sldId id="312"/>
            <p14:sldId id="313"/>
            <p14:sldId id="314"/>
            <p14:sldId id="315"/>
            <p14:sldId id="316"/>
            <p14:sldId id="317"/>
            <p14:sldId id="318"/>
            <p14:sldId id="319"/>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FBE2103-5E63-197D-A295-6F3839C492CC}" name="Melanie Johnstone" initials="MJ" userId="S::melj@rocketscience.com.au::e88cec4a-17b3-4f88-968e-c5feb8cf4487" providerId="AD"/>
  <p188:author id="{A9B1EC09-1580-8990-5BEC-F456225BF6AE}" name="Guest User" initials="GU" userId="S::urn:spo:anon#463c3be1132b62cfe5a90363b6294d0f5d71b9d9899b30dd1d8d1863605cba79::" providerId="AD"/>
  <p188:author id="{2A0EB743-3BD5-FF69-0148-C999CB8A8E71}" name="Guest User" initials="GU" userId="S::urn:spo:anon#9e2d8a10d5f06d558ac5809f239403c4449c7ce658ec6ecb1afbdb1f75e6aeb2::" providerId="AD"/>
  <p188:author id="{4816684A-A0BC-EC2F-AC07-ACD94B84ABFF}" name="Guest User" initials="GU" userId="S::urn:spo:anon#949a05f777fc9ab5f0b57fc716a050a3726c4443b78eb527469b7b7e85f75b3a::" providerId="AD"/>
  <p188:author id="{F673CA8C-676D-0E89-DF39-D984933BF1B0}" name="Chontelle Broadwood" initials="CB" userId="S::chontelle@rocketscience.com.au::f707be0d-9622-4632-ad0e-cbdd6318357b" providerId="AD"/>
  <p188:author id="{17367491-F4B8-5FD0-3EB6-37864048AB57}" name="Guest User" initials="GU" userId="S::urn:spo:anon#56fecf7123da74906bc886e19f2c9c39d1e2446b1083dd491ed4927fcce80159::" providerId="AD"/>
  <p188:author id="{CF8A4495-1334-7D93-E534-D87DD186FC74}" name="Tiffany Lau" initials="TL" userId="S::tiffany.lau@keelcollective.com.au::c960a004-798b-4efd-8a3d-54cf024cbbf3" providerId="AD"/>
  <p188:author id="{6768C999-94CC-8BD5-ECA2-C1A2B645C61F}" name="Matthew George" initials="MG" userId="4b93059ffac5902b" providerId="Windows Live"/>
  <p188:author id="{9B6ABDF0-0479-9F9C-AE90-F446C1C80951}" name="Guest User" initials="GU" userId="S::urn:spo:anon#28802422df3060443d00bbefef5b0a48ca3e8ad6a47efe574e586fe9ce816d2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FA7F2"/>
    <a:srgbClr val="091F2C"/>
    <a:srgbClr val="F4F3F5"/>
    <a:srgbClr val="F4364C"/>
    <a:srgbClr val="FC8455"/>
    <a:srgbClr val="737373"/>
    <a:srgbClr val="FDA700"/>
    <a:srgbClr val="454142"/>
    <a:srgbClr val="77EAB3"/>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140B362-05C2-4806-7213-E42F2929A051}" v="14" dt="2025-04-03T02:56:00.184"/>
    <p1510:client id="{B46D5D80-22F3-7FD0-4A85-24F5449273E4}" v="16" dt="2025-04-03T23:10:01.15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35" d="100"/>
          <a:sy n="35" d="100"/>
        </p:scale>
        <p:origin x="2428" y="25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A59DF8C-58EC-4A67-8DF9-51B56347D828}"/>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C1B5CEE-ADF1-4E4B-A0DE-C37A1A052EFB}"/>
              </a:ext>
            </a:extLst>
          </p:cNvPr>
          <p:cNvSpPr>
            <a:spLocks noGrp="1"/>
          </p:cNvSpPr>
          <p:nvPr>
            <p:ph type="dt" sz="quarter" idx="1"/>
          </p:nvPr>
        </p:nvSpPr>
        <p:spPr>
          <a:xfrm>
            <a:off x="5180013" y="0"/>
            <a:ext cx="3962400" cy="344488"/>
          </a:xfrm>
          <a:prstGeom prst="rect">
            <a:avLst/>
          </a:prstGeom>
        </p:spPr>
        <p:txBody>
          <a:bodyPr vert="horz" lIns="91440" tIns="45720" rIns="91440" bIns="45720" rtlCol="0"/>
          <a:lstStyle>
            <a:lvl1pPr algn="r">
              <a:defRPr sz="1200"/>
            </a:lvl1pPr>
          </a:lstStyle>
          <a:p>
            <a:fld id="{D9B5E15D-70E2-44D1-90CE-72719579DCBE}" type="datetimeFigureOut">
              <a:rPr lang="en-US" smtClean="0"/>
              <a:t>4/3/2025</a:t>
            </a:fld>
            <a:endParaRPr lang="en-US"/>
          </a:p>
        </p:txBody>
      </p:sp>
      <p:sp>
        <p:nvSpPr>
          <p:cNvPr id="4" name="Footer Placeholder 3">
            <a:extLst>
              <a:ext uri="{FF2B5EF4-FFF2-40B4-BE49-F238E27FC236}">
                <a16:creationId xmlns:a16="http://schemas.microsoft.com/office/drawing/2014/main" id="{EEF67C40-ACF0-4F8C-B30E-87753A1FA333}"/>
              </a:ext>
            </a:extLst>
          </p:cNvPr>
          <p:cNvSpPr>
            <a:spLocks noGrp="1"/>
          </p:cNvSpPr>
          <p:nvPr>
            <p:ph type="ftr" sz="quarter" idx="2"/>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8CA37A1-E9AE-47C5-BAC8-249B11ED2A17}"/>
              </a:ext>
            </a:extLst>
          </p:cNvPr>
          <p:cNvSpPr>
            <a:spLocks noGrp="1"/>
          </p:cNvSpPr>
          <p:nvPr>
            <p:ph type="sldNum" sz="quarter" idx="3"/>
          </p:nvPr>
        </p:nvSpPr>
        <p:spPr>
          <a:xfrm>
            <a:off x="5180013" y="6513513"/>
            <a:ext cx="3962400" cy="344487"/>
          </a:xfrm>
          <a:prstGeom prst="rect">
            <a:avLst/>
          </a:prstGeom>
        </p:spPr>
        <p:txBody>
          <a:bodyPr vert="horz" lIns="91440" tIns="45720" rIns="91440" bIns="45720" rtlCol="0" anchor="b"/>
          <a:lstStyle>
            <a:lvl1pPr algn="r">
              <a:defRPr sz="1200"/>
            </a:lvl1pPr>
          </a:lstStyle>
          <a:p>
            <a:fld id="{D3C5C536-CCCC-441F-992E-6A8E150B3768}" type="slidenum">
              <a:rPr lang="en-US" smtClean="0"/>
              <a:t>‹#›</a:t>
            </a:fld>
            <a:endParaRPr lang="en-US"/>
          </a:p>
        </p:txBody>
      </p:sp>
    </p:spTree>
    <p:extLst>
      <p:ext uri="{BB962C8B-B14F-4D97-AF65-F5344CB8AC3E}">
        <p14:creationId xmlns:p14="http://schemas.microsoft.com/office/powerpoint/2010/main" val="41189860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DE4B9DDF-CB0F-4804-BBB2-486165610EE6}" type="datetimeFigureOut">
              <a:rPr lang="en-GB" smtClean="0"/>
              <a:t>03/04/2025</a:t>
            </a:fld>
            <a:endParaRPr lang="en-GB"/>
          </a:p>
        </p:txBody>
      </p:sp>
      <p:sp>
        <p:nvSpPr>
          <p:cNvPr id="4" name="Slide Image Placeholder 3"/>
          <p:cNvSpPr>
            <a:spLocks noGrp="1" noRot="1" noChangeAspect="1"/>
          </p:cNvSpPr>
          <p:nvPr>
            <p:ph type="sldImg" idx="2"/>
          </p:nvPr>
        </p:nvSpPr>
        <p:spPr>
          <a:xfrm>
            <a:off x="3770313" y="857250"/>
            <a:ext cx="1603375" cy="23145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96B5F533-72C5-45E6-AAC4-E21F4595B641}" type="slidenum">
              <a:rPr lang="en-GB" smtClean="0"/>
              <a:t>‹#›</a:t>
            </a:fld>
            <a:endParaRPr lang="en-GB"/>
          </a:p>
        </p:txBody>
      </p:sp>
    </p:spTree>
    <p:extLst>
      <p:ext uri="{BB962C8B-B14F-4D97-AF65-F5344CB8AC3E}">
        <p14:creationId xmlns:p14="http://schemas.microsoft.com/office/powerpoint/2010/main" val="22429228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C5907C-D3F9-4A36-92CC-ED44E564CD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30279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C5907C-D3F9-4A36-92CC-ED44E564CD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14032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C5907C-D3F9-4A36-92CC-ED44E564CD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24955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C5907C-D3F9-4A36-92CC-ED44E564CD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42769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C5907C-D3F9-4A36-92CC-ED44E564CD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2361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C5907C-D3F9-4A36-92CC-ED44E564CD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43697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C5907C-D3F9-4A36-92CC-ED44E564CD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45014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C5907C-D3F9-4A36-92CC-ED44E564CD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80359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C5907C-D3F9-4A36-92CC-ED44E564CD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35682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C5907C-D3F9-4A36-92CC-ED44E564CD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96646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C5907C-D3F9-4A36-92CC-ED44E564CD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92665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C5907C-D3F9-4A36-92CC-ED44E564CD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03654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3.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99A2F77B-9721-45EE-8C72-5A464C78ECD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2870915"/>
            <a:ext cx="6857999" cy="3688454"/>
          </a:xfrm>
          <a:custGeom>
            <a:avLst/>
            <a:gdLst>
              <a:gd name="connsiteX0" fmla="*/ 0 w 6857999"/>
              <a:gd name="connsiteY0" fmla="*/ 0 h 3688454"/>
              <a:gd name="connsiteX1" fmla="*/ 6857999 w 6857999"/>
              <a:gd name="connsiteY1" fmla="*/ 0 h 3688454"/>
              <a:gd name="connsiteX2" fmla="*/ 6857999 w 6857999"/>
              <a:gd name="connsiteY2" fmla="*/ 3688454 h 3688454"/>
              <a:gd name="connsiteX3" fmla="*/ 0 w 6857999"/>
              <a:gd name="connsiteY3" fmla="*/ 3688454 h 3688454"/>
            </a:gdLst>
            <a:ahLst/>
            <a:cxnLst>
              <a:cxn ang="0">
                <a:pos x="connsiteX0" y="connsiteY0"/>
              </a:cxn>
              <a:cxn ang="0">
                <a:pos x="connsiteX1" y="connsiteY1"/>
              </a:cxn>
              <a:cxn ang="0">
                <a:pos x="connsiteX2" y="connsiteY2"/>
              </a:cxn>
              <a:cxn ang="0">
                <a:pos x="connsiteX3" y="connsiteY3"/>
              </a:cxn>
            </a:cxnLst>
            <a:rect l="l" t="t" r="r" b="b"/>
            <a:pathLst>
              <a:path w="6857999" h="3688454">
                <a:moveTo>
                  <a:pt x="0" y="0"/>
                </a:moveTo>
                <a:lnTo>
                  <a:pt x="6857999" y="0"/>
                </a:lnTo>
                <a:lnTo>
                  <a:pt x="6857999" y="3688454"/>
                </a:lnTo>
                <a:lnTo>
                  <a:pt x="0" y="3688454"/>
                </a:lnTo>
                <a:close/>
              </a:path>
            </a:pathLst>
          </a:custGeom>
        </p:spPr>
      </p:pic>
      <p:sp>
        <p:nvSpPr>
          <p:cNvPr id="4" name="Title 3">
            <a:extLst>
              <a:ext uri="{FF2B5EF4-FFF2-40B4-BE49-F238E27FC236}">
                <a16:creationId xmlns:a16="http://schemas.microsoft.com/office/drawing/2014/main" id="{1335E35A-09CC-4B90-9E79-D282B3550487}"/>
              </a:ext>
            </a:extLst>
          </p:cNvPr>
          <p:cNvSpPr>
            <a:spLocks noGrp="1"/>
          </p:cNvSpPr>
          <p:nvPr>
            <p:ph type="title" hasCustomPrompt="1"/>
          </p:nvPr>
        </p:nvSpPr>
        <p:spPr>
          <a:xfrm>
            <a:off x="328613" y="1289501"/>
            <a:ext cx="4119562" cy="861774"/>
          </a:xfrm>
        </p:spPr>
        <p:txBody>
          <a:bodyPr wrap="square" anchor="t">
            <a:spAutoFit/>
          </a:bodyPr>
          <a:lstStyle>
            <a:lvl1pPr>
              <a:defRPr sz="2800">
                <a:solidFill>
                  <a:srgbClr val="091F2C"/>
                </a:solidFill>
                <a:latin typeface="+mj-lt"/>
              </a:defRPr>
            </a:lvl1pPr>
          </a:lstStyle>
          <a:p>
            <a:r>
              <a:rPr lang="en-US"/>
              <a:t>Click to edit </a:t>
            </a:r>
            <a:br>
              <a:rPr lang="en-US"/>
            </a:br>
            <a:r>
              <a:rPr lang="en-US"/>
              <a:t>Master title style</a:t>
            </a:r>
          </a:p>
        </p:txBody>
      </p:sp>
      <p:cxnSp>
        <p:nvCxnSpPr>
          <p:cNvPr id="14" name="Straight Connector 13">
            <a:extLst>
              <a:ext uri="{FF2B5EF4-FFF2-40B4-BE49-F238E27FC236}">
                <a16:creationId xmlns:a16="http://schemas.microsoft.com/office/drawing/2014/main" id="{6B1DBB6D-790D-B377-A222-E2DF314EB6F6}"/>
              </a:ext>
            </a:extLst>
          </p:cNvPr>
          <p:cNvCxnSpPr>
            <a:cxnSpLocks/>
          </p:cNvCxnSpPr>
          <p:nvPr userDrawn="1"/>
        </p:nvCxnSpPr>
        <p:spPr>
          <a:xfrm>
            <a:off x="1555168" y="349939"/>
            <a:ext cx="0" cy="219742"/>
          </a:xfrm>
          <a:prstGeom prst="line">
            <a:avLst/>
          </a:prstGeom>
          <a:ln w="9525">
            <a:solidFill>
              <a:srgbClr val="73737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9" name="Picture Placeholder 18">
            <a:extLst>
              <a:ext uri="{FF2B5EF4-FFF2-40B4-BE49-F238E27FC236}">
                <a16:creationId xmlns:a16="http://schemas.microsoft.com/office/drawing/2014/main" id="{7C43C1A0-5D01-6878-F50C-A61842662CBD}"/>
              </a:ext>
            </a:extLst>
          </p:cNvPr>
          <p:cNvSpPr>
            <a:spLocks noGrp="1"/>
          </p:cNvSpPr>
          <p:nvPr>
            <p:ph type="pic" sz="quarter" idx="15" hasCustomPrompt="1"/>
          </p:nvPr>
        </p:nvSpPr>
        <p:spPr>
          <a:xfrm>
            <a:off x="321737" y="353790"/>
            <a:ext cx="1045637" cy="212040"/>
          </a:xfrm>
        </p:spPr>
        <p:txBody>
          <a:bodyPr anchor="ctr"/>
          <a:lstStyle>
            <a:lvl1pPr marL="0" indent="0" algn="ctr">
              <a:buNone/>
              <a:defRPr sz="900">
                <a:solidFill>
                  <a:schemeClr val="tx1"/>
                </a:solidFill>
              </a:defRPr>
            </a:lvl1pPr>
          </a:lstStyle>
          <a:p>
            <a:r>
              <a:rPr lang="en-US"/>
              <a:t>Partner logo</a:t>
            </a:r>
          </a:p>
        </p:txBody>
      </p:sp>
      <p:pic>
        <p:nvPicPr>
          <p:cNvPr id="8" name="Graphic 7">
            <a:extLst>
              <a:ext uri="{FF2B5EF4-FFF2-40B4-BE49-F238E27FC236}">
                <a16:creationId xmlns:a16="http://schemas.microsoft.com/office/drawing/2014/main" id="{9F99AA96-8DD5-448E-9A43-D4F2C990EF3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74699" y="353610"/>
            <a:ext cx="1675600" cy="212400"/>
          </a:xfrm>
          <a:prstGeom prst="rect">
            <a:avLst/>
          </a:prstGeom>
        </p:spPr>
      </p:pic>
    </p:spTree>
    <p:extLst>
      <p:ext uri="{BB962C8B-B14F-4D97-AF65-F5344CB8AC3E}">
        <p14:creationId xmlns:p14="http://schemas.microsoft.com/office/powerpoint/2010/main" val="149784675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6" pos="496">
          <p15:clr>
            <a:srgbClr val="A4A3A4"/>
          </p15:clr>
        </p15:guide>
        <p15:guide id="7" pos="613">
          <p15:clr>
            <a:srgbClr val="A4A3A4"/>
          </p15:clr>
        </p15:guide>
        <p15:guide id="8" pos="876">
          <p15:clr>
            <a:srgbClr val="A4A3A4"/>
          </p15:clr>
        </p15:guide>
        <p15:guide id="9" pos="992">
          <p15:clr>
            <a:srgbClr val="A4A3A4"/>
          </p15:clr>
        </p15:guide>
        <p15:guide id="10" pos="1254">
          <p15:clr>
            <a:srgbClr val="A4A3A4"/>
          </p15:clr>
        </p15:guide>
        <p15:guide id="11" pos="1371">
          <p15:clr>
            <a:srgbClr val="A4A3A4"/>
          </p15:clr>
        </p15:guide>
        <p15:guide id="12" pos="1633">
          <p15:clr>
            <a:srgbClr val="A4A3A4"/>
          </p15:clr>
        </p15:guide>
        <p15:guide id="13" pos="1749">
          <p15:clr>
            <a:srgbClr val="A4A3A4"/>
          </p15:clr>
        </p15:guide>
        <p15:guide id="14" pos="2011">
          <p15:clr>
            <a:srgbClr val="A4A3A4"/>
          </p15:clr>
        </p15:guide>
        <p15:guide id="15" pos="2128">
          <p15:clr>
            <a:srgbClr val="A4A3A4"/>
          </p15:clr>
        </p15:guide>
        <p15:guide id="16" pos="2390">
          <p15:clr>
            <a:srgbClr val="A4A3A4"/>
          </p15:clr>
        </p15:guide>
        <p15:guide id="17" pos="2506">
          <p15:clr>
            <a:srgbClr val="A4A3A4"/>
          </p15:clr>
        </p15:guide>
        <p15:guide id="18" pos="2769">
          <p15:clr>
            <a:srgbClr val="A4A3A4"/>
          </p15:clr>
        </p15:guide>
        <p15:guide id="19" pos="2886">
          <p15:clr>
            <a:srgbClr val="A4A3A4"/>
          </p15:clr>
        </p15:guide>
        <p15:guide id="20" pos="3147">
          <p15:clr>
            <a:srgbClr val="A4A3A4"/>
          </p15:clr>
        </p15:guide>
        <p15:guide id="21" pos="3264">
          <p15:clr>
            <a:srgbClr val="A4A3A4"/>
          </p15:clr>
        </p15:guide>
        <p15:guide id="22" pos="3524">
          <p15:clr>
            <a:srgbClr val="A4A3A4"/>
          </p15:clr>
        </p15:guide>
        <p15:guide id="23" pos="3642">
          <p15:clr>
            <a:srgbClr val="A4A3A4"/>
          </p15:clr>
        </p15:guide>
        <p15:guide id="24" pos="3904">
          <p15:clr>
            <a:srgbClr val="A4A3A4"/>
          </p15:clr>
        </p15:guide>
        <p15:guide id="25" pos="4022">
          <p15:clr>
            <a:srgbClr val="A4A3A4"/>
          </p15:clr>
        </p15:guide>
        <p15:guide id="26" pos="4282">
          <p15:clr>
            <a:srgbClr val="A4A3A4"/>
          </p15:clr>
        </p15:guide>
        <p15:guide id="27" pos="4399">
          <p15:clr>
            <a:srgbClr val="A4A3A4"/>
          </p15:clr>
        </p15:guide>
        <p15:guide id="28" orient="horz" pos="1327">
          <p15:clr>
            <a:srgbClr val="5ACBF0"/>
          </p15:clr>
        </p15:guide>
        <p15:guide id="29" orient="horz" pos="1864">
          <p15:clr>
            <a:srgbClr val="5ACBF0"/>
          </p15:clr>
        </p15:guide>
        <p15:guide id="30" orient="horz" pos="422">
          <p15:clr>
            <a:srgbClr val="5ACBF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Blank">
    <p:bg>
      <p:bgPr>
        <a:solidFill>
          <a:srgbClr val="F4F3F5"/>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79029A9-D9C7-4716-A233-4DADF6BF80E2}"/>
              </a:ext>
            </a:extLst>
          </p:cNvPr>
          <p:cNvSpPr/>
          <p:nvPr userDrawn="1"/>
        </p:nvSpPr>
        <p:spPr bwMode="auto">
          <a:xfrm>
            <a:off x="1" y="8370092"/>
            <a:ext cx="6858000" cy="1535908"/>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1" name="Text Placeholder 10">
            <a:extLst>
              <a:ext uri="{FF2B5EF4-FFF2-40B4-BE49-F238E27FC236}">
                <a16:creationId xmlns:a16="http://schemas.microsoft.com/office/drawing/2014/main" id="{4128C609-A35A-4AF8-8D4A-887DC4333B11}"/>
              </a:ext>
            </a:extLst>
          </p:cNvPr>
          <p:cNvSpPr>
            <a:spLocks noGrp="1"/>
          </p:cNvSpPr>
          <p:nvPr>
            <p:ph type="body" sz="quarter" idx="10" hasCustomPrompt="1"/>
          </p:nvPr>
        </p:nvSpPr>
        <p:spPr>
          <a:xfrm>
            <a:off x="328613" y="352954"/>
            <a:ext cx="6200773" cy="819150"/>
          </a:xfrm>
        </p:spPr>
        <p:txBody>
          <a:bodyPr/>
          <a:lstStyle>
            <a:lvl1pPr marL="0" indent="0">
              <a:buNone/>
              <a:defRPr sz="1800">
                <a:solidFill>
                  <a:srgbClr val="091F2C"/>
                </a:solidFill>
                <a:latin typeface="+mj-lt"/>
                <a:cs typeface="Segoe Sans Display Semilight" pitchFamily="2" charset="0"/>
              </a:defRPr>
            </a:lvl1pPr>
            <a:lvl2pPr marL="121030" indent="0">
              <a:buNone/>
              <a:defRPr/>
            </a:lvl2pPr>
            <a:lvl3pPr marL="242060" indent="0">
              <a:buNone/>
              <a:defRPr/>
            </a:lvl3pPr>
            <a:lvl4pPr marL="350484" indent="0">
              <a:buNone/>
              <a:defRPr/>
            </a:lvl4pPr>
            <a:lvl5pPr marL="453022" indent="0">
              <a:buNone/>
              <a:defRPr/>
            </a:lvl5pPr>
          </a:lstStyle>
          <a:p>
            <a:pPr lvl="0"/>
            <a:r>
              <a:rPr lang="en-US"/>
              <a:t>Click to edit title style</a:t>
            </a:r>
          </a:p>
        </p:txBody>
      </p:sp>
      <p:grpSp>
        <p:nvGrpSpPr>
          <p:cNvPr id="38" name="Group 37">
            <a:extLst>
              <a:ext uri="{FF2B5EF4-FFF2-40B4-BE49-F238E27FC236}">
                <a16:creationId xmlns:a16="http://schemas.microsoft.com/office/drawing/2014/main" id="{EF853BD5-BF0D-4DA9-AF55-DDA3CFE22C83}"/>
              </a:ext>
            </a:extLst>
          </p:cNvPr>
          <p:cNvGrpSpPr/>
          <p:nvPr userDrawn="1"/>
        </p:nvGrpSpPr>
        <p:grpSpPr>
          <a:xfrm>
            <a:off x="2787825" y="9150128"/>
            <a:ext cx="207781" cy="207781"/>
            <a:chOff x="8844880" y="5070199"/>
            <a:chExt cx="252000" cy="252000"/>
          </a:xfrm>
        </p:grpSpPr>
        <p:sp>
          <p:nvSpPr>
            <p:cNvPr id="39" name="Freeform: Shape 38">
              <a:extLst>
                <a:ext uri="{FF2B5EF4-FFF2-40B4-BE49-F238E27FC236}">
                  <a16:creationId xmlns:a16="http://schemas.microsoft.com/office/drawing/2014/main" id="{EE6342E0-A114-43BE-92D8-98D24C017066}"/>
                </a:ext>
              </a:extLst>
            </p:cNvPr>
            <p:cNvSpPr/>
            <p:nvPr/>
          </p:nvSpPr>
          <p:spPr>
            <a:xfrm rot="5400000">
              <a:off x="8844880" y="5070199"/>
              <a:ext cx="252000" cy="252000"/>
            </a:xfrm>
            <a:custGeom>
              <a:avLst/>
              <a:gdLst>
                <a:gd name="connsiteX0" fmla="*/ 0 w 126000"/>
                <a:gd name="connsiteY0" fmla="*/ 63000 h 126000"/>
                <a:gd name="connsiteX1" fmla="*/ 63000 w 126000"/>
                <a:gd name="connsiteY1" fmla="*/ 0 h 126000"/>
                <a:gd name="connsiteX2" fmla="*/ 126000 w 126000"/>
                <a:gd name="connsiteY2" fmla="*/ 63000 h 126000"/>
                <a:gd name="connsiteX3" fmla="*/ 63000 w 126000"/>
                <a:gd name="connsiteY3" fmla="*/ 126000 h 126000"/>
                <a:gd name="connsiteX4" fmla="*/ 0 w 126000"/>
                <a:gd name="connsiteY4" fmla="*/ 63000 h 126000"/>
                <a:gd name="connsiteX5" fmla="*/ 0 w 126000"/>
                <a:gd name="connsiteY5" fmla="*/ 63000 h 12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000" h="126000">
                  <a:moveTo>
                    <a:pt x="0" y="63000"/>
                  </a:moveTo>
                  <a:cubicBezTo>
                    <a:pt x="0" y="28205"/>
                    <a:pt x="28205" y="0"/>
                    <a:pt x="63000" y="0"/>
                  </a:cubicBezTo>
                  <a:cubicBezTo>
                    <a:pt x="97795" y="0"/>
                    <a:pt x="126000" y="28205"/>
                    <a:pt x="126000" y="63000"/>
                  </a:cubicBezTo>
                  <a:cubicBezTo>
                    <a:pt x="126000" y="97795"/>
                    <a:pt x="97795" y="126000"/>
                    <a:pt x="63000" y="126000"/>
                  </a:cubicBezTo>
                  <a:cubicBezTo>
                    <a:pt x="28205" y="126000"/>
                    <a:pt x="0" y="97795"/>
                    <a:pt x="0" y="63000"/>
                  </a:cubicBezTo>
                  <a:lnTo>
                    <a:pt x="0" y="63000"/>
                  </a:lnTo>
                  <a:close/>
                </a:path>
              </a:pathLst>
            </a:custGeom>
            <a:solidFill>
              <a:srgbClr val="77EAB3"/>
            </a:solidFill>
            <a:ln w="391" cap="flat">
              <a:noFill/>
              <a:prstDash val="solid"/>
              <a:miter/>
            </a:ln>
          </p:spPr>
          <p:txBody>
            <a:bodyPr rtlCol="0" anchor="ctr"/>
            <a:lstStyle/>
            <a:p>
              <a:endParaRPr lang="en-US"/>
            </a:p>
          </p:txBody>
        </p:sp>
        <p:grpSp>
          <p:nvGrpSpPr>
            <p:cNvPr id="40" name="Graphic 32">
              <a:extLst>
                <a:ext uri="{FF2B5EF4-FFF2-40B4-BE49-F238E27FC236}">
                  <a16:creationId xmlns:a16="http://schemas.microsoft.com/office/drawing/2014/main" id="{68BB2AD9-E94B-4B7D-931E-263B76971213}"/>
                </a:ext>
              </a:extLst>
            </p:cNvPr>
            <p:cNvGrpSpPr/>
            <p:nvPr/>
          </p:nvGrpSpPr>
          <p:grpSpPr>
            <a:xfrm rot="5400000">
              <a:off x="8914870" y="5143953"/>
              <a:ext cx="112024" cy="104488"/>
              <a:chOff x="2996146" y="4819536"/>
              <a:chExt cx="56012" cy="52244"/>
            </a:xfrm>
          </p:grpSpPr>
          <p:sp>
            <p:nvSpPr>
              <p:cNvPr id="41" name="Freeform: Shape 40">
                <a:extLst>
                  <a:ext uri="{FF2B5EF4-FFF2-40B4-BE49-F238E27FC236}">
                    <a16:creationId xmlns:a16="http://schemas.microsoft.com/office/drawing/2014/main" id="{355EBA43-40D3-42F5-91DD-CC57424ACC01}"/>
                  </a:ext>
                </a:extLst>
              </p:cNvPr>
              <p:cNvSpPr/>
              <p:nvPr/>
            </p:nvSpPr>
            <p:spPr>
              <a:xfrm>
                <a:off x="3024153" y="4819536"/>
                <a:ext cx="397" cy="52244"/>
              </a:xfrm>
              <a:custGeom>
                <a:avLst/>
                <a:gdLst>
                  <a:gd name="connsiteX0" fmla="*/ 0 w 397"/>
                  <a:gd name="connsiteY0" fmla="*/ 52244 h 52244"/>
                  <a:gd name="connsiteX1" fmla="*/ 0 w 397"/>
                  <a:gd name="connsiteY1" fmla="*/ 0 h 52244"/>
                </a:gdLst>
                <a:ahLst/>
                <a:cxnLst>
                  <a:cxn ang="0">
                    <a:pos x="connsiteX0" y="connsiteY0"/>
                  </a:cxn>
                  <a:cxn ang="0">
                    <a:pos x="connsiteX1" y="connsiteY1"/>
                  </a:cxn>
                </a:cxnLst>
                <a:rect l="l" t="t" r="r" b="b"/>
                <a:pathLst>
                  <a:path w="397" h="52244">
                    <a:moveTo>
                      <a:pt x="0" y="52244"/>
                    </a:moveTo>
                    <a:lnTo>
                      <a:pt x="0" y="0"/>
                    </a:lnTo>
                  </a:path>
                </a:pathLst>
              </a:custGeom>
              <a:ln w="9525" cap="rnd">
                <a:solidFill>
                  <a:schemeClr val="tx1"/>
                </a:solidFill>
                <a:prstDash val="solid"/>
                <a:round/>
              </a:ln>
            </p:spPr>
            <p:txBody>
              <a:bodyPr rtlCol="0" anchor="ctr"/>
              <a:lstStyle/>
              <a:p>
                <a:endParaRPr lang="en-US"/>
              </a:p>
            </p:txBody>
          </p:sp>
          <p:sp>
            <p:nvSpPr>
              <p:cNvPr id="42" name="Freeform: Shape 41">
                <a:extLst>
                  <a:ext uri="{FF2B5EF4-FFF2-40B4-BE49-F238E27FC236}">
                    <a16:creationId xmlns:a16="http://schemas.microsoft.com/office/drawing/2014/main" id="{5AE3289C-4130-4FAF-930C-0ED46F8F525A}"/>
                  </a:ext>
                </a:extLst>
              </p:cNvPr>
              <p:cNvSpPr/>
              <p:nvPr/>
            </p:nvSpPr>
            <p:spPr>
              <a:xfrm>
                <a:off x="2996146" y="4819536"/>
                <a:ext cx="28006" cy="23304"/>
              </a:xfrm>
              <a:custGeom>
                <a:avLst/>
                <a:gdLst>
                  <a:gd name="connsiteX0" fmla="*/ 0 w 28006"/>
                  <a:gd name="connsiteY0" fmla="*/ 23304 h 23304"/>
                  <a:gd name="connsiteX1" fmla="*/ 28006 w 28006"/>
                  <a:gd name="connsiteY1" fmla="*/ 0 h 23304"/>
                </a:gdLst>
                <a:ahLst/>
                <a:cxnLst>
                  <a:cxn ang="0">
                    <a:pos x="connsiteX0" y="connsiteY0"/>
                  </a:cxn>
                  <a:cxn ang="0">
                    <a:pos x="connsiteX1" y="connsiteY1"/>
                  </a:cxn>
                </a:cxnLst>
                <a:rect l="l" t="t" r="r" b="b"/>
                <a:pathLst>
                  <a:path w="28006" h="23304">
                    <a:moveTo>
                      <a:pt x="0" y="23304"/>
                    </a:moveTo>
                    <a:lnTo>
                      <a:pt x="28006" y="0"/>
                    </a:lnTo>
                  </a:path>
                </a:pathLst>
              </a:custGeom>
              <a:ln w="9525" cap="rnd">
                <a:solidFill>
                  <a:schemeClr val="tx1"/>
                </a:solidFill>
                <a:prstDash val="solid"/>
                <a:round/>
              </a:ln>
            </p:spPr>
            <p:txBody>
              <a:bodyPr rtlCol="0" anchor="ctr"/>
              <a:lstStyle/>
              <a:p>
                <a:endParaRPr lang="en-US"/>
              </a:p>
            </p:txBody>
          </p:sp>
          <p:sp>
            <p:nvSpPr>
              <p:cNvPr id="43" name="Freeform: Shape 42">
                <a:extLst>
                  <a:ext uri="{FF2B5EF4-FFF2-40B4-BE49-F238E27FC236}">
                    <a16:creationId xmlns:a16="http://schemas.microsoft.com/office/drawing/2014/main" id="{01616B71-6C96-4281-A85D-2EBF02FACFC0}"/>
                  </a:ext>
                </a:extLst>
              </p:cNvPr>
              <p:cNvSpPr/>
              <p:nvPr/>
            </p:nvSpPr>
            <p:spPr>
              <a:xfrm>
                <a:off x="3024153" y="4819536"/>
                <a:ext cx="28006" cy="23304"/>
              </a:xfrm>
              <a:custGeom>
                <a:avLst/>
                <a:gdLst>
                  <a:gd name="connsiteX0" fmla="*/ 28006 w 28006"/>
                  <a:gd name="connsiteY0" fmla="*/ 23304 h 23304"/>
                  <a:gd name="connsiteX1" fmla="*/ 0 w 28006"/>
                  <a:gd name="connsiteY1" fmla="*/ 0 h 23304"/>
                </a:gdLst>
                <a:ahLst/>
                <a:cxnLst>
                  <a:cxn ang="0">
                    <a:pos x="connsiteX0" y="connsiteY0"/>
                  </a:cxn>
                  <a:cxn ang="0">
                    <a:pos x="connsiteX1" y="connsiteY1"/>
                  </a:cxn>
                </a:cxnLst>
                <a:rect l="l" t="t" r="r" b="b"/>
                <a:pathLst>
                  <a:path w="28006" h="23304">
                    <a:moveTo>
                      <a:pt x="28006" y="23304"/>
                    </a:moveTo>
                    <a:lnTo>
                      <a:pt x="0" y="0"/>
                    </a:lnTo>
                  </a:path>
                </a:pathLst>
              </a:custGeom>
              <a:ln w="9525" cap="rnd">
                <a:solidFill>
                  <a:schemeClr val="tx1"/>
                </a:solidFill>
                <a:prstDash val="solid"/>
                <a:round/>
              </a:ln>
            </p:spPr>
            <p:txBody>
              <a:bodyPr rtlCol="0" anchor="ctr"/>
              <a:lstStyle/>
              <a:p>
                <a:endParaRPr lang="en-US"/>
              </a:p>
            </p:txBody>
          </p:sp>
        </p:grpSp>
      </p:grpSp>
      <p:sp>
        <p:nvSpPr>
          <p:cNvPr id="47" name="Picture Placeholder 14">
            <a:extLst>
              <a:ext uri="{FF2B5EF4-FFF2-40B4-BE49-F238E27FC236}">
                <a16:creationId xmlns:a16="http://schemas.microsoft.com/office/drawing/2014/main" id="{EB485EF6-4EFB-4280-AD9B-7BB5D0926ACC}"/>
              </a:ext>
            </a:extLst>
          </p:cNvPr>
          <p:cNvSpPr>
            <a:spLocks noGrp="1"/>
          </p:cNvSpPr>
          <p:nvPr>
            <p:ph type="pic" sz="quarter" idx="16" hasCustomPrompt="1"/>
          </p:nvPr>
        </p:nvSpPr>
        <p:spPr>
          <a:xfrm>
            <a:off x="410623" y="9153538"/>
            <a:ext cx="1882518" cy="457390"/>
          </a:xfrm>
          <a:solidFill>
            <a:schemeClr val="bg1"/>
          </a:solidFill>
        </p:spPr>
        <p:txBody>
          <a:bodyPr anchor="ctr">
            <a:noAutofit/>
          </a:bodyPr>
          <a:lstStyle>
            <a:lvl1pPr marL="0" indent="0" algn="ctr">
              <a:buNone/>
              <a:defRPr sz="1000">
                <a:solidFill>
                  <a:schemeClr val="tx1"/>
                </a:solidFill>
              </a:defRPr>
            </a:lvl1pPr>
          </a:lstStyle>
          <a:p>
            <a:r>
              <a:rPr lang="en-US"/>
              <a:t>Partner logo</a:t>
            </a:r>
          </a:p>
        </p:txBody>
      </p:sp>
      <p:sp>
        <p:nvSpPr>
          <p:cNvPr id="51" name="TextBox 50">
            <a:extLst>
              <a:ext uri="{FF2B5EF4-FFF2-40B4-BE49-F238E27FC236}">
                <a16:creationId xmlns:a16="http://schemas.microsoft.com/office/drawing/2014/main" id="{F48BE482-7ED1-441F-BDD1-2205D14A5093}"/>
              </a:ext>
            </a:extLst>
          </p:cNvPr>
          <p:cNvSpPr txBox="1"/>
          <p:nvPr userDrawn="1"/>
        </p:nvSpPr>
        <p:spPr>
          <a:xfrm>
            <a:off x="2792892" y="8547611"/>
            <a:ext cx="3239613" cy="461665"/>
          </a:xfrm>
          <a:prstGeom prst="rect">
            <a:avLst/>
          </a:prstGeom>
          <a:noFill/>
        </p:spPr>
        <p:txBody>
          <a:bodyPr wrap="square" lIns="0" tIns="0" rIns="0" bIns="0" rtlCol="0">
            <a:spAutoFit/>
          </a:bodyPr>
          <a:lstStyle/>
          <a:p>
            <a:pPr>
              <a:spcAft>
                <a:spcPts val="0"/>
              </a:spcAft>
            </a:pPr>
            <a:r>
              <a:rPr lang="en-US" sz="1000">
                <a:solidFill>
                  <a:srgbClr val="091F2C"/>
                </a:solidFill>
                <a:latin typeface="+mj-lt"/>
              </a:rPr>
              <a:t>Need help navigating these changes?</a:t>
            </a:r>
          </a:p>
          <a:p>
            <a:pPr>
              <a:spcAft>
                <a:spcPts val="600"/>
              </a:spcAft>
            </a:pPr>
            <a:r>
              <a:rPr lang="en-US" sz="1000" baseline="0">
                <a:solidFill>
                  <a:srgbClr val="091F2C"/>
                </a:solidFill>
                <a:latin typeface="+mn-lt"/>
              </a:rPr>
              <a:t>Our technology security experts can guide your business through compliance and security best practices.</a:t>
            </a:r>
          </a:p>
        </p:txBody>
      </p:sp>
      <p:sp>
        <p:nvSpPr>
          <p:cNvPr id="3" name="Text Placeholder 2">
            <a:extLst>
              <a:ext uri="{FF2B5EF4-FFF2-40B4-BE49-F238E27FC236}">
                <a16:creationId xmlns:a16="http://schemas.microsoft.com/office/drawing/2014/main" id="{5C3BD5B8-22B9-4839-9F50-5943BD6661C0}"/>
              </a:ext>
            </a:extLst>
          </p:cNvPr>
          <p:cNvSpPr>
            <a:spLocks noGrp="1"/>
          </p:cNvSpPr>
          <p:nvPr>
            <p:ph type="body" sz="quarter" idx="27" hasCustomPrompt="1"/>
          </p:nvPr>
        </p:nvSpPr>
        <p:spPr>
          <a:xfrm>
            <a:off x="3089144" y="9150128"/>
            <a:ext cx="2943357" cy="461665"/>
          </a:xfrm>
        </p:spPr>
        <p:txBody>
          <a:bodyPr wrap="square">
            <a:spAutoFit/>
          </a:bodyPr>
          <a:lstStyle>
            <a:lvl1pPr marL="0" indent="0">
              <a:buNone/>
              <a:defRPr sz="1000">
                <a:latin typeface="+mj-lt"/>
              </a:defRPr>
            </a:lvl1pPr>
            <a:lvl2pPr marL="121030" indent="0">
              <a:buNone/>
              <a:defRPr/>
            </a:lvl2pPr>
            <a:lvl3pPr marL="242060" indent="0">
              <a:buNone/>
              <a:defRPr/>
            </a:lvl3pPr>
            <a:lvl4pPr marL="350484" indent="0">
              <a:buNone/>
              <a:defRPr/>
            </a:lvl4pPr>
            <a:lvl5pPr marL="453022" indent="0">
              <a:buNone/>
              <a:defRPr/>
            </a:lvl5pPr>
          </a:lstStyle>
          <a:p>
            <a:pPr lvl="0"/>
            <a:r>
              <a:rPr lang="en-US"/>
              <a:t>[Phone]</a:t>
            </a:r>
            <a:br>
              <a:rPr lang="en-US"/>
            </a:br>
            <a:r>
              <a:rPr lang="en-US"/>
              <a:t>[Email]</a:t>
            </a:r>
            <a:br>
              <a:rPr lang="en-US"/>
            </a:br>
            <a:r>
              <a:rPr lang="en-US"/>
              <a:t>[Website]</a:t>
            </a:r>
          </a:p>
        </p:txBody>
      </p:sp>
      <p:cxnSp>
        <p:nvCxnSpPr>
          <p:cNvPr id="46" name="Straight Connector 45">
            <a:extLst>
              <a:ext uri="{FF2B5EF4-FFF2-40B4-BE49-F238E27FC236}">
                <a16:creationId xmlns:a16="http://schemas.microsoft.com/office/drawing/2014/main" id="{E7621B2C-8BDD-46DF-874E-F43FEDFE78AA}"/>
              </a:ext>
              <a:ext uri="{C183D7F6-B498-43B3-948B-1728B52AA6E4}">
                <adec:decorative xmlns:adec="http://schemas.microsoft.com/office/drawing/2017/decorative" val="1"/>
              </a:ext>
            </a:extLst>
          </p:cNvPr>
          <p:cNvCxnSpPr>
            <a:cxnSpLocks/>
          </p:cNvCxnSpPr>
          <p:nvPr userDrawn="1"/>
        </p:nvCxnSpPr>
        <p:spPr>
          <a:xfrm>
            <a:off x="2543016" y="8619305"/>
            <a:ext cx="0" cy="991623"/>
          </a:xfrm>
          <a:prstGeom prst="line">
            <a:avLst/>
          </a:prstGeom>
          <a:ln w="12700">
            <a:solidFill>
              <a:srgbClr val="77EA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794FB387-6D48-4212-8B07-16CEA8951480}"/>
              </a:ext>
            </a:extLst>
          </p:cNvPr>
          <p:cNvSpPr txBox="1"/>
          <p:nvPr userDrawn="1"/>
        </p:nvSpPr>
        <p:spPr>
          <a:xfrm>
            <a:off x="410623" y="8547611"/>
            <a:ext cx="1882518" cy="430887"/>
          </a:xfrm>
          <a:prstGeom prst="rect">
            <a:avLst/>
          </a:prstGeom>
          <a:noFill/>
        </p:spPr>
        <p:txBody>
          <a:bodyPr wrap="square" lIns="0" tIns="0" rIns="0" bIns="0" rtlCol="0">
            <a:spAutoFit/>
          </a:bodyPr>
          <a:lstStyle/>
          <a:p>
            <a:pPr>
              <a:spcAft>
                <a:spcPts val="600"/>
              </a:spcAft>
            </a:pPr>
            <a:r>
              <a:rPr lang="en-US" sz="1400">
                <a:solidFill>
                  <a:srgbClr val="091F2C"/>
                </a:solidFill>
                <a:latin typeface="+mj-lt"/>
              </a:rPr>
              <a:t>Let's Supercharge your security compliance</a:t>
            </a:r>
          </a:p>
        </p:txBody>
      </p:sp>
    </p:spTree>
    <p:extLst>
      <p:ext uri="{BB962C8B-B14F-4D97-AF65-F5344CB8AC3E}">
        <p14:creationId xmlns:p14="http://schemas.microsoft.com/office/powerpoint/2010/main" val="1748974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6" pos="496">
          <p15:clr>
            <a:srgbClr val="A4A3A4"/>
          </p15:clr>
        </p15:guide>
        <p15:guide id="7" pos="613">
          <p15:clr>
            <a:srgbClr val="A4A3A4"/>
          </p15:clr>
        </p15:guide>
        <p15:guide id="8" pos="876">
          <p15:clr>
            <a:srgbClr val="A4A3A4"/>
          </p15:clr>
        </p15:guide>
        <p15:guide id="9" pos="992">
          <p15:clr>
            <a:srgbClr val="A4A3A4"/>
          </p15:clr>
        </p15:guide>
        <p15:guide id="10" pos="1254">
          <p15:clr>
            <a:srgbClr val="A4A3A4"/>
          </p15:clr>
        </p15:guide>
        <p15:guide id="11" pos="1371">
          <p15:clr>
            <a:srgbClr val="A4A3A4"/>
          </p15:clr>
        </p15:guide>
        <p15:guide id="12" pos="1633">
          <p15:clr>
            <a:srgbClr val="A4A3A4"/>
          </p15:clr>
        </p15:guide>
        <p15:guide id="13" pos="1749">
          <p15:clr>
            <a:srgbClr val="A4A3A4"/>
          </p15:clr>
        </p15:guide>
        <p15:guide id="14" pos="2011">
          <p15:clr>
            <a:srgbClr val="A4A3A4"/>
          </p15:clr>
        </p15:guide>
        <p15:guide id="15" pos="2128">
          <p15:clr>
            <a:srgbClr val="A4A3A4"/>
          </p15:clr>
        </p15:guide>
        <p15:guide id="16" pos="2390">
          <p15:clr>
            <a:srgbClr val="A4A3A4"/>
          </p15:clr>
        </p15:guide>
        <p15:guide id="17" pos="2506">
          <p15:clr>
            <a:srgbClr val="A4A3A4"/>
          </p15:clr>
        </p15:guide>
        <p15:guide id="18" pos="2769">
          <p15:clr>
            <a:srgbClr val="A4A3A4"/>
          </p15:clr>
        </p15:guide>
        <p15:guide id="19" pos="2886">
          <p15:clr>
            <a:srgbClr val="A4A3A4"/>
          </p15:clr>
        </p15:guide>
        <p15:guide id="20" pos="3147">
          <p15:clr>
            <a:srgbClr val="A4A3A4"/>
          </p15:clr>
        </p15:guide>
        <p15:guide id="21" pos="3264">
          <p15:clr>
            <a:srgbClr val="A4A3A4"/>
          </p15:clr>
        </p15:guide>
        <p15:guide id="22" pos="3524">
          <p15:clr>
            <a:srgbClr val="A4A3A4"/>
          </p15:clr>
        </p15:guide>
        <p15:guide id="23" pos="3642">
          <p15:clr>
            <a:srgbClr val="A4A3A4"/>
          </p15:clr>
        </p15:guide>
        <p15:guide id="24" pos="3904">
          <p15:clr>
            <a:srgbClr val="A4A3A4"/>
          </p15:clr>
        </p15:guide>
        <p15:guide id="25" pos="4022">
          <p15:clr>
            <a:srgbClr val="A4A3A4"/>
          </p15:clr>
        </p15:guide>
        <p15:guide id="26" pos="4282">
          <p15:clr>
            <a:srgbClr val="A4A3A4"/>
          </p15:clr>
        </p15:guide>
        <p15:guide id="27" pos="4399">
          <p15:clr>
            <a:srgbClr val="A4A3A4"/>
          </p15:clr>
        </p15:guide>
        <p15:guide id="28" orient="horz" pos="1327">
          <p15:clr>
            <a:srgbClr val="5ACBF0"/>
          </p15:clr>
        </p15:guide>
        <p15:guide id="29" orient="horz" pos="1864">
          <p15:clr>
            <a:srgbClr val="5ACBF0"/>
          </p15:clr>
        </p15:guide>
        <p15:guide id="30" orient="horz" pos="422">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Blank">
    <p:bg>
      <p:bgPr>
        <a:solidFill>
          <a:srgbClr val="F4F3F5"/>
        </a:solidFill>
        <a:effectLst/>
      </p:bgPr>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4128C609-A35A-4AF8-8D4A-887DC4333B11}"/>
              </a:ext>
            </a:extLst>
          </p:cNvPr>
          <p:cNvSpPr>
            <a:spLocks noGrp="1"/>
          </p:cNvSpPr>
          <p:nvPr>
            <p:ph type="body" sz="quarter" idx="10" hasCustomPrompt="1"/>
          </p:nvPr>
        </p:nvSpPr>
        <p:spPr>
          <a:xfrm>
            <a:off x="328613" y="352954"/>
            <a:ext cx="6200773" cy="819150"/>
          </a:xfrm>
        </p:spPr>
        <p:txBody>
          <a:bodyPr/>
          <a:lstStyle>
            <a:lvl1pPr marL="0" indent="0">
              <a:buNone/>
              <a:defRPr sz="1800">
                <a:latin typeface="+mj-lt"/>
                <a:cs typeface="Segoe Sans Display Semilight" pitchFamily="2" charset="0"/>
              </a:defRPr>
            </a:lvl1pPr>
            <a:lvl2pPr marL="121030" indent="0">
              <a:buNone/>
              <a:defRPr/>
            </a:lvl2pPr>
            <a:lvl3pPr marL="242060" indent="0">
              <a:buNone/>
              <a:defRPr/>
            </a:lvl3pPr>
            <a:lvl4pPr marL="350484" indent="0">
              <a:buNone/>
              <a:defRPr/>
            </a:lvl4pPr>
            <a:lvl5pPr marL="453022" indent="0">
              <a:buNone/>
              <a:defRPr/>
            </a:lvl5pPr>
          </a:lstStyle>
          <a:p>
            <a:pPr lvl="0"/>
            <a:r>
              <a:rPr lang="en-US"/>
              <a:t>Click to edit title style</a:t>
            </a:r>
          </a:p>
        </p:txBody>
      </p:sp>
    </p:spTree>
    <p:extLst>
      <p:ext uri="{BB962C8B-B14F-4D97-AF65-F5344CB8AC3E}">
        <p14:creationId xmlns:p14="http://schemas.microsoft.com/office/powerpoint/2010/main" val="1347300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6" pos="496">
          <p15:clr>
            <a:srgbClr val="A4A3A4"/>
          </p15:clr>
        </p15:guide>
        <p15:guide id="7" pos="613">
          <p15:clr>
            <a:srgbClr val="A4A3A4"/>
          </p15:clr>
        </p15:guide>
        <p15:guide id="8" pos="876">
          <p15:clr>
            <a:srgbClr val="A4A3A4"/>
          </p15:clr>
        </p15:guide>
        <p15:guide id="9" pos="992">
          <p15:clr>
            <a:srgbClr val="A4A3A4"/>
          </p15:clr>
        </p15:guide>
        <p15:guide id="10" pos="1254">
          <p15:clr>
            <a:srgbClr val="A4A3A4"/>
          </p15:clr>
        </p15:guide>
        <p15:guide id="11" pos="1371">
          <p15:clr>
            <a:srgbClr val="A4A3A4"/>
          </p15:clr>
        </p15:guide>
        <p15:guide id="12" pos="1633">
          <p15:clr>
            <a:srgbClr val="A4A3A4"/>
          </p15:clr>
        </p15:guide>
        <p15:guide id="13" pos="1749">
          <p15:clr>
            <a:srgbClr val="A4A3A4"/>
          </p15:clr>
        </p15:guide>
        <p15:guide id="14" pos="2011">
          <p15:clr>
            <a:srgbClr val="A4A3A4"/>
          </p15:clr>
        </p15:guide>
        <p15:guide id="15" pos="2128">
          <p15:clr>
            <a:srgbClr val="A4A3A4"/>
          </p15:clr>
        </p15:guide>
        <p15:guide id="16" pos="2390">
          <p15:clr>
            <a:srgbClr val="A4A3A4"/>
          </p15:clr>
        </p15:guide>
        <p15:guide id="17" pos="2506">
          <p15:clr>
            <a:srgbClr val="A4A3A4"/>
          </p15:clr>
        </p15:guide>
        <p15:guide id="18" pos="2769">
          <p15:clr>
            <a:srgbClr val="A4A3A4"/>
          </p15:clr>
        </p15:guide>
        <p15:guide id="19" pos="2886">
          <p15:clr>
            <a:srgbClr val="A4A3A4"/>
          </p15:clr>
        </p15:guide>
        <p15:guide id="20" pos="3147">
          <p15:clr>
            <a:srgbClr val="A4A3A4"/>
          </p15:clr>
        </p15:guide>
        <p15:guide id="21" pos="3264">
          <p15:clr>
            <a:srgbClr val="A4A3A4"/>
          </p15:clr>
        </p15:guide>
        <p15:guide id="22" pos="3524">
          <p15:clr>
            <a:srgbClr val="A4A3A4"/>
          </p15:clr>
        </p15:guide>
        <p15:guide id="23" pos="3642">
          <p15:clr>
            <a:srgbClr val="A4A3A4"/>
          </p15:clr>
        </p15:guide>
        <p15:guide id="24" pos="3904">
          <p15:clr>
            <a:srgbClr val="A4A3A4"/>
          </p15:clr>
        </p15:guide>
        <p15:guide id="25" pos="4022">
          <p15:clr>
            <a:srgbClr val="A4A3A4"/>
          </p15:clr>
        </p15:guide>
        <p15:guide id="26" pos="4282">
          <p15:clr>
            <a:srgbClr val="A4A3A4"/>
          </p15:clr>
        </p15:guide>
        <p15:guide id="27" pos="4399">
          <p15:clr>
            <a:srgbClr val="A4A3A4"/>
          </p15:clr>
        </p15:guide>
        <p15:guide id="28" orient="horz" pos="1327">
          <p15:clr>
            <a:srgbClr val="5ACBF0"/>
          </p15:clr>
        </p15:guide>
        <p15:guide id="29" orient="horz" pos="1864">
          <p15:clr>
            <a:srgbClr val="5ACBF0"/>
          </p15:clr>
        </p15:guide>
        <p15:guide id="30" orient="horz" pos="422">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Blank">
    <p:bg>
      <p:bgPr>
        <a:solidFill>
          <a:schemeClr val="bg1"/>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A1F45FFB-428B-4424-9407-589994E0F9F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6858000" cy="7239000"/>
          </a:xfrm>
          <a:custGeom>
            <a:avLst/>
            <a:gdLst>
              <a:gd name="connsiteX0" fmla="*/ 0 w 6858000"/>
              <a:gd name="connsiteY0" fmla="*/ 0 h 6282600"/>
              <a:gd name="connsiteX1" fmla="*/ 6858000 w 6858000"/>
              <a:gd name="connsiteY1" fmla="*/ 0 h 6282600"/>
              <a:gd name="connsiteX2" fmla="*/ 6858000 w 6858000"/>
              <a:gd name="connsiteY2" fmla="*/ 6282600 h 6282600"/>
              <a:gd name="connsiteX3" fmla="*/ 0 w 6858000"/>
              <a:gd name="connsiteY3" fmla="*/ 6282600 h 6282600"/>
            </a:gdLst>
            <a:ahLst/>
            <a:cxnLst>
              <a:cxn ang="0">
                <a:pos x="connsiteX0" y="connsiteY0"/>
              </a:cxn>
              <a:cxn ang="0">
                <a:pos x="connsiteX1" y="connsiteY1"/>
              </a:cxn>
              <a:cxn ang="0">
                <a:pos x="connsiteX2" y="connsiteY2"/>
              </a:cxn>
              <a:cxn ang="0">
                <a:pos x="connsiteX3" y="connsiteY3"/>
              </a:cxn>
            </a:cxnLst>
            <a:rect l="l" t="t" r="r" b="b"/>
            <a:pathLst>
              <a:path w="6858000" h="6282600">
                <a:moveTo>
                  <a:pt x="0" y="0"/>
                </a:moveTo>
                <a:lnTo>
                  <a:pt x="6858000" y="0"/>
                </a:lnTo>
                <a:lnTo>
                  <a:pt x="6858000" y="6282600"/>
                </a:lnTo>
                <a:lnTo>
                  <a:pt x="0" y="6282600"/>
                </a:lnTo>
                <a:close/>
              </a:path>
            </a:pathLst>
          </a:custGeom>
        </p:spPr>
      </p:pic>
      <p:sp>
        <p:nvSpPr>
          <p:cNvPr id="4" name="Title 3">
            <a:extLst>
              <a:ext uri="{FF2B5EF4-FFF2-40B4-BE49-F238E27FC236}">
                <a16:creationId xmlns:a16="http://schemas.microsoft.com/office/drawing/2014/main" id="{1335E35A-09CC-4B90-9E79-D282B3550487}"/>
              </a:ext>
            </a:extLst>
          </p:cNvPr>
          <p:cNvSpPr>
            <a:spLocks noGrp="1"/>
          </p:cNvSpPr>
          <p:nvPr>
            <p:ph type="title" hasCustomPrompt="1"/>
          </p:nvPr>
        </p:nvSpPr>
        <p:spPr>
          <a:xfrm>
            <a:off x="328613" y="919620"/>
            <a:ext cx="3316282" cy="738664"/>
          </a:xfrm>
        </p:spPr>
        <p:txBody>
          <a:bodyPr wrap="square" anchor="t">
            <a:spAutoFit/>
          </a:bodyPr>
          <a:lstStyle>
            <a:lvl1pPr>
              <a:defRPr sz="2400">
                <a:solidFill>
                  <a:srgbClr val="091F2C"/>
                </a:solidFill>
                <a:latin typeface="+mj-lt"/>
              </a:defRPr>
            </a:lvl1pPr>
          </a:lstStyle>
          <a:p>
            <a:r>
              <a:rPr lang="en-US"/>
              <a:t>Click to edit </a:t>
            </a:r>
            <a:br>
              <a:rPr lang="en-US"/>
            </a:br>
            <a:r>
              <a:rPr lang="en-US"/>
              <a:t>Master title style</a:t>
            </a:r>
          </a:p>
        </p:txBody>
      </p:sp>
      <p:cxnSp>
        <p:nvCxnSpPr>
          <p:cNvPr id="14" name="Straight Connector 13">
            <a:extLst>
              <a:ext uri="{FF2B5EF4-FFF2-40B4-BE49-F238E27FC236}">
                <a16:creationId xmlns:a16="http://schemas.microsoft.com/office/drawing/2014/main" id="{6B1DBB6D-790D-B377-A222-E2DF314EB6F6}"/>
              </a:ext>
            </a:extLst>
          </p:cNvPr>
          <p:cNvCxnSpPr>
            <a:cxnSpLocks/>
          </p:cNvCxnSpPr>
          <p:nvPr userDrawn="1"/>
        </p:nvCxnSpPr>
        <p:spPr>
          <a:xfrm>
            <a:off x="1555168" y="349939"/>
            <a:ext cx="0" cy="219742"/>
          </a:xfrm>
          <a:prstGeom prst="line">
            <a:avLst/>
          </a:prstGeom>
          <a:ln w="9525">
            <a:solidFill>
              <a:srgbClr val="73737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9" name="Picture Placeholder 18">
            <a:extLst>
              <a:ext uri="{FF2B5EF4-FFF2-40B4-BE49-F238E27FC236}">
                <a16:creationId xmlns:a16="http://schemas.microsoft.com/office/drawing/2014/main" id="{7C43C1A0-5D01-6878-F50C-A61842662CBD}"/>
              </a:ext>
            </a:extLst>
          </p:cNvPr>
          <p:cNvSpPr>
            <a:spLocks noGrp="1"/>
          </p:cNvSpPr>
          <p:nvPr>
            <p:ph type="pic" sz="quarter" idx="15" hasCustomPrompt="1"/>
          </p:nvPr>
        </p:nvSpPr>
        <p:spPr>
          <a:xfrm>
            <a:off x="321737" y="353790"/>
            <a:ext cx="1045637" cy="212040"/>
          </a:xfrm>
        </p:spPr>
        <p:txBody>
          <a:bodyPr anchor="ctr"/>
          <a:lstStyle>
            <a:lvl1pPr marL="0" indent="0" algn="ctr">
              <a:buNone/>
              <a:defRPr sz="900">
                <a:solidFill>
                  <a:schemeClr val="tx1"/>
                </a:solidFill>
              </a:defRPr>
            </a:lvl1pPr>
          </a:lstStyle>
          <a:p>
            <a:r>
              <a:rPr lang="en-US"/>
              <a:t>Partner logo</a:t>
            </a:r>
          </a:p>
        </p:txBody>
      </p:sp>
      <p:pic>
        <p:nvPicPr>
          <p:cNvPr id="8" name="Graphic 7">
            <a:extLst>
              <a:ext uri="{FF2B5EF4-FFF2-40B4-BE49-F238E27FC236}">
                <a16:creationId xmlns:a16="http://schemas.microsoft.com/office/drawing/2014/main" id="{9F99AA96-8DD5-448E-9A43-D4F2C990EF3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74699" y="353610"/>
            <a:ext cx="1675600" cy="212400"/>
          </a:xfrm>
          <a:prstGeom prst="rect">
            <a:avLst/>
          </a:prstGeom>
        </p:spPr>
      </p:pic>
    </p:spTree>
    <p:extLst>
      <p:ext uri="{BB962C8B-B14F-4D97-AF65-F5344CB8AC3E}">
        <p14:creationId xmlns:p14="http://schemas.microsoft.com/office/powerpoint/2010/main" val="178235785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6" pos="496">
          <p15:clr>
            <a:srgbClr val="A4A3A4"/>
          </p15:clr>
        </p15:guide>
        <p15:guide id="7" pos="613">
          <p15:clr>
            <a:srgbClr val="A4A3A4"/>
          </p15:clr>
        </p15:guide>
        <p15:guide id="8" pos="876">
          <p15:clr>
            <a:srgbClr val="A4A3A4"/>
          </p15:clr>
        </p15:guide>
        <p15:guide id="9" pos="992">
          <p15:clr>
            <a:srgbClr val="A4A3A4"/>
          </p15:clr>
        </p15:guide>
        <p15:guide id="10" pos="1254">
          <p15:clr>
            <a:srgbClr val="A4A3A4"/>
          </p15:clr>
        </p15:guide>
        <p15:guide id="11" pos="1371">
          <p15:clr>
            <a:srgbClr val="A4A3A4"/>
          </p15:clr>
        </p15:guide>
        <p15:guide id="12" pos="1633">
          <p15:clr>
            <a:srgbClr val="A4A3A4"/>
          </p15:clr>
        </p15:guide>
        <p15:guide id="13" pos="1749">
          <p15:clr>
            <a:srgbClr val="A4A3A4"/>
          </p15:clr>
        </p15:guide>
        <p15:guide id="14" pos="2011">
          <p15:clr>
            <a:srgbClr val="A4A3A4"/>
          </p15:clr>
        </p15:guide>
        <p15:guide id="15" pos="2128">
          <p15:clr>
            <a:srgbClr val="A4A3A4"/>
          </p15:clr>
        </p15:guide>
        <p15:guide id="16" pos="2390">
          <p15:clr>
            <a:srgbClr val="A4A3A4"/>
          </p15:clr>
        </p15:guide>
        <p15:guide id="17" pos="2506">
          <p15:clr>
            <a:srgbClr val="A4A3A4"/>
          </p15:clr>
        </p15:guide>
        <p15:guide id="18" pos="2769">
          <p15:clr>
            <a:srgbClr val="A4A3A4"/>
          </p15:clr>
        </p15:guide>
        <p15:guide id="19" pos="2886">
          <p15:clr>
            <a:srgbClr val="A4A3A4"/>
          </p15:clr>
        </p15:guide>
        <p15:guide id="20" pos="3147">
          <p15:clr>
            <a:srgbClr val="A4A3A4"/>
          </p15:clr>
        </p15:guide>
        <p15:guide id="21" pos="3264">
          <p15:clr>
            <a:srgbClr val="A4A3A4"/>
          </p15:clr>
        </p15:guide>
        <p15:guide id="22" pos="3524">
          <p15:clr>
            <a:srgbClr val="A4A3A4"/>
          </p15:clr>
        </p15:guide>
        <p15:guide id="23" pos="3642">
          <p15:clr>
            <a:srgbClr val="A4A3A4"/>
          </p15:clr>
        </p15:guide>
        <p15:guide id="24" pos="3904">
          <p15:clr>
            <a:srgbClr val="A4A3A4"/>
          </p15:clr>
        </p15:guide>
        <p15:guide id="25" pos="4022">
          <p15:clr>
            <a:srgbClr val="A4A3A4"/>
          </p15:clr>
        </p15:guide>
        <p15:guide id="26" pos="4282">
          <p15:clr>
            <a:srgbClr val="A4A3A4"/>
          </p15:clr>
        </p15:guide>
        <p15:guide id="27" pos="4399">
          <p15:clr>
            <a:srgbClr val="A4A3A4"/>
          </p15:clr>
        </p15:guide>
        <p15:guide id="28" orient="horz" pos="1327">
          <p15:clr>
            <a:srgbClr val="5ACBF0"/>
          </p15:clr>
        </p15:guide>
        <p15:guide id="29" orient="horz" pos="1864">
          <p15:clr>
            <a:srgbClr val="5ACBF0"/>
          </p15:clr>
        </p15:guide>
        <p15:guide id="30" orient="horz" pos="422">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Blank">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80423C0-E330-409F-9319-15FA53CE282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1169" r="19889"/>
          <a:stretch/>
        </p:blipFill>
        <p:spPr>
          <a:xfrm>
            <a:off x="0" y="0"/>
            <a:ext cx="6858000" cy="9905999"/>
          </a:xfrm>
          <a:custGeom>
            <a:avLst/>
            <a:gdLst>
              <a:gd name="connsiteX0" fmla="*/ 0 w 6858000"/>
              <a:gd name="connsiteY0" fmla="*/ 0 h 9905999"/>
              <a:gd name="connsiteX1" fmla="*/ 6858000 w 6858000"/>
              <a:gd name="connsiteY1" fmla="*/ 0 h 9905999"/>
              <a:gd name="connsiteX2" fmla="*/ 6858000 w 6858000"/>
              <a:gd name="connsiteY2" fmla="*/ 9905999 h 9905999"/>
              <a:gd name="connsiteX3" fmla="*/ 0 w 6858000"/>
              <a:gd name="connsiteY3" fmla="*/ 9905999 h 9905999"/>
            </a:gdLst>
            <a:ahLst/>
            <a:cxnLst>
              <a:cxn ang="0">
                <a:pos x="connsiteX0" y="connsiteY0"/>
              </a:cxn>
              <a:cxn ang="0">
                <a:pos x="connsiteX1" y="connsiteY1"/>
              </a:cxn>
              <a:cxn ang="0">
                <a:pos x="connsiteX2" y="connsiteY2"/>
              </a:cxn>
              <a:cxn ang="0">
                <a:pos x="connsiteX3" y="connsiteY3"/>
              </a:cxn>
            </a:cxnLst>
            <a:rect l="l" t="t" r="r" b="b"/>
            <a:pathLst>
              <a:path w="6858000" h="9905999">
                <a:moveTo>
                  <a:pt x="0" y="0"/>
                </a:moveTo>
                <a:lnTo>
                  <a:pt x="6858000" y="0"/>
                </a:lnTo>
                <a:lnTo>
                  <a:pt x="6858000" y="9905999"/>
                </a:lnTo>
                <a:lnTo>
                  <a:pt x="0" y="9905999"/>
                </a:lnTo>
                <a:close/>
              </a:path>
            </a:pathLst>
          </a:custGeom>
        </p:spPr>
      </p:pic>
      <p:sp>
        <p:nvSpPr>
          <p:cNvPr id="4" name="Title 3">
            <a:extLst>
              <a:ext uri="{FF2B5EF4-FFF2-40B4-BE49-F238E27FC236}">
                <a16:creationId xmlns:a16="http://schemas.microsoft.com/office/drawing/2014/main" id="{1335E35A-09CC-4B90-9E79-D282B3550487}"/>
              </a:ext>
            </a:extLst>
          </p:cNvPr>
          <p:cNvSpPr>
            <a:spLocks noGrp="1"/>
          </p:cNvSpPr>
          <p:nvPr>
            <p:ph type="title" hasCustomPrompt="1"/>
          </p:nvPr>
        </p:nvSpPr>
        <p:spPr>
          <a:xfrm>
            <a:off x="328613" y="2535478"/>
            <a:ext cx="3316282" cy="738664"/>
          </a:xfrm>
        </p:spPr>
        <p:txBody>
          <a:bodyPr wrap="square" anchor="t">
            <a:spAutoFit/>
          </a:bodyPr>
          <a:lstStyle>
            <a:lvl1pPr>
              <a:defRPr sz="2400">
                <a:solidFill>
                  <a:srgbClr val="091F2C"/>
                </a:solidFill>
                <a:latin typeface="+mj-lt"/>
              </a:defRPr>
            </a:lvl1pPr>
          </a:lstStyle>
          <a:p>
            <a:r>
              <a:rPr lang="en-US"/>
              <a:t>Click to edit </a:t>
            </a:r>
            <a:br>
              <a:rPr lang="en-US"/>
            </a:br>
            <a:r>
              <a:rPr lang="en-US"/>
              <a:t>Master title style</a:t>
            </a:r>
          </a:p>
        </p:txBody>
      </p:sp>
      <p:cxnSp>
        <p:nvCxnSpPr>
          <p:cNvPr id="14" name="Straight Connector 13">
            <a:extLst>
              <a:ext uri="{FF2B5EF4-FFF2-40B4-BE49-F238E27FC236}">
                <a16:creationId xmlns:a16="http://schemas.microsoft.com/office/drawing/2014/main" id="{6B1DBB6D-790D-B377-A222-E2DF314EB6F6}"/>
              </a:ext>
            </a:extLst>
          </p:cNvPr>
          <p:cNvCxnSpPr>
            <a:cxnSpLocks/>
          </p:cNvCxnSpPr>
          <p:nvPr userDrawn="1"/>
        </p:nvCxnSpPr>
        <p:spPr>
          <a:xfrm>
            <a:off x="1555168" y="349939"/>
            <a:ext cx="0" cy="219742"/>
          </a:xfrm>
          <a:prstGeom prst="line">
            <a:avLst/>
          </a:prstGeom>
          <a:ln w="9525">
            <a:solidFill>
              <a:srgbClr val="73737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9" name="Picture Placeholder 18">
            <a:extLst>
              <a:ext uri="{FF2B5EF4-FFF2-40B4-BE49-F238E27FC236}">
                <a16:creationId xmlns:a16="http://schemas.microsoft.com/office/drawing/2014/main" id="{7C43C1A0-5D01-6878-F50C-A61842662CBD}"/>
              </a:ext>
            </a:extLst>
          </p:cNvPr>
          <p:cNvSpPr>
            <a:spLocks noGrp="1"/>
          </p:cNvSpPr>
          <p:nvPr>
            <p:ph type="pic" sz="quarter" idx="15" hasCustomPrompt="1"/>
          </p:nvPr>
        </p:nvSpPr>
        <p:spPr>
          <a:xfrm>
            <a:off x="321737" y="353790"/>
            <a:ext cx="1045637" cy="212040"/>
          </a:xfrm>
        </p:spPr>
        <p:txBody>
          <a:bodyPr anchor="ctr"/>
          <a:lstStyle>
            <a:lvl1pPr marL="0" indent="0" algn="ctr">
              <a:buNone/>
              <a:defRPr sz="900">
                <a:solidFill>
                  <a:schemeClr val="bg1"/>
                </a:solidFill>
              </a:defRPr>
            </a:lvl1pPr>
          </a:lstStyle>
          <a:p>
            <a:r>
              <a:rPr lang="en-US"/>
              <a:t>Partner logo</a:t>
            </a:r>
          </a:p>
        </p:txBody>
      </p:sp>
      <p:grpSp>
        <p:nvGrpSpPr>
          <p:cNvPr id="30" name="Group 29">
            <a:extLst>
              <a:ext uri="{FF2B5EF4-FFF2-40B4-BE49-F238E27FC236}">
                <a16:creationId xmlns:a16="http://schemas.microsoft.com/office/drawing/2014/main" id="{1A9D3BE7-F104-4783-90AE-DA652E5EB28B}"/>
              </a:ext>
            </a:extLst>
          </p:cNvPr>
          <p:cNvGrpSpPr/>
          <p:nvPr userDrawn="1"/>
        </p:nvGrpSpPr>
        <p:grpSpPr>
          <a:xfrm>
            <a:off x="2050789" y="386649"/>
            <a:ext cx="1398271" cy="175967"/>
            <a:chOff x="2050789" y="386649"/>
            <a:chExt cx="1398271" cy="175967"/>
          </a:xfrm>
          <a:solidFill>
            <a:schemeClr val="bg1"/>
          </a:solidFill>
        </p:grpSpPr>
        <p:grpSp>
          <p:nvGrpSpPr>
            <p:cNvPr id="10" name="Graphic 7">
              <a:extLst>
                <a:ext uri="{FF2B5EF4-FFF2-40B4-BE49-F238E27FC236}">
                  <a16:creationId xmlns:a16="http://schemas.microsoft.com/office/drawing/2014/main" id="{115C45B8-5575-411B-86B0-F090E91B9303}"/>
                </a:ext>
              </a:extLst>
            </p:cNvPr>
            <p:cNvGrpSpPr/>
            <p:nvPr/>
          </p:nvGrpSpPr>
          <p:grpSpPr>
            <a:xfrm>
              <a:off x="2821418" y="393228"/>
              <a:ext cx="627642" cy="169388"/>
              <a:chOff x="2821418" y="393228"/>
              <a:chExt cx="627642" cy="169388"/>
            </a:xfrm>
            <a:grpFill/>
          </p:grpSpPr>
          <p:sp>
            <p:nvSpPr>
              <p:cNvPr id="11" name="Freeform: Shape 10">
                <a:extLst>
                  <a:ext uri="{FF2B5EF4-FFF2-40B4-BE49-F238E27FC236}">
                    <a16:creationId xmlns:a16="http://schemas.microsoft.com/office/drawing/2014/main" id="{9F63EF3A-947D-4C62-A4DA-FC4D9ED2917F}"/>
                  </a:ext>
                </a:extLst>
              </p:cNvPr>
              <p:cNvSpPr/>
              <p:nvPr/>
            </p:nvSpPr>
            <p:spPr>
              <a:xfrm>
                <a:off x="2821418" y="393966"/>
                <a:ext cx="77349" cy="131776"/>
              </a:xfrm>
              <a:custGeom>
                <a:avLst/>
                <a:gdLst>
                  <a:gd name="connsiteX0" fmla="*/ 23216 w 77349"/>
                  <a:gd name="connsiteY0" fmla="*/ 34397 h 131776"/>
                  <a:gd name="connsiteX1" fmla="*/ 28113 w 77349"/>
                  <a:gd name="connsiteY1" fmla="*/ 46256 h 131776"/>
                  <a:gd name="connsiteX2" fmla="*/ 45637 w 77349"/>
                  <a:gd name="connsiteY2" fmla="*/ 57584 h 131776"/>
                  <a:gd name="connsiteX3" fmla="*/ 69974 w 77349"/>
                  <a:gd name="connsiteY3" fmla="*/ 75225 h 131776"/>
                  <a:gd name="connsiteX4" fmla="*/ 77349 w 77349"/>
                  <a:gd name="connsiteY4" fmla="*/ 95610 h 131776"/>
                  <a:gd name="connsiteX5" fmla="*/ 65077 w 77349"/>
                  <a:gd name="connsiteY5" fmla="*/ 122189 h 131776"/>
                  <a:gd name="connsiteX6" fmla="*/ 33689 w 77349"/>
                  <a:gd name="connsiteY6" fmla="*/ 131777 h 131776"/>
                  <a:gd name="connsiteX7" fmla="*/ 13688 w 77349"/>
                  <a:gd name="connsiteY7" fmla="*/ 129564 h 131776"/>
                  <a:gd name="connsiteX8" fmla="*/ 0 w 77349"/>
                  <a:gd name="connsiteY8" fmla="*/ 124401 h 131776"/>
                  <a:gd name="connsiteX9" fmla="*/ 0 w 77349"/>
                  <a:gd name="connsiteY9" fmla="*/ 100153 h 131776"/>
                  <a:gd name="connsiteX10" fmla="*/ 15074 w 77349"/>
                  <a:gd name="connsiteY10" fmla="*/ 109120 h 131776"/>
                  <a:gd name="connsiteX11" fmla="*/ 33158 w 77349"/>
                  <a:gd name="connsiteY11" fmla="*/ 112690 h 131776"/>
                  <a:gd name="connsiteX12" fmla="*/ 48527 w 77349"/>
                  <a:gd name="connsiteY12" fmla="*/ 108944 h 131776"/>
                  <a:gd name="connsiteX13" fmla="*/ 54221 w 77349"/>
                  <a:gd name="connsiteY13" fmla="*/ 97734 h 131776"/>
                  <a:gd name="connsiteX14" fmla="*/ 48763 w 77349"/>
                  <a:gd name="connsiteY14" fmla="*/ 85786 h 131776"/>
                  <a:gd name="connsiteX15" fmla="*/ 28644 w 77349"/>
                  <a:gd name="connsiteY15" fmla="*/ 72776 h 131776"/>
                  <a:gd name="connsiteX16" fmla="*/ 7168 w 77349"/>
                  <a:gd name="connsiteY16" fmla="*/ 56551 h 131776"/>
                  <a:gd name="connsiteX17" fmla="*/ 88 w 77349"/>
                  <a:gd name="connsiteY17" fmla="*/ 35902 h 131776"/>
                  <a:gd name="connsiteX18" fmla="*/ 12361 w 77349"/>
                  <a:gd name="connsiteY18" fmla="*/ 10089 h 131776"/>
                  <a:gd name="connsiteX19" fmla="*/ 43748 w 77349"/>
                  <a:gd name="connsiteY19" fmla="*/ 0 h 131776"/>
                  <a:gd name="connsiteX20" fmla="*/ 60150 w 77349"/>
                  <a:gd name="connsiteY20" fmla="*/ 1563 h 131776"/>
                  <a:gd name="connsiteX21" fmla="*/ 71833 w 77349"/>
                  <a:gd name="connsiteY21" fmla="*/ 4897 h 131776"/>
                  <a:gd name="connsiteX22" fmla="*/ 71833 w 77349"/>
                  <a:gd name="connsiteY22" fmla="*/ 28084 h 131776"/>
                  <a:gd name="connsiteX23" fmla="*/ 59177 w 77349"/>
                  <a:gd name="connsiteY23" fmla="*/ 21505 h 131776"/>
                  <a:gd name="connsiteX24" fmla="*/ 44102 w 77349"/>
                  <a:gd name="connsiteY24" fmla="*/ 19116 h 131776"/>
                  <a:gd name="connsiteX25" fmla="*/ 28998 w 77349"/>
                  <a:gd name="connsiteY25" fmla="*/ 23305 h 131776"/>
                  <a:gd name="connsiteX26" fmla="*/ 23216 w 77349"/>
                  <a:gd name="connsiteY26" fmla="*/ 34427 h 131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7349" h="131776">
                    <a:moveTo>
                      <a:pt x="23216" y="34397"/>
                    </a:moveTo>
                    <a:cubicBezTo>
                      <a:pt x="23216" y="39088"/>
                      <a:pt x="24839" y="43041"/>
                      <a:pt x="28113" y="46256"/>
                    </a:cubicBezTo>
                    <a:cubicBezTo>
                      <a:pt x="31359" y="49501"/>
                      <a:pt x="37199" y="53277"/>
                      <a:pt x="45637" y="57584"/>
                    </a:cubicBezTo>
                    <a:cubicBezTo>
                      <a:pt x="56964" y="63454"/>
                      <a:pt x="65077" y="69325"/>
                      <a:pt x="69974" y="75225"/>
                    </a:cubicBezTo>
                    <a:cubicBezTo>
                      <a:pt x="74900" y="81125"/>
                      <a:pt x="77349" y="87910"/>
                      <a:pt x="77349" y="95610"/>
                    </a:cubicBezTo>
                    <a:cubicBezTo>
                      <a:pt x="77349" y="106938"/>
                      <a:pt x="73248" y="115788"/>
                      <a:pt x="65077" y="122189"/>
                    </a:cubicBezTo>
                    <a:cubicBezTo>
                      <a:pt x="56905" y="128591"/>
                      <a:pt x="46433" y="131777"/>
                      <a:pt x="33689" y="131777"/>
                    </a:cubicBezTo>
                    <a:cubicBezTo>
                      <a:pt x="26402" y="131777"/>
                      <a:pt x="19736" y="131039"/>
                      <a:pt x="13688" y="129564"/>
                    </a:cubicBezTo>
                    <a:cubicBezTo>
                      <a:pt x="7640" y="128089"/>
                      <a:pt x="3068" y="126378"/>
                      <a:pt x="0" y="124401"/>
                    </a:cubicBezTo>
                    <a:lnTo>
                      <a:pt x="0" y="100153"/>
                    </a:lnTo>
                    <a:cubicBezTo>
                      <a:pt x="3923" y="103781"/>
                      <a:pt x="8938" y="106760"/>
                      <a:pt x="15074" y="109120"/>
                    </a:cubicBezTo>
                    <a:cubicBezTo>
                      <a:pt x="21211" y="111481"/>
                      <a:pt x="27228" y="112690"/>
                      <a:pt x="33158" y="112690"/>
                    </a:cubicBezTo>
                    <a:cubicBezTo>
                      <a:pt x="39618" y="112690"/>
                      <a:pt x="44751" y="111451"/>
                      <a:pt x="48527" y="108944"/>
                    </a:cubicBezTo>
                    <a:cubicBezTo>
                      <a:pt x="52333" y="106466"/>
                      <a:pt x="54221" y="102719"/>
                      <a:pt x="54221" y="97734"/>
                    </a:cubicBezTo>
                    <a:cubicBezTo>
                      <a:pt x="54221" y="93338"/>
                      <a:pt x="52392" y="89356"/>
                      <a:pt x="48763" y="85786"/>
                    </a:cubicBezTo>
                    <a:cubicBezTo>
                      <a:pt x="45105" y="82217"/>
                      <a:pt x="38409" y="77851"/>
                      <a:pt x="28644" y="72776"/>
                    </a:cubicBezTo>
                    <a:cubicBezTo>
                      <a:pt x="19057" y="67791"/>
                      <a:pt x="11888" y="62393"/>
                      <a:pt x="7168" y="56551"/>
                    </a:cubicBezTo>
                    <a:cubicBezTo>
                      <a:pt x="2448" y="50711"/>
                      <a:pt x="88" y="43837"/>
                      <a:pt x="88" y="35902"/>
                    </a:cubicBezTo>
                    <a:cubicBezTo>
                      <a:pt x="88" y="25429"/>
                      <a:pt x="4189" y="16815"/>
                      <a:pt x="12361" y="10089"/>
                    </a:cubicBezTo>
                    <a:cubicBezTo>
                      <a:pt x="20532" y="3363"/>
                      <a:pt x="31004" y="0"/>
                      <a:pt x="43748" y="0"/>
                    </a:cubicBezTo>
                    <a:cubicBezTo>
                      <a:pt x="49383" y="0"/>
                      <a:pt x="54840" y="531"/>
                      <a:pt x="60150" y="1563"/>
                    </a:cubicBezTo>
                    <a:cubicBezTo>
                      <a:pt x="65461" y="2596"/>
                      <a:pt x="69354" y="3717"/>
                      <a:pt x="71833" y="4897"/>
                    </a:cubicBezTo>
                    <a:lnTo>
                      <a:pt x="71833" y="28084"/>
                    </a:lnTo>
                    <a:cubicBezTo>
                      <a:pt x="68322" y="25311"/>
                      <a:pt x="64103" y="23099"/>
                      <a:pt x="59177" y="21505"/>
                    </a:cubicBezTo>
                    <a:cubicBezTo>
                      <a:pt x="54221" y="19913"/>
                      <a:pt x="49206" y="19116"/>
                      <a:pt x="44102" y="19116"/>
                    </a:cubicBezTo>
                    <a:cubicBezTo>
                      <a:pt x="37878" y="19116"/>
                      <a:pt x="32834" y="20502"/>
                      <a:pt x="28998" y="23305"/>
                    </a:cubicBezTo>
                    <a:cubicBezTo>
                      <a:pt x="25134" y="26078"/>
                      <a:pt x="23216" y="29795"/>
                      <a:pt x="23216" y="34427"/>
                    </a:cubicBezTo>
                    <a:close/>
                  </a:path>
                </a:pathLst>
              </a:custGeom>
              <a:grpFill/>
              <a:ln w="293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59C1E799-D9B2-4F97-B10A-59C63F3F499A}"/>
                  </a:ext>
                </a:extLst>
              </p:cNvPr>
              <p:cNvSpPr/>
              <p:nvPr/>
            </p:nvSpPr>
            <p:spPr>
              <a:xfrm>
                <a:off x="2909416" y="430339"/>
                <a:ext cx="83809" cy="95432"/>
              </a:xfrm>
              <a:custGeom>
                <a:avLst/>
                <a:gdLst>
                  <a:gd name="connsiteX0" fmla="*/ 76435 w 83809"/>
                  <a:gd name="connsiteY0" fmla="*/ 70181 h 95432"/>
                  <a:gd name="connsiteX1" fmla="*/ 76435 w 83809"/>
                  <a:gd name="connsiteY1" fmla="*/ 87881 h 95432"/>
                  <a:gd name="connsiteX2" fmla="*/ 62481 w 83809"/>
                  <a:gd name="connsiteY2" fmla="*/ 93338 h 95432"/>
                  <a:gd name="connsiteX3" fmla="*/ 44073 w 83809"/>
                  <a:gd name="connsiteY3" fmla="*/ 95433 h 95432"/>
                  <a:gd name="connsiteX4" fmla="*/ 11593 w 83809"/>
                  <a:gd name="connsiteY4" fmla="*/ 83072 h 95432"/>
                  <a:gd name="connsiteX5" fmla="*/ 0 w 83809"/>
                  <a:gd name="connsiteY5" fmla="*/ 48675 h 95432"/>
                  <a:gd name="connsiteX6" fmla="*/ 12390 w 83809"/>
                  <a:gd name="connsiteY6" fmla="*/ 13717 h 95432"/>
                  <a:gd name="connsiteX7" fmla="*/ 43808 w 83809"/>
                  <a:gd name="connsiteY7" fmla="*/ 0 h 95432"/>
                  <a:gd name="connsiteX8" fmla="*/ 73278 w 83809"/>
                  <a:gd name="connsiteY8" fmla="*/ 11594 h 95432"/>
                  <a:gd name="connsiteX9" fmla="*/ 83810 w 83809"/>
                  <a:gd name="connsiteY9" fmla="*/ 43630 h 95432"/>
                  <a:gd name="connsiteX10" fmla="*/ 83810 w 83809"/>
                  <a:gd name="connsiteY10" fmla="*/ 54015 h 95432"/>
                  <a:gd name="connsiteX11" fmla="*/ 21240 w 83809"/>
                  <a:gd name="connsiteY11" fmla="*/ 54015 h 95432"/>
                  <a:gd name="connsiteX12" fmla="*/ 30090 w 83809"/>
                  <a:gd name="connsiteY12" fmla="*/ 73249 h 95432"/>
                  <a:gd name="connsiteX13" fmla="*/ 49236 w 83809"/>
                  <a:gd name="connsiteY13" fmla="*/ 78706 h 95432"/>
                  <a:gd name="connsiteX14" fmla="*/ 63986 w 83809"/>
                  <a:gd name="connsiteY14" fmla="*/ 76346 h 95432"/>
                  <a:gd name="connsiteX15" fmla="*/ 76435 w 83809"/>
                  <a:gd name="connsiteY15" fmla="*/ 70181 h 95432"/>
                  <a:gd name="connsiteX16" fmla="*/ 62658 w 83809"/>
                  <a:gd name="connsiteY16" fmla="*/ 38261 h 95432"/>
                  <a:gd name="connsiteX17" fmla="*/ 57732 w 83809"/>
                  <a:gd name="connsiteY17" fmla="*/ 22007 h 95432"/>
                  <a:gd name="connsiteX18" fmla="*/ 43837 w 83809"/>
                  <a:gd name="connsiteY18" fmla="*/ 16402 h 95432"/>
                  <a:gd name="connsiteX19" fmla="*/ 29972 w 83809"/>
                  <a:gd name="connsiteY19" fmla="*/ 21948 h 95432"/>
                  <a:gd name="connsiteX20" fmla="*/ 21801 w 83809"/>
                  <a:gd name="connsiteY20" fmla="*/ 38261 h 95432"/>
                  <a:gd name="connsiteX21" fmla="*/ 62688 w 83809"/>
                  <a:gd name="connsiteY21" fmla="*/ 38261 h 95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3809" h="95432">
                    <a:moveTo>
                      <a:pt x="76435" y="70181"/>
                    </a:moveTo>
                    <a:lnTo>
                      <a:pt x="76435" y="87881"/>
                    </a:lnTo>
                    <a:cubicBezTo>
                      <a:pt x="72865" y="90123"/>
                      <a:pt x="68234" y="91952"/>
                      <a:pt x="62481" y="93338"/>
                    </a:cubicBezTo>
                    <a:cubicBezTo>
                      <a:pt x="56729" y="94725"/>
                      <a:pt x="50592" y="95433"/>
                      <a:pt x="44073" y="95433"/>
                    </a:cubicBezTo>
                    <a:cubicBezTo>
                      <a:pt x="30149" y="95433"/>
                      <a:pt x="19323" y="91303"/>
                      <a:pt x="11593" y="83072"/>
                    </a:cubicBezTo>
                    <a:cubicBezTo>
                      <a:pt x="3864" y="74842"/>
                      <a:pt x="0" y="63366"/>
                      <a:pt x="0" y="48675"/>
                    </a:cubicBezTo>
                    <a:cubicBezTo>
                      <a:pt x="0" y="33984"/>
                      <a:pt x="4130" y="22862"/>
                      <a:pt x="12390" y="13717"/>
                    </a:cubicBezTo>
                    <a:cubicBezTo>
                      <a:pt x="20650" y="4572"/>
                      <a:pt x="31123" y="0"/>
                      <a:pt x="43808" y="0"/>
                    </a:cubicBezTo>
                    <a:cubicBezTo>
                      <a:pt x="56492" y="0"/>
                      <a:pt x="66257" y="3864"/>
                      <a:pt x="73278" y="11594"/>
                    </a:cubicBezTo>
                    <a:cubicBezTo>
                      <a:pt x="80299" y="19323"/>
                      <a:pt x="83810" y="30002"/>
                      <a:pt x="83810" y="43630"/>
                    </a:cubicBezTo>
                    <a:lnTo>
                      <a:pt x="83810" y="54015"/>
                    </a:lnTo>
                    <a:lnTo>
                      <a:pt x="21240" y="54015"/>
                    </a:lnTo>
                    <a:cubicBezTo>
                      <a:pt x="22184" y="63189"/>
                      <a:pt x="25134" y="69620"/>
                      <a:pt x="30090" y="73249"/>
                    </a:cubicBezTo>
                    <a:cubicBezTo>
                      <a:pt x="35046" y="76907"/>
                      <a:pt x="41418" y="78706"/>
                      <a:pt x="49236" y="78706"/>
                    </a:cubicBezTo>
                    <a:cubicBezTo>
                      <a:pt x="54398" y="78706"/>
                      <a:pt x="59295" y="77909"/>
                      <a:pt x="63986" y="76346"/>
                    </a:cubicBezTo>
                    <a:cubicBezTo>
                      <a:pt x="68676" y="74783"/>
                      <a:pt x="72806" y="72718"/>
                      <a:pt x="76435" y="70181"/>
                    </a:cubicBezTo>
                    <a:close/>
                    <a:moveTo>
                      <a:pt x="62658" y="38261"/>
                    </a:moveTo>
                    <a:cubicBezTo>
                      <a:pt x="62658" y="31152"/>
                      <a:pt x="61006" y="25724"/>
                      <a:pt x="57732" y="22007"/>
                    </a:cubicBezTo>
                    <a:cubicBezTo>
                      <a:pt x="54457" y="18261"/>
                      <a:pt x="49796" y="16402"/>
                      <a:pt x="43837" y="16402"/>
                    </a:cubicBezTo>
                    <a:cubicBezTo>
                      <a:pt x="38675" y="16402"/>
                      <a:pt x="34073" y="18261"/>
                      <a:pt x="29972" y="21948"/>
                    </a:cubicBezTo>
                    <a:cubicBezTo>
                      <a:pt x="25872" y="25665"/>
                      <a:pt x="23158" y="31093"/>
                      <a:pt x="21801" y="38261"/>
                    </a:cubicBezTo>
                    <a:lnTo>
                      <a:pt x="62688" y="38261"/>
                    </a:lnTo>
                    <a:close/>
                  </a:path>
                </a:pathLst>
              </a:custGeom>
              <a:grpFill/>
              <a:ln w="293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CE3E6225-3EF7-4548-A23E-E9FEDD077BD5}"/>
                  </a:ext>
                </a:extLst>
              </p:cNvPr>
              <p:cNvSpPr/>
              <p:nvPr/>
            </p:nvSpPr>
            <p:spPr>
              <a:xfrm>
                <a:off x="3004229" y="429867"/>
                <a:ext cx="71478" cy="95904"/>
              </a:xfrm>
              <a:custGeom>
                <a:avLst/>
                <a:gdLst>
                  <a:gd name="connsiteX0" fmla="*/ 50238 w 71478"/>
                  <a:gd name="connsiteY0" fmla="*/ 78028 h 95904"/>
                  <a:gd name="connsiteX1" fmla="*/ 60799 w 71478"/>
                  <a:gd name="connsiteY1" fmla="*/ 75815 h 95904"/>
                  <a:gd name="connsiteX2" fmla="*/ 71478 w 71478"/>
                  <a:gd name="connsiteY2" fmla="*/ 69945 h 95904"/>
                  <a:gd name="connsiteX3" fmla="*/ 71478 w 71478"/>
                  <a:gd name="connsiteY3" fmla="*/ 89946 h 95904"/>
                  <a:gd name="connsiteX4" fmla="*/ 59796 w 71478"/>
                  <a:gd name="connsiteY4" fmla="*/ 94400 h 95904"/>
                  <a:gd name="connsiteX5" fmla="*/ 45430 w 71478"/>
                  <a:gd name="connsiteY5" fmla="*/ 95905 h 95904"/>
                  <a:gd name="connsiteX6" fmla="*/ 12626 w 71478"/>
                  <a:gd name="connsiteY6" fmla="*/ 83161 h 95904"/>
                  <a:gd name="connsiteX7" fmla="*/ 0 w 71478"/>
                  <a:gd name="connsiteY7" fmla="*/ 50593 h 95904"/>
                  <a:gd name="connsiteX8" fmla="*/ 12891 w 71478"/>
                  <a:gd name="connsiteY8" fmla="*/ 14278 h 95904"/>
                  <a:gd name="connsiteX9" fmla="*/ 49413 w 71478"/>
                  <a:gd name="connsiteY9" fmla="*/ 0 h 95904"/>
                  <a:gd name="connsiteX10" fmla="*/ 61625 w 71478"/>
                  <a:gd name="connsiteY10" fmla="*/ 1563 h 95904"/>
                  <a:gd name="connsiteX11" fmla="*/ 71449 w 71478"/>
                  <a:gd name="connsiteY11" fmla="*/ 5163 h 95904"/>
                  <a:gd name="connsiteX12" fmla="*/ 71449 w 71478"/>
                  <a:gd name="connsiteY12" fmla="*/ 25783 h 95904"/>
                  <a:gd name="connsiteX13" fmla="*/ 61271 w 71478"/>
                  <a:gd name="connsiteY13" fmla="*/ 20149 h 95904"/>
                  <a:gd name="connsiteX14" fmla="*/ 50651 w 71478"/>
                  <a:gd name="connsiteY14" fmla="*/ 18142 h 95904"/>
                  <a:gd name="connsiteX15" fmla="*/ 30119 w 71478"/>
                  <a:gd name="connsiteY15" fmla="*/ 26402 h 95904"/>
                  <a:gd name="connsiteX16" fmla="*/ 22302 w 71478"/>
                  <a:gd name="connsiteY16" fmla="*/ 48705 h 95904"/>
                  <a:gd name="connsiteX17" fmla="*/ 29824 w 71478"/>
                  <a:gd name="connsiteY17" fmla="*/ 70299 h 95904"/>
                  <a:gd name="connsiteX18" fmla="*/ 50209 w 71478"/>
                  <a:gd name="connsiteY18" fmla="*/ 78028 h 95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1478" h="95904">
                    <a:moveTo>
                      <a:pt x="50238" y="78028"/>
                    </a:moveTo>
                    <a:cubicBezTo>
                      <a:pt x="53424" y="78028"/>
                      <a:pt x="56964" y="77290"/>
                      <a:pt x="60799" y="75815"/>
                    </a:cubicBezTo>
                    <a:cubicBezTo>
                      <a:pt x="64664" y="74340"/>
                      <a:pt x="68204" y="72393"/>
                      <a:pt x="71478" y="69945"/>
                    </a:cubicBezTo>
                    <a:lnTo>
                      <a:pt x="71478" y="89946"/>
                    </a:lnTo>
                    <a:cubicBezTo>
                      <a:pt x="68027" y="91893"/>
                      <a:pt x="64133" y="93397"/>
                      <a:pt x="59796" y="94400"/>
                    </a:cubicBezTo>
                    <a:cubicBezTo>
                      <a:pt x="55430" y="95403"/>
                      <a:pt x="50651" y="95905"/>
                      <a:pt x="45430" y="95905"/>
                    </a:cubicBezTo>
                    <a:cubicBezTo>
                      <a:pt x="31978" y="95905"/>
                      <a:pt x="21034" y="91656"/>
                      <a:pt x="12626" y="83161"/>
                    </a:cubicBezTo>
                    <a:cubicBezTo>
                      <a:pt x="4218" y="74665"/>
                      <a:pt x="0" y="63808"/>
                      <a:pt x="0" y="50593"/>
                    </a:cubicBezTo>
                    <a:cubicBezTo>
                      <a:pt x="0" y="35902"/>
                      <a:pt x="4307" y="23806"/>
                      <a:pt x="12891" y="14278"/>
                    </a:cubicBezTo>
                    <a:cubicBezTo>
                      <a:pt x="21476" y="4779"/>
                      <a:pt x="33660" y="0"/>
                      <a:pt x="49413" y="0"/>
                    </a:cubicBezTo>
                    <a:cubicBezTo>
                      <a:pt x="53454" y="0"/>
                      <a:pt x="57525" y="531"/>
                      <a:pt x="61625" y="1563"/>
                    </a:cubicBezTo>
                    <a:cubicBezTo>
                      <a:pt x="65755" y="2596"/>
                      <a:pt x="69030" y="3805"/>
                      <a:pt x="71449" y="5163"/>
                    </a:cubicBezTo>
                    <a:lnTo>
                      <a:pt x="71449" y="25783"/>
                    </a:lnTo>
                    <a:cubicBezTo>
                      <a:pt x="68145" y="23364"/>
                      <a:pt x="64752" y="21476"/>
                      <a:pt x="61271" y="20149"/>
                    </a:cubicBezTo>
                    <a:cubicBezTo>
                      <a:pt x="57820" y="18821"/>
                      <a:pt x="54250" y="18142"/>
                      <a:pt x="50651" y="18142"/>
                    </a:cubicBezTo>
                    <a:cubicBezTo>
                      <a:pt x="42185" y="18142"/>
                      <a:pt x="35341" y="20886"/>
                      <a:pt x="30119" y="26402"/>
                    </a:cubicBezTo>
                    <a:cubicBezTo>
                      <a:pt x="24898" y="31919"/>
                      <a:pt x="22302" y="39353"/>
                      <a:pt x="22302" y="48705"/>
                    </a:cubicBezTo>
                    <a:cubicBezTo>
                      <a:pt x="22302" y="58056"/>
                      <a:pt x="24810" y="65136"/>
                      <a:pt x="29824" y="70299"/>
                    </a:cubicBezTo>
                    <a:cubicBezTo>
                      <a:pt x="34839" y="75461"/>
                      <a:pt x="41624" y="78028"/>
                      <a:pt x="50209" y="78028"/>
                    </a:cubicBezTo>
                    <a:close/>
                  </a:path>
                </a:pathLst>
              </a:custGeom>
              <a:grpFill/>
              <a:ln w="293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DAD56D95-0DB3-4344-A321-A2872EC54E19}"/>
                  </a:ext>
                </a:extLst>
              </p:cNvPr>
              <p:cNvSpPr/>
              <p:nvPr/>
            </p:nvSpPr>
            <p:spPr>
              <a:xfrm>
                <a:off x="3091077" y="432168"/>
                <a:ext cx="82039" cy="92600"/>
              </a:xfrm>
              <a:custGeom>
                <a:avLst/>
                <a:gdLst>
                  <a:gd name="connsiteX0" fmla="*/ 82039 w 82039"/>
                  <a:gd name="connsiteY0" fmla="*/ 0 h 92600"/>
                  <a:gd name="connsiteX1" fmla="*/ 82039 w 82039"/>
                  <a:gd name="connsiteY1" fmla="*/ 91362 h 92600"/>
                  <a:gd name="connsiteX2" fmla="*/ 60357 w 82039"/>
                  <a:gd name="connsiteY2" fmla="*/ 91362 h 92600"/>
                  <a:gd name="connsiteX3" fmla="*/ 60357 w 82039"/>
                  <a:gd name="connsiteY3" fmla="*/ 79355 h 92600"/>
                  <a:gd name="connsiteX4" fmla="*/ 60003 w 82039"/>
                  <a:gd name="connsiteY4" fmla="*/ 79355 h 92600"/>
                  <a:gd name="connsiteX5" fmla="*/ 48587 w 82039"/>
                  <a:gd name="connsiteY5" fmla="*/ 89090 h 92600"/>
                  <a:gd name="connsiteX6" fmla="*/ 32538 w 82039"/>
                  <a:gd name="connsiteY6" fmla="*/ 92601 h 92600"/>
                  <a:gd name="connsiteX7" fmla="*/ 8319 w 82039"/>
                  <a:gd name="connsiteY7" fmla="*/ 83574 h 92600"/>
                  <a:gd name="connsiteX8" fmla="*/ 0 w 82039"/>
                  <a:gd name="connsiteY8" fmla="*/ 55549 h 92600"/>
                  <a:gd name="connsiteX9" fmla="*/ 0 w 82039"/>
                  <a:gd name="connsiteY9" fmla="*/ 0 h 92600"/>
                  <a:gd name="connsiteX10" fmla="*/ 21771 w 82039"/>
                  <a:gd name="connsiteY10" fmla="*/ 0 h 92600"/>
                  <a:gd name="connsiteX11" fmla="*/ 21771 w 82039"/>
                  <a:gd name="connsiteY11" fmla="*/ 52982 h 92600"/>
                  <a:gd name="connsiteX12" fmla="*/ 26343 w 82039"/>
                  <a:gd name="connsiteY12" fmla="*/ 70358 h 92600"/>
                  <a:gd name="connsiteX13" fmla="*/ 40149 w 82039"/>
                  <a:gd name="connsiteY13" fmla="*/ 76169 h 92600"/>
                  <a:gd name="connsiteX14" fmla="*/ 54811 w 82039"/>
                  <a:gd name="connsiteY14" fmla="*/ 69738 h 92600"/>
                  <a:gd name="connsiteX15" fmla="*/ 60327 w 82039"/>
                  <a:gd name="connsiteY15" fmla="*/ 52894 h 92600"/>
                  <a:gd name="connsiteX16" fmla="*/ 60327 w 82039"/>
                  <a:gd name="connsiteY16" fmla="*/ 0 h 92600"/>
                  <a:gd name="connsiteX17" fmla="*/ 82010 w 82039"/>
                  <a:gd name="connsiteY17" fmla="*/ 0 h 92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039" h="92600">
                    <a:moveTo>
                      <a:pt x="82039" y="0"/>
                    </a:moveTo>
                    <a:lnTo>
                      <a:pt x="82039" y="91362"/>
                    </a:lnTo>
                    <a:lnTo>
                      <a:pt x="60357" y="91362"/>
                    </a:lnTo>
                    <a:lnTo>
                      <a:pt x="60357" y="79355"/>
                    </a:lnTo>
                    <a:lnTo>
                      <a:pt x="60003" y="79355"/>
                    </a:lnTo>
                    <a:cubicBezTo>
                      <a:pt x="57171" y="83515"/>
                      <a:pt x="53365" y="86760"/>
                      <a:pt x="48587" y="89090"/>
                    </a:cubicBezTo>
                    <a:cubicBezTo>
                      <a:pt x="43807" y="91421"/>
                      <a:pt x="38468" y="92601"/>
                      <a:pt x="32538" y="92601"/>
                    </a:cubicBezTo>
                    <a:cubicBezTo>
                      <a:pt x="21918" y="92601"/>
                      <a:pt x="13865" y="89592"/>
                      <a:pt x="8319" y="83574"/>
                    </a:cubicBezTo>
                    <a:cubicBezTo>
                      <a:pt x="2773" y="77556"/>
                      <a:pt x="0" y="68204"/>
                      <a:pt x="0" y="55549"/>
                    </a:cubicBezTo>
                    <a:lnTo>
                      <a:pt x="0" y="0"/>
                    </a:lnTo>
                    <a:lnTo>
                      <a:pt x="21771" y="0"/>
                    </a:lnTo>
                    <a:lnTo>
                      <a:pt x="21771" y="52982"/>
                    </a:lnTo>
                    <a:cubicBezTo>
                      <a:pt x="21771" y="60682"/>
                      <a:pt x="23305" y="66464"/>
                      <a:pt x="26343" y="70358"/>
                    </a:cubicBezTo>
                    <a:cubicBezTo>
                      <a:pt x="29382" y="74252"/>
                      <a:pt x="34013" y="76169"/>
                      <a:pt x="40149" y="76169"/>
                    </a:cubicBezTo>
                    <a:cubicBezTo>
                      <a:pt x="46286" y="76169"/>
                      <a:pt x="51153" y="74016"/>
                      <a:pt x="54811" y="69738"/>
                    </a:cubicBezTo>
                    <a:cubicBezTo>
                      <a:pt x="58498" y="65431"/>
                      <a:pt x="60327" y="59826"/>
                      <a:pt x="60327" y="52894"/>
                    </a:cubicBezTo>
                    <a:lnTo>
                      <a:pt x="60327" y="0"/>
                    </a:lnTo>
                    <a:lnTo>
                      <a:pt x="82010" y="0"/>
                    </a:lnTo>
                    <a:close/>
                  </a:path>
                </a:pathLst>
              </a:custGeom>
              <a:grpFill/>
              <a:ln w="293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4000AD6F-D06D-4552-86D7-84126807F7A9}"/>
                  </a:ext>
                </a:extLst>
              </p:cNvPr>
              <p:cNvSpPr/>
              <p:nvPr/>
            </p:nvSpPr>
            <p:spPr>
              <a:xfrm>
                <a:off x="3192469" y="430664"/>
                <a:ext cx="53129" cy="92865"/>
              </a:xfrm>
              <a:custGeom>
                <a:avLst/>
                <a:gdLst>
                  <a:gd name="connsiteX0" fmla="*/ 45046 w 53129"/>
                  <a:gd name="connsiteY0" fmla="*/ 0 h 92865"/>
                  <a:gd name="connsiteX1" fmla="*/ 49678 w 53129"/>
                  <a:gd name="connsiteY1" fmla="*/ 354 h 92865"/>
                  <a:gd name="connsiteX2" fmla="*/ 53129 w 53129"/>
                  <a:gd name="connsiteY2" fmla="*/ 1239 h 92865"/>
                  <a:gd name="connsiteX3" fmla="*/ 53129 w 53129"/>
                  <a:gd name="connsiteY3" fmla="*/ 23010 h 92865"/>
                  <a:gd name="connsiteX4" fmla="*/ 48203 w 53129"/>
                  <a:gd name="connsiteY4" fmla="*/ 20650 h 92865"/>
                  <a:gd name="connsiteX5" fmla="*/ 40326 w 53129"/>
                  <a:gd name="connsiteY5" fmla="*/ 19529 h 92865"/>
                  <a:gd name="connsiteX6" fmla="*/ 26963 w 53129"/>
                  <a:gd name="connsiteY6" fmla="*/ 26196 h 92865"/>
                  <a:gd name="connsiteX7" fmla="*/ 21506 w 53129"/>
                  <a:gd name="connsiteY7" fmla="*/ 46728 h 92865"/>
                  <a:gd name="connsiteX8" fmla="*/ 21506 w 53129"/>
                  <a:gd name="connsiteY8" fmla="*/ 92866 h 92865"/>
                  <a:gd name="connsiteX9" fmla="*/ 0 w 53129"/>
                  <a:gd name="connsiteY9" fmla="*/ 92866 h 92865"/>
                  <a:gd name="connsiteX10" fmla="*/ 0 w 53129"/>
                  <a:gd name="connsiteY10" fmla="*/ 1504 h 92865"/>
                  <a:gd name="connsiteX11" fmla="*/ 21506 w 53129"/>
                  <a:gd name="connsiteY11" fmla="*/ 1504 h 92865"/>
                  <a:gd name="connsiteX12" fmla="*/ 21506 w 53129"/>
                  <a:gd name="connsiteY12" fmla="*/ 15900 h 92865"/>
                  <a:gd name="connsiteX13" fmla="*/ 21860 w 53129"/>
                  <a:gd name="connsiteY13" fmla="*/ 15900 h 92865"/>
                  <a:gd name="connsiteX14" fmla="*/ 30739 w 53129"/>
                  <a:gd name="connsiteY14" fmla="*/ 4218 h 92865"/>
                  <a:gd name="connsiteX15" fmla="*/ 45046 w 53129"/>
                  <a:gd name="connsiteY15" fmla="*/ 0 h 92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3129" h="92865">
                    <a:moveTo>
                      <a:pt x="45046" y="0"/>
                    </a:moveTo>
                    <a:cubicBezTo>
                      <a:pt x="46758" y="0"/>
                      <a:pt x="48291" y="118"/>
                      <a:pt x="49678" y="354"/>
                    </a:cubicBezTo>
                    <a:cubicBezTo>
                      <a:pt x="51035" y="590"/>
                      <a:pt x="52186" y="885"/>
                      <a:pt x="53129" y="1239"/>
                    </a:cubicBezTo>
                    <a:lnTo>
                      <a:pt x="53129" y="23010"/>
                    </a:lnTo>
                    <a:cubicBezTo>
                      <a:pt x="52009" y="22184"/>
                      <a:pt x="50357" y="21387"/>
                      <a:pt x="48203" y="20650"/>
                    </a:cubicBezTo>
                    <a:cubicBezTo>
                      <a:pt x="46049" y="19912"/>
                      <a:pt x="43424" y="19529"/>
                      <a:pt x="40326" y="19529"/>
                    </a:cubicBezTo>
                    <a:cubicBezTo>
                      <a:pt x="35046" y="19529"/>
                      <a:pt x="30591" y="21742"/>
                      <a:pt x="26963" y="26196"/>
                    </a:cubicBezTo>
                    <a:cubicBezTo>
                      <a:pt x="23305" y="30650"/>
                      <a:pt x="21506" y="37495"/>
                      <a:pt x="21506" y="46728"/>
                    </a:cubicBezTo>
                    <a:lnTo>
                      <a:pt x="21506" y="92866"/>
                    </a:lnTo>
                    <a:lnTo>
                      <a:pt x="0" y="92866"/>
                    </a:lnTo>
                    <a:lnTo>
                      <a:pt x="0" y="1504"/>
                    </a:lnTo>
                    <a:lnTo>
                      <a:pt x="21506" y="1504"/>
                    </a:lnTo>
                    <a:lnTo>
                      <a:pt x="21506" y="15900"/>
                    </a:lnTo>
                    <a:lnTo>
                      <a:pt x="21860" y="15900"/>
                    </a:lnTo>
                    <a:cubicBezTo>
                      <a:pt x="23807" y="10915"/>
                      <a:pt x="26786" y="7021"/>
                      <a:pt x="30739" y="4218"/>
                    </a:cubicBezTo>
                    <a:cubicBezTo>
                      <a:pt x="34721" y="1416"/>
                      <a:pt x="39471" y="0"/>
                      <a:pt x="45046" y="0"/>
                    </a:cubicBezTo>
                    <a:close/>
                  </a:path>
                </a:pathLst>
              </a:custGeom>
              <a:grpFill/>
              <a:ln w="293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A50DB530-BB01-4B04-B669-D327819955FE}"/>
                  </a:ext>
                </a:extLst>
              </p:cNvPr>
              <p:cNvSpPr/>
              <p:nvPr/>
            </p:nvSpPr>
            <p:spPr>
              <a:xfrm>
                <a:off x="3255126" y="393228"/>
                <a:ext cx="26225" cy="130301"/>
              </a:xfrm>
              <a:custGeom>
                <a:avLst/>
                <a:gdLst>
                  <a:gd name="connsiteX0" fmla="*/ 0 w 26225"/>
                  <a:gd name="connsiteY0" fmla="*/ 12538 h 130301"/>
                  <a:gd name="connsiteX1" fmla="*/ 3864 w 26225"/>
                  <a:gd name="connsiteY1" fmla="*/ 3599 h 130301"/>
                  <a:gd name="connsiteX2" fmla="*/ 13068 w 26225"/>
                  <a:gd name="connsiteY2" fmla="*/ 0 h 130301"/>
                  <a:gd name="connsiteX3" fmla="*/ 22479 w 26225"/>
                  <a:gd name="connsiteY3" fmla="*/ 3688 h 130301"/>
                  <a:gd name="connsiteX4" fmla="*/ 26226 w 26225"/>
                  <a:gd name="connsiteY4" fmla="*/ 12538 h 130301"/>
                  <a:gd name="connsiteX5" fmla="*/ 22390 w 26225"/>
                  <a:gd name="connsiteY5" fmla="*/ 21328 h 130301"/>
                  <a:gd name="connsiteX6" fmla="*/ 13068 w 26225"/>
                  <a:gd name="connsiteY6" fmla="*/ 24898 h 130301"/>
                  <a:gd name="connsiteX7" fmla="*/ 3776 w 26225"/>
                  <a:gd name="connsiteY7" fmla="*/ 21299 h 130301"/>
                  <a:gd name="connsiteX8" fmla="*/ 0 w 26225"/>
                  <a:gd name="connsiteY8" fmla="*/ 12538 h 130301"/>
                  <a:gd name="connsiteX9" fmla="*/ 23718 w 26225"/>
                  <a:gd name="connsiteY9" fmla="*/ 38940 h 130301"/>
                  <a:gd name="connsiteX10" fmla="*/ 23718 w 26225"/>
                  <a:gd name="connsiteY10" fmla="*/ 130301 h 130301"/>
                  <a:gd name="connsiteX11" fmla="*/ 2213 w 26225"/>
                  <a:gd name="connsiteY11" fmla="*/ 130301 h 130301"/>
                  <a:gd name="connsiteX12" fmla="*/ 2213 w 26225"/>
                  <a:gd name="connsiteY12" fmla="*/ 38940 h 130301"/>
                  <a:gd name="connsiteX13" fmla="*/ 23718 w 26225"/>
                  <a:gd name="connsiteY13" fmla="*/ 38940 h 130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225" h="130301">
                    <a:moveTo>
                      <a:pt x="0" y="12538"/>
                    </a:moveTo>
                    <a:cubicBezTo>
                      <a:pt x="0" y="8968"/>
                      <a:pt x="1298" y="6018"/>
                      <a:pt x="3864" y="3599"/>
                    </a:cubicBezTo>
                    <a:cubicBezTo>
                      <a:pt x="6431" y="1209"/>
                      <a:pt x="9499" y="0"/>
                      <a:pt x="13068" y="0"/>
                    </a:cubicBezTo>
                    <a:cubicBezTo>
                      <a:pt x="16844" y="0"/>
                      <a:pt x="20001" y="1239"/>
                      <a:pt x="22479" y="3688"/>
                    </a:cubicBezTo>
                    <a:cubicBezTo>
                      <a:pt x="24957" y="6136"/>
                      <a:pt x="26226" y="9086"/>
                      <a:pt x="26226" y="12538"/>
                    </a:cubicBezTo>
                    <a:cubicBezTo>
                      <a:pt x="26226" y="15989"/>
                      <a:pt x="24957" y="18969"/>
                      <a:pt x="22390" y="21328"/>
                    </a:cubicBezTo>
                    <a:cubicBezTo>
                      <a:pt x="19854" y="23688"/>
                      <a:pt x="16727" y="24898"/>
                      <a:pt x="13068" y="24898"/>
                    </a:cubicBezTo>
                    <a:cubicBezTo>
                      <a:pt x="9411" y="24898"/>
                      <a:pt x="6313" y="23688"/>
                      <a:pt x="3776" y="21299"/>
                    </a:cubicBezTo>
                    <a:cubicBezTo>
                      <a:pt x="1268" y="18910"/>
                      <a:pt x="0" y="15989"/>
                      <a:pt x="0" y="12538"/>
                    </a:cubicBezTo>
                    <a:close/>
                    <a:moveTo>
                      <a:pt x="23718" y="38940"/>
                    </a:moveTo>
                    <a:lnTo>
                      <a:pt x="23718" y="130301"/>
                    </a:lnTo>
                    <a:lnTo>
                      <a:pt x="2213" y="130301"/>
                    </a:lnTo>
                    <a:lnTo>
                      <a:pt x="2213" y="38940"/>
                    </a:lnTo>
                    <a:lnTo>
                      <a:pt x="23718" y="38940"/>
                    </a:lnTo>
                    <a:close/>
                  </a:path>
                </a:pathLst>
              </a:custGeom>
              <a:grpFill/>
              <a:ln w="293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878EAC56-693E-4FBE-A4E2-AAE44BE81726}"/>
                  </a:ext>
                </a:extLst>
              </p:cNvPr>
              <p:cNvSpPr/>
              <p:nvPr/>
            </p:nvSpPr>
            <p:spPr>
              <a:xfrm>
                <a:off x="3291205" y="405028"/>
                <a:ext cx="58380" cy="120743"/>
              </a:xfrm>
              <a:custGeom>
                <a:avLst/>
                <a:gdLst>
                  <a:gd name="connsiteX0" fmla="*/ 49295 w 58380"/>
                  <a:gd name="connsiteY0" fmla="*/ 102867 h 120743"/>
                  <a:gd name="connsiteX1" fmla="*/ 53778 w 58380"/>
                  <a:gd name="connsiteY1" fmla="*/ 101982 h 120743"/>
                  <a:gd name="connsiteX2" fmla="*/ 58351 w 58380"/>
                  <a:gd name="connsiteY2" fmla="*/ 99857 h 120743"/>
                  <a:gd name="connsiteX3" fmla="*/ 58351 w 58380"/>
                  <a:gd name="connsiteY3" fmla="*/ 117646 h 120743"/>
                  <a:gd name="connsiteX4" fmla="*/ 51566 w 58380"/>
                  <a:gd name="connsiteY4" fmla="*/ 119770 h 120743"/>
                  <a:gd name="connsiteX5" fmla="*/ 42185 w 58380"/>
                  <a:gd name="connsiteY5" fmla="*/ 120744 h 120743"/>
                  <a:gd name="connsiteX6" fmla="*/ 21801 w 58380"/>
                  <a:gd name="connsiteY6" fmla="*/ 113487 h 120743"/>
                  <a:gd name="connsiteX7" fmla="*/ 15015 w 58380"/>
                  <a:gd name="connsiteY7" fmla="*/ 91657 h 120743"/>
                  <a:gd name="connsiteX8" fmla="*/ 15015 w 58380"/>
                  <a:gd name="connsiteY8" fmla="*/ 44722 h 120743"/>
                  <a:gd name="connsiteX9" fmla="*/ 0 w 58380"/>
                  <a:gd name="connsiteY9" fmla="*/ 44722 h 120743"/>
                  <a:gd name="connsiteX10" fmla="*/ 0 w 58380"/>
                  <a:gd name="connsiteY10" fmla="*/ 27111 h 120743"/>
                  <a:gd name="connsiteX11" fmla="*/ 15015 w 58380"/>
                  <a:gd name="connsiteY11" fmla="*/ 27111 h 120743"/>
                  <a:gd name="connsiteX12" fmla="*/ 15015 w 58380"/>
                  <a:gd name="connsiteY12" fmla="*/ 6578 h 120743"/>
                  <a:gd name="connsiteX13" fmla="*/ 36609 w 58380"/>
                  <a:gd name="connsiteY13" fmla="*/ 0 h 120743"/>
                  <a:gd name="connsiteX14" fmla="*/ 36609 w 58380"/>
                  <a:gd name="connsiteY14" fmla="*/ 27111 h 120743"/>
                  <a:gd name="connsiteX15" fmla="*/ 58380 w 58380"/>
                  <a:gd name="connsiteY15" fmla="*/ 27111 h 120743"/>
                  <a:gd name="connsiteX16" fmla="*/ 58380 w 58380"/>
                  <a:gd name="connsiteY16" fmla="*/ 44722 h 120743"/>
                  <a:gd name="connsiteX17" fmla="*/ 36609 w 58380"/>
                  <a:gd name="connsiteY17" fmla="*/ 44722 h 120743"/>
                  <a:gd name="connsiteX18" fmla="*/ 36609 w 58380"/>
                  <a:gd name="connsiteY18" fmla="*/ 87468 h 120743"/>
                  <a:gd name="connsiteX19" fmla="*/ 39678 w 58380"/>
                  <a:gd name="connsiteY19" fmla="*/ 99385 h 120743"/>
                  <a:gd name="connsiteX20" fmla="*/ 49324 w 58380"/>
                  <a:gd name="connsiteY20" fmla="*/ 102867 h 12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8380" h="120743">
                    <a:moveTo>
                      <a:pt x="49295" y="102867"/>
                    </a:moveTo>
                    <a:cubicBezTo>
                      <a:pt x="50534" y="102867"/>
                      <a:pt x="52038" y="102572"/>
                      <a:pt x="53778" y="101982"/>
                    </a:cubicBezTo>
                    <a:cubicBezTo>
                      <a:pt x="55519" y="101392"/>
                      <a:pt x="57053" y="100684"/>
                      <a:pt x="58351" y="99857"/>
                    </a:cubicBezTo>
                    <a:lnTo>
                      <a:pt x="58351" y="117646"/>
                    </a:lnTo>
                    <a:cubicBezTo>
                      <a:pt x="56994" y="118413"/>
                      <a:pt x="54722" y="119121"/>
                      <a:pt x="51566" y="119770"/>
                    </a:cubicBezTo>
                    <a:cubicBezTo>
                      <a:pt x="48409" y="120419"/>
                      <a:pt x="45282" y="120744"/>
                      <a:pt x="42185" y="120744"/>
                    </a:cubicBezTo>
                    <a:cubicBezTo>
                      <a:pt x="33128" y="120744"/>
                      <a:pt x="26314" y="118325"/>
                      <a:pt x="21801" y="113487"/>
                    </a:cubicBezTo>
                    <a:cubicBezTo>
                      <a:pt x="17257" y="108648"/>
                      <a:pt x="15015" y="101392"/>
                      <a:pt x="15015" y="91657"/>
                    </a:cubicBezTo>
                    <a:lnTo>
                      <a:pt x="15015" y="44722"/>
                    </a:lnTo>
                    <a:lnTo>
                      <a:pt x="0" y="44722"/>
                    </a:lnTo>
                    <a:lnTo>
                      <a:pt x="0" y="27111"/>
                    </a:lnTo>
                    <a:lnTo>
                      <a:pt x="15015" y="27111"/>
                    </a:lnTo>
                    <a:lnTo>
                      <a:pt x="15015" y="6578"/>
                    </a:lnTo>
                    <a:lnTo>
                      <a:pt x="36609" y="0"/>
                    </a:lnTo>
                    <a:lnTo>
                      <a:pt x="36609" y="27111"/>
                    </a:lnTo>
                    <a:lnTo>
                      <a:pt x="58380" y="27111"/>
                    </a:lnTo>
                    <a:lnTo>
                      <a:pt x="58380" y="44722"/>
                    </a:lnTo>
                    <a:lnTo>
                      <a:pt x="36609" y="44722"/>
                    </a:lnTo>
                    <a:lnTo>
                      <a:pt x="36609" y="87468"/>
                    </a:lnTo>
                    <a:cubicBezTo>
                      <a:pt x="36609" y="93102"/>
                      <a:pt x="37642" y="97055"/>
                      <a:pt x="39678" y="99385"/>
                    </a:cubicBezTo>
                    <a:cubicBezTo>
                      <a:pt x="41713" y="101687"/>
                      <a:pt x="44928" y="102867"/>
                      <a:pt x="49324" y="102867"/>
                    </a:cubicBezTo>
                    <a:close/>
                  </a:path>
                </a:pathLst>
              </a:custGeom>
              <a:grpFill/>
              <a:ln w="293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38F2CA44-E591-4228-A9E5-D4840F5DCECC}"/>
                  </a:ext>
                </a:extLst>
              </p:cNvPr>
              <p:cNvSpPr/>
              <p:nvPr/>
            </p:nvSpPr>
            <p:spPr>
              <a:xfrm>
                <a:off x="3356312" y="432168"/>
                <a:ext cx="92748" cy="130448"/>
              </a:xfrm>
              <a:custGeom>
                <a:avLst/>
                <a:gdLst>
                  <a:gd name="connsiteX0" fmla="*/ 47259 w 92748"/>
                  <a:gd name="connsiteY0" fmla="*/ 70653 h 130448"/>
                  <a:gd name="connsiteX1" fmla="*/ 70977 w 92748"/>
                  <a:gd name="connsiteY1" fmla="*/ 0 h 130448"/>
                  <a:gd name="connsiteX2" fmla="*/ 92748 w 92748"/>
                  <a:gd name="connsiteY2" fmla="*/ 0 h 130448"/>
                  <a:gd name="connsiteX3" fmla="*/ 55165 w 92748"/>
                  <a:gd name="connsiteY3" fmla="*/ 98206 h 130448"/>
                  <a:gd name="connsiteX4" fmla="*/ 39795 w 92748"/>
                  <a:gd name="connsiteY4" fmla="*/ 122631 h 130448"/>
                  <a:gd name="connsiteX5" fmla="*/ 18909 w 92748"/>
                  <a:gd name="connsiteY5" fmla="*/ 130449 h 130448"/>
                  <a:gd name="connsiteX6" fmla="*/ 11711 w 92748"/>
                  <a:gd name="connsiteY6" fmla="*/ 130036 h 130448"/>
                  <a:gd name="connsiteX7" fmla="*/ 5753 w 92748"/>
                  <a:gd name="connsiteY7" fmla="*/ 128915 h 130448"/>
                  <a:gd name="connsiteX8" fmla="*/ 5753 w 92748"/>
                  <a:gd name="connsiteY8" fmla="*/ 110773 h 130448"/>
                  <a:gd name="connsiteX9" fmla="*/ 10826 w 92748"/>
                  <a:gd name="connsiteY9" fmla="*/ 112513 h 130448"/>
                  <a:gd name="connsiteX10" fmla="*/ 16078 w 92748"/>
                  <a:gd name="connsiteY10" fmla="*/ 113103 h 130448"/>
                  <a:gd name="connsiteX11" fmla="*/ 25547 w 92748"/>
                  <a:gd name="connsiteY11" fmla="*/ 110271 h 130448"/>
                  <a:gd name="connsiteX12" fmla="*/ 31978 w 92748"/>
                  <a:gd name="connsiteY12" fmla="*/ 101657 h 130448"/>
                  <a:gd name="connsiteX13" fmla="*/ 36521 w 92748"/>
                  <a:gd name="connsiteY13" fmla="*/ 91362 h 130448"/>
                  <a:gd name="connsiteX14" fmla="*/ 0 w 92748"/>
                  <a:gd name="connsiteY14" fmla="*/ 0 h 130448"/>
                  <a:gd name="connsiteX15" fmla="*/ 24161 w 92748"/>
                  <a:gd name="connsiteY15" fmla="*/ 0 h 130448"/>
                  <a:gd name="connsiteX16" fmla="*/ 46905 w 92748"/>
                  <a:gd name="connsiteY16" fmla="*/ 70653 h 130448"/>
                  <a:gd name="connsiteX17" fmla="*/ 47259 w 92748"/>
                  <a:gd name="connsiteY17" fmla="*/ 70653 h 130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748" h="130448">
                    <a:moveTo>
                      <a:pt x="47259" y="70653"/>
                    </a:moveTo>
                    <a:lnTo>
                      <a:pt x="70977" y="0"/>
                    </a:lnTo>
                    <a:lnTo>
                      <a:pt x="92748" y="0"/>
                    </a:lnTo>
                    <a:lnTo>
                      <a:pt x="55165" y="98206"/>
                    </a:lnTo>
                    <a:cubicBezTo>
                      <a:pt x="50888" y="109298"/>
                      <a:pt x="45784" y="117440"/>
                      <a:pt x="39795" y="122631"/>
                    </a:cubicBezTo>
                    <a:cubicBezTo>
                      <a:pt x="33807" y="127853"/>
                      <a:pt x="26845" y="130449"/>
                      <a:pt x="18909" y="130449"/>
                    </a:cubicBezTo>
                    <a:cubicBezTo>
                      <a:pt x="16313" y="130449"/>
                      <a:pt x="13894" y="130302"/>
                      <a:pt x="11711" y="130036"/>
                    </a:cubicBezTo>
                    <a:cubicBezTo>
                      <a:pt x="9528" y="129771"/>
                      <a:pt x="7522" y="129387"/>
                      <a:pt x="5753" y="128915"/>
                    </a:cubicBezTo>
                    <a:lnTo>
                      <a:pt x="5753" y="110773"/>
                    </a:lnTo>
                    <a:cubicBezTo>
                      <a:pt x="7405" y="111540"/>
                      <a:pt x="9086" y="112130"/>
                      <a:pt x="10826" y="112513"/>
                    </a:cubicBezTo>
                    <a:cubicBezTo>
                      <a:pt x="12538" y="112897"/>
                      <a:pt x="14307" y="113103"/>
                      <a:pt x="16078" y="113103"/>
                    </a:cubicBezTo>
                    <a:cubicBezTo>
                      <a:pt x="19765" y="113103"/>
                      <a:pt x="22892" y="112159"/>
                      <a:pt x="25547" y="110271"/>
                    </a:cubicBezTo>
                    <a:cubicBezTo>
                      <a:pt x="28172" y="108383"/>
                      <a:pt x="30326" y="105492"/>
                      <a:pt x="31978" y="101657"/>
                    </a:cubicBezTo>
                    <a:lnTo>
                      <a:pt x="36521" y="91362"/>
                    </a:lnTo>
                    <a:lnTo>
                      <a:pt x="0" y="0"/>
                    </a:lnTo>
                    <a:lnTo>
                      <a:pt x="24161" y="0"/>
                    </a:lnTo>
                    <a:lnTo>
                      <a:pt x="46905" y="70653"/>
                    </a:lnTo>
                    <a:lnTo>
                      <a:pt x="47259" y="70653"/>
                    </a:lnTo>
                    <a:close/>
                  </a:path>
                </a:pathLst>
              </a:custGeom>
              <a:grpFill/>
              <a:ln w="2935" cap="flat">
                <a:noFill/>
                <a:prstDash val="solid"/>
                <a:miter/>
              </a:ln>
            </p:spPr>
            <p:txBody>
              <a:bodyPr rtlCol="0" anchor="ctr"/>
              <a:lstStyle/>
              <a:p>
                <a:endParaRPr lang="en-US"/>
              </a:p>
            </p:txBody>
          </p:sp>
        </p:grpSp>
        <p:sp>
          <p:nvSpPr>
            <p:cNvPr id="24" name="Freeform: Shape 23">
              <a:extLst>
                <a:ext uri="{FF2B5EF4-FFF2-40B4-BE49-F238E27FC236}">
                  <a16:creationId xmlns:a16="http://schemas.microsoft.com/office/drawing/2014/main" id="{5376E96A-8A6B-4842-AA4C-3240E576D456}"/>
                </a:ext>
              </a:extLst>
            </p:cNvPr>
            <p:cNvSpPr/>
            <p:nvPr/>
          </p:nvSpPr>
          <p:spPr>
            <a:xfrm>
              <a:off x="2050789" y="386649"/>
              <a:ext cx="719976" cy="139151"/>
            </a:xfrm>
            <a:custGeom>
              <a:avLst/>
              <a:gdLst>
                <a:gd name="connsiteX0" fmla="*/ 137942 w 719976"/>
                <a:gd name="connsiteY0" fmla="*/ 9440 h 139151"/>
                <a:gd name="connsiteX1" fmla="*/ 137942 w 719976"/>
                <a:gd name="connsiteY1" fmla="*/ 136880 h 139151"/>
                <a:gd name="connsiteX2" fmla="*/ 115817 w 719976"/>
                <a:gd name="connsiteY2" fmla="*/ 136880 h 139151"/>
                <a:gd name="connsiteX3" fmla="*/ 115817 w 719976"/>
                <a:gd name="connsiteY3" fmla="*/ 36993 h 139151"/>
                <a:gd name="connsiteX4" fmla="*/ 115463 w 719976"/>
                <a:gd name="connsiteY4" fmla="*/ 36993 h 139151"/>
                <a:gd name="connsiteX5" fmla="*/ 75904 w 719976"/>
                <a:gd name="connsiteY5" fmla="*/ 136880 h 139151"/>
                <a:gd name="connsiteX6" fmla="*/ 61242 w 719976"/>
                <a:gd name="connsiteY6" fmla="*/ 136880 h 139151"/>
                <a:gd name="connsiteX7" fmla="*/ 20709 w 719976"/>
                <a:gd name="connsiteY7" fmla="*/ 36993 h 139151"/>
                <a:gd name="connsiteX8" fmla="*/ 20444 w 719976"/>
                <a:gd name="connsiteY8" fmla="*/ 36993 h 139151"/>
                <a:gd name="connsiteX9" fmla="*/ 20444 w 719976"/>
                <a:gd name="connsiteY9" fmla="*/ 136880 h 139151"/>
                <a:gd name="connsiteX10" fmla="*/ 0 w 719976"/>
                <a:gd name="connsiteY10" fmla="*/ 136880 h 139151"/>
                <a:gd name="connsiteX11" fmla="*/ 0 w 719976"/>
                <a:gd name="connsiteY11" fmla="*/ 9440 h 139151"/>
                <a:gd name="connsiteX12" fmla="*/ 31713 w 719976"/>
                <a:gd name="connsiteY12" fmla="*/ 9440 h 139151"/>
                <a:gd name="connsiteX13" fmla="*/ 68322 w 719976"/>
                <a:gd name="connsiteY13" fmla="*/ 103899 h 139151"/>
                <a:gd name="connsiteX14" fmla="*/ 68853 w 719976"/>
                <a:gd name="connsiteY14" fmla="*/ 103899 h 139151"/>
                <a:gd name="connsiteX15" fmla="*/ 107498 w 719976"/>
                <a:gd name="connsiteY15" fmla="*/ 9440 h 139151"/>
                <a:gd name="connsiteX16" fmla="*/ 137883 w 719976"/>
                <a:gd name="connsiteY16" fmla="*/ 9440 h 139151"/>
                <a:gd name="connsiteX17" fmla="*/ 156468 w 719976"/>
                <a:gd name="connsiteY17" fmla="*/ 19116 h 139151"/>
                <a:gd name="connsiteX18" fmla="*/ 160333 w 719976"/>
                <a:gd name="connsiteY18" fmla="*/ 10177 h 139151"/>
                <a:gd name="connsiteX19" fmla="*/ 169537 w 719976"/>
                <a:gd name="connsiteY19" fmla="*/ 6579 h 139151"/>
                <a:gd name="connsiteX20" fmla="*/ 178947 w 719976"/>
                <a:gd name="connsiteY20" fmla="*/ 10266 h 139151"/>
                <a:gd name="connsiteX21" fmla="*/ 182694 w 719976"/>
                <a:gd name="connsiteY21" fmla="*/ 19116 h 139151"/>
                <a:gd name="connsiteX22" fmla="*/ 178859 w 719976"/>
                <a:gd name="connsiteY22" fmla="*/ 27907 h 139151"/>
                <a:gd name="connsiteX23" fmla="*/ 169537 w 719976"/>
                <a:gd name="connsiteY23" fmla="*/ 31477 h 139151"/>
                <a:gd name="connsiteX24" fmla="*/ 160244 w 719976"/>
                <a:gd name="connsiteY24" fmla="*/ 27878 h 139151"/>
                <a:gd name="connsiteX25" fmla="*/ 156468 w 719976"/>
                <a:gd name="connsiteY25" fmla="*/ 19116 h 139151"/>
                <a:gd name="connsiteX26" fmla="*/ 180186 w 719976"/>
                <a:gd name="connsiteY26" fmla="*/ 45519 h 139151"/>
                <a:gd name="connsiteX27" fmla="*/ 180186 w 719976"/>
                <a:gd name="connsiteY27" fmla="*/ 136880 h 139151"/>
                <a:gd name="connsiteX28" fmla="*/ 158681 w 719976"/>
                <a:gd name="connsiteY28" fmla="*/ 136880 h 139151"/>
                <a:gd name="connsiteX29" fmla="*/ 158681 w 719976"/>
                <a:gd name="connsiteY29" fmla="*/ 45519 h 139151"/>
                <a:gd name="connsiteX30" fmla="*/ 180186 w 719976"/>
                <a:gd name="connsiteY30" fmla="*/ 45519 h 139151"/>
                <a:gd name="connsiteX31" fmla="*/ 245411 w 719976"/>
                <a:gd name="connsiteY31" fmla="*/ 121245 h 139151"/>
                <a:gd name="connsiteX32" fmla="*/ 255972 w 719976"/>
                <a:gd name="connsiteY32" fmla="*/ 119033 h 139151"/>
                <a:gd name="connsiteX33" fmla="*/ 266651 w 719976"/>
                <a:gd name="connsiteY33" fmla="*/ 113162 h 139151"/>
                <a:gd name="connsiteX34" fmla="*/ 266651 w 719976"/>
                <a:gd name="connsiteY34" fmla="*/ 133163 h 139151"/>
                <a:gd name="connsiteX35" fmla="*/ 254969 w 719976"/>
                <a:gd name="connsiteY35" fmla="*/ 137618 h 139151"/>
                <a:gd name="connsiteX36" fmla="*/ 240602 w 719976"/>
                <a:gd name="connsiteY36" fmla="*/ 139122 h 139151"/>
                <a:gd name="connsiteX37" fmla="*/ 207798 w 719976"/>
                <a:gd name="connsiteY37" fmla="*/ 126378 h 139151"/>
                <a:gd name="connsiteX38" fmla="*/ 195172 w 719976"/>
                <a:gd name="connsiteY38" fmla="*/ 93810 h 139151"/>
                <a:gd name="connsiteX39" fmla="*/ 208064 w 719976"/>
                <a:gd name="connsiteY39" fmla="*/ 57496 h 139151"/>
                <a:gd name="connsiteX40" fmla="*/ 244585 w 719976"/>
                <a:gd name="connsiteY40" fmla="*/ 43247 h 139151"/>
                <a:gd name="connsiteX41" fmla="*/ 256798 w 719976"/>
                <a:gd name="connsiteY41" fmla="*/ 44811 h 139151"/>
                <a:gd name="connsiteX42" fmla="*/ 266621 w 719976"/>
                <a:gd name="connsiteY42" fmla="*/ 48410 h 139151"/>
                <a:gd name="connsiteX43" fmla="*/ 266621 w 719976"/>
                <a:gd name="connsiteY43" fmla="*/ 69030 h 139151"/>
                <a:gd name="connsiteX44" fmla="*/ 256444 w 719976"/>
                <a:gd name="connsiteY44" fmla="*/ 63395 h 139151"/>
                <a:gd name="connsiteX45" fmla="*/ 245824 w 719976"/>
                <a:gd name="connsiteY45" fmla="*/ 61389 h 139151"/>
                <a:gd name="connsiteX46" fmla="*/ 225292 w 719976"/>
                <a:gd name="connsiteY46" fmla="*/ 69650 h 139151"/>
                <a:gd name="connsiteX47" fmla="*/ 217474 w 719976"/>
                <a:gd name="connsiteY47" fmla="*/ 91952 h 139151"/>
                <a:gd name="connsiteX48" fmla="*/ 224997 w 719976"/>
                <a:gd name="connsiteY48" fmla="*/ 113546 h 139151"/>
                <a:gd name="connsiteX49" fmla="*/ 245381 w 719976"/>
                <a:gd name="connsiteY49" fmla="*/ 121275 h 139151"/>
                <a:gd name="connsiteX50" fmla="*/ 327893 w 719976"/>
                <a:gd name="connsiteY50" fmla="*/ 44014 h 139151"/>
                <a:gd name="connsiteX51" fmla="*/ 332524 w 719976"/>
                <a:gd name="connsiteY51" fmla="*/ 44368 h 139151"/>
                <a:gd name="connsiteX52" fmla="*/ 336005 w 719976"/>
                <a:gd name="connsiteY52" fmla="*/ 45253 h 139151"/>
                <a:gd name="connsiteX53" fmla="*/ 336005 w 719976"/>
                <a:gd name="connsiteY53" fmla="*/ 67024 h 139151"/>
                <a:gd name="connsiteX54" fmla="*/ 331079 w 719976"/>
                <a:gd name="connsiteY54" fmla="*/ 64664 h 139151"/>
                <a:gd name="connsiteX55" fmla="*/ 323202 w 719976"/>
                <a:gd name="connsiteY55" fmla="*/ 63543 h 139151"/>
                <a:gd name="connsiteX56" fmla="*/ 309839 w 719976"/>
                <a:gd name="connsiteY56" fmla="*/ 70210 h 139151"/>
                <a:gd name="connsiteX57" fmla="*/ 304381 w 719976"/>
                <a:gd name="connsiteY57" fmla="*/ 90742 h 139151"/>
                <a:gd name="connsiteX58" fmla="*/ 304381 w 719976"/>
                <a:gd name="connsiteY58" fmla="*/ 136880 h 139151"/>
                <a:gd name="connsiteX59" fmla="*/ 282876 w 719976"/>
                <a:gd name="connsiteY59" fmla="*/ 136880 h 139151"/>
                <a:gd name="connsiteX60" fmla="*/ 282876 w 719976"/>
                <a:gd name="connsiteY60" fmla="*/ 45519 h 139151"/>
                <a:gd name="connsiteX61" fmla="*/ 304381 w 719976"/>
                <a:gd name="connsiteY61" fmla="*/ 45519 h 139151"/>
                <a:gd name="connsiteX62" fmla="*/ 304381 w 719976"/>
                <a:gd name="connsiteY62" fmla="*/ 59915 h 139151"/>
                <a:gd name="connsiteX63" fmla="*/ 304735 w 719976"/>
                <a:gd name="connsiteY63" fmla="*/ 59915 h 139151"/>
                <a:gd name="connsiteX64" fmla="*/ 313615 w 719976"/>
                <a:gd name="connsiteY64" fmla="*/ 48233 h 139151"/>
                <a:gd name="connsiteX65" fmla="*/ 327922 w 719976"/>
                <a:gd name="connsiteY65" fmla="*/ 44014 h 139151"/>
                <a:gd name="connsiteX66" fmla="*/ 337126 w 719976"/>
                <a:gd name="connsiteY66" fmla="*/ 92542 h 139151"/>
                <a:gd name="connsiteX67" fmla="*/ 349929 w 719976"/>
                <a:gd name="connsiteY67" fmla="*/ 56640 h 139151"/>
                <a:gd name="connsiteX68" fmla="*/ 385477 w 719976"/>
                <a:gd name="connsiteY68" fmla="*/ 43395 h 139151"/>
                <a:gd name="connsiteX69" fmla="*/ 418930 w 719976"/>
                <a:gd name="connsiteY69" fmla="*/ 56139 h 139151"/>
                <a:gd name="connsiteX70" fmla="*/ 430966 w 719976"/>
                <a:gd name="connsiteY70" fmla="*/ 90565 h 139151"/>
                <a:gd name="connsiteX71" fmla="*/ 418163 w 719976"/>
                <a:gd name="connsiteY71" fmla="*/ 125936 h 139151"/>
                <a:gd name="connsiteX72" fmla="*/ 383323 w 719976"/>
                <a:gd name="connsiteY72" fmla="*/ 139093 h 139151"/>
                <a:gd name="connsiteX73" fmla="*/ 349605 w 719976"/>
                <a:gd name="connsiteY73" fmla="*/ 126614 h 139151"/>
                <a:gd name="connsiteX74" fmla="*/ 337126 w 719976"/>
                <a:gd name="connsiteY74" fmla="*/ 92542 h 139151"/>
                <a:gd name="connsiteX75" fmla="*/ 359546 w 719976"/>
                <a:gd name="connsiteY75" fmla="*/ 91804 h 139151"/>
                <a:gd name="connsiteX76" fmla="*/ 366036 w 719976"/>
                <a:gd name="connsiteY76" fmla="*/ 113664 h 139151"/>
                <a:gd name="connsiteX77" fmla="*/ 384621 w 719976"/>
                <a:gd name="connsiteY77" fmla="*/ 121216 h 139151"/>
                <a:gd name="connsiteX78" fmla="*/ 402498 w 719976"/>
                <a:gd name="connsiteY78" fmla="*/ 113664 h 139151"/>
                <a:gd name="connsiteX79" fmla="*/ 408634 w 719976"/>
                <a:gd name="connsiteY79" fmla="*/ 91273 h 139151"/>
                <a:gd name="connsiteX80" fmla="*/ 402292 w 719976"/>
                <a:gd name="connsiteY80" fmla="*/ 69001 h 139151"/>
                <a:gd name="connsiteX81" fmla="*/ 384474 w 719976"/>
                <a:gd name="connsiteY81" fmla="*/ 61478 h 139151"/>
                <a:gd name="connsiteX82" fmla="*/ 366125 w 719976"/>
                <a:gd name="connsiteY82" fmla="*/ 69355 h 139151"/>
                <a:gd name="connsiteX83" fmla="*/ 359605 w 719976"/>
                <a:gd name="connsiteY83" fmla="*/ 91804 h 139151"/>
                <a:gd name="connsiteX84" fmla="*/ 462973 w 719976"/>
                <a:gd name="connsiteY84" fmla="*/ 69502 h 139151"/>
                <a:gd name="connsiteX85" fmla="*/ 465894 w 719976"/>
                <a:gd name="connsiteY85" fmla="*/ 76759 h 139151"/>
                <a:gd name="connsiteX86" fmla="*/ 478874 w 719976"/>
                <a:gd name="connsiteY86" fmla="*/ 83367 h 139151"/>
                <a:gd name="connsiteX87" fmla="*/ 496957 w 719976"/>
                <a:gd name="connsiteY87" fmla="*/ 94961 h 139151"/>
                <a:gd name="connsiteX88" fmla="*/ 502149 w 719976"/>
                <a:gd name="connsiteY88" fmla="*/ 110566 h 139151"/>
                <a:gd name="connsiteX89" fmla="*/ 492237 w 719976"/>
                <a:gd name="connsiteY89" fmla="*/ 131275 h 139151"/>
                <a:gd name="connsiteX90" fmla="*/ 465451 w 719976"/>
                <a:gd name="connsiteY90" fmla="*/ 139093 h 139151"/>
                <a:gd name="connsiteX91" fmla="*/ 452884 w 719976"/>
                <a:gd name="connsiteY91" fmla="*/ 137706 h 139151"/>
                <a:gd name="connsiteX92" fmla="*/ 441202 w 719976"/>
                <a:gd name="connsiteY92" fmla="*/ 134196 h 139151"/>
                <a:gd name="connsiteX93" fmla="*/ 441202 w 719976"/>
                <a:gd name="connsiteY93" fmla="*/ 113044 h 139151"/>
                <a:gd name="connsiteX94" fmla="*/ 453828 w 719976"/>
                <a:gd name="connsiteY94" fmla="*/ 119534 h 139151"/>
                <a:gd name="connsiteX95" fmla="*/ 466100 w 719976"/>
                <a:gd name="connsiteY95" fmla="*/ 121924 h 139151"/>
                <a:gd name="connsiteX96" fmla="*/ 476868 w 719976"/>
                <a:gd name="connsiteY96" fmla="*/ 119888 h 139151"/>
                <a:gd name="connsiteX97" fmla="*/ 480319 w 719976"/>
                <a:gd name="connsiteY97" fmla="*/ 113044 h 139151"/>
                <a:gd name="connsiteX98" fmla="*/ 476720 w 719976"/>
                <a:gd name="connsiteY98" fmla="*/ 105522 h 139151"/>
                <a:gd name="connsiteX99" fmla="*/ 463091 w 719976"/>
                <a:gd name="connsiteY99" fmla="*/ 98442 h 139151"/>
                <a:gd name="connsiteX100" fmla="*/ 446217 w 719976"/>
                <a:gd name="connsiteY100" fmla="*/ 87232 h 139151"/>
                <a:gd name="connsiteX101" fmla="*/ 441232 w 719976"/>
                <a:gd name="connsiteY101" fmla="*/ 71420 h 139151"/>
                <a:gd name="connsiteX102" fmla="*/ 451055 w 719976"/>
                <a:gd name="connsiteY102" fmla="*/ 51124 h 139151"/>
                <a:gd name="connsiteX103" fmla="*/ 476514 w 719976"/>
                <a:gd name="connsiteY103" fmla="*/ 43159 h 139151"/>
                <a:gd name="connsiteX104" fmla="*/ 487252 w 719976"/>
                <a:gd name="connsiteY104" fmla="*/ 44221 h 139151"/>
                <a:gd name="connsiteX105" fmla="*/ 497193 w 719976"/>
                <a:gd name="connsiteY105" fmla="*/ 46964 h 139151"/>
                <a:gd name="connsiteX106" fmla="*/ 497193 w 719976"/>
                <a:gd name="connsiteY106" fmla="*/ 67408 h 139151"/>
                <a:gd name="connsiteX107" fmla="*/ 487252 w 719976"/>
                <a:gd name="connsiteY107" fmla="*/ 62511 h 139151"/>
                <a:gd name="connsiteX108" fmla="*/ 475953 w 719976"/>
                <a:gd name="connsiteY108" fmla="*/ 60475 h 139151"/>
                <a:gd name="connsiteX109" fmla="*/ 466395 w 719976"/>
                <a:gd name="connsiteY109" fmla="*/ 62864 h 139151"/>
                <a:gd name="connsiteX110" fmla="*/ 462973 w 719976"/>
                <a:gd name="connsiteY110" fmla="*/ 69443 h 139151"/>
                <a:gd name="connsiteX111" fmla="*/ 511412 w 719976"/>
                <a:gd name="connsiteY111" fmla="*/ 92542 h 139151"/>
                <a:gd name="connsiteX112" fmla="*/ 524215 w 719976"/>
                <a:gd name="connsiteY112" fmla="*/ 56640 h 139151"/>
                <a:gd name="connsiteX113" fmla="*/ 559763 w 719976"/>
                <a:gd name="connsiteY113" fmla="*/ 43395 h 139151"/>
                <a:gd name="connsiteX114" fmla="*/ 593216 w 719976"/>
                <a:gd name="connsiteY114" fmla="*/ 56139 h 139151"/>
                <a:gd name="connsiteX115" fmla="*/ 605252 w 719976"/>
                <a:gd name="connsiteY115" fmla="*/ 90565 h 139151"/>
                <a:gd name="connsiteX116" fmla="*/ 592449 w 719976"/>
                <a:gd name="connsiteY116" fmla="*/ 125936 h 139151"/>
                <a:gd name="connsiteX117" fmla="*/ 557609 w 719976"/>
                <a:gd name="connsiteY117" fmla="*/ 139093 h 139151"/>
                <a:gd name="connsiteX118" fmla="*/ 523891 w 719976"/>
                <a:gd name="connsiteY118" fmla="*/ 126614 h 139151"/>
                <a:gd name="connsiteX119" fmla="*/ 511412 w 719976"/>
                <a:gd name="connsiteY119" fmla="*/ 92542 h 139151"/>
                <a:gd name="connsiteX120" fmla="*/ 533803 w 719976"/>
                <a:gd name="connsiteY120" fmla="*/ 91804 h 139151"/>
                <a:gd name="connsiteX121" fmla="*/ 540293 w 719976"/>
                <a:gd name="connsiteY121" fmla="*/ 113664 h 139151"/>
                <a:gd name="connsiteX122" fmla="*/ 558878 w 719976"/>
                <a:gd name="connsiteY122" fmla="*/ 121216 h 139151"/>
                <a:gd name="connsiteX123" fmla="*/ 576755 w 719976"/>
                <a:gd name="connsiteY123" fmla="*/ 113664 h 139151"/>
                <a:gd name="connsiteX124" fmla="*/ 582891 w 719976"/>
                <a:gd name="connsiteY124" fmla="*/ 91273 h 139151"/>
                <a:gd name="connsiteX125" fmla="*/ 576548 w 719976"/>
                <a:gd name="connsiteY125" fmla="*/ 69001 h 139151"/>
                <a:gd name="connsiteX126" fmla="*/ 558730 w 719976"/>
                <a:gd name="connsiteY126" fmla="*/ 61478 h 139151"/>
                <a:gd name="connsiteX127" fmla="*/ 540381 w 719976"/>
                <a:gd name="connsiteY127" fmla="*/ 69355 h 139151"/>
                <a:gd name="connsiteX128" fmla="*/ 533862 w 719976"/>
                <a:gd name="connsiteY128" fmla="*/ 91804 h 139151"/>
                <a:gd name="connsiteX129" fmla="*/ 676612 w 719976"/>
                <a:gd name="connsiteY129" fmla="*/ 63101 h 139151"/>
                <a:gd name="connsiteX130" fmla="*/ 644575 w 719976"/>
                <a:gd name="connsiteY130" fmla="*/ 63101 h 139151"/>
                <a:gd name="connsiteX131" fmla="*/ 644575 w 719976"/>
                <a:gd name="connsiteY131" fmla="*/ 136851 h 139151"/>
                <a:gd name="connsiteX132" fmla="*/ 622804 w 719976"/>
                <a:gd name="connsiteY132" fmla="*/ 136851 h 139151"/>
                <a:gd name="connsiteX133" fmla="*/ 622804 w 719976"/>
                <a:gd name="connsiteY133" fmla="*/ 63101 h 139151"/>
                <a:gd name="connsiteX134" fmla="*/ 607523 w 719976"/>
                <a:gd name="connsiteY134" fmla="*/ 63101 h 139151"/>
                <a:gd name="connsiteX135" fmla="*/ 607523 w 719976"/>
                <a:gd name="connsiteY135" fmla="*/ 45519 h 139151"/>
                <a:gd name="connsiteX136" fmla="*/ 622804 w 719976"/>
                <a:gd name="connsiteY136" fmla="*/ 45519 h 139151"/>
                <a:gd name="connsiteX137" fmla="*/ 622804 w 719976"/>
                <a:gd name="connsiteY137" fmla="*/ 32804 h 139151"/>
                <a:gd name="connsiteX138" fmla="*/ 632185 w 719976"/>
                <a:gd name="connsiteY138" fmla="*/ 9204 h 139151"/>
                <a:gd name="connsiteX139" fmla="*/ 656228 w 719976"/>
                <a:gd name="connsiteY139" fmla="*/ 0 h 139151"/>
                <a:gd name="connsiteX140" fmla="*/ 663160 w 719976"/>
                <a:gd name="connsiteY140" fmla="*/ 413 h 139151"/>
                <a:gd name="connsiteX141" fmla="*/ 668500 w 719976"/>
                <a:gd name="connsiteY141" fmla="*/ 1623 h 139151"/>
                <a:gd name="connsiteX142" fmla="*/ 668500 w 719976"/>
                <a:gd name="connsiteY142" fmla="*/ 20207 h 139151"/>
                <a:gd name="connsiteX143" fmla="*/ 664753 w 719976"/>
                <a:gd name="connsiteY143" fmla="*/ 18703 h 139151"/>
                <a:gd name="connsiteX144" fmla="*/ 658617 w 719976"/>
                <a:gd name="connsiteY144" fmla="*/ 17818 h 139151"/>
                <a:gd name="connsiteX145" fmla="*/ 648204 w 719976"/>
                <a:gd name="connsiteY145" fmla="*/ 22037 h 139151"/>
                <a:gd name="connsiteX146" fmla="*/ 644575 w 719976"/>
                <a:gd name="connsiteY146" fmla="*/ 34515 h 139151"/>
                <a:gd name="connsiteX147" fmla="*/ 644575 w 719976"/>
                <a:gd name="connsiteY147" fmla="*/ 45548 h 139151"/>
                <a:gd name="connsiteX148" fmla="*/ 676612 w 719976"/>
                <a:gd name="connsiteY148" fmla="*/ 45548 h 139151"/>
                <a:gd name="connsiteX149" fmla="*/ 676612 w 719976"/>
                <a:gd name="connsiteY149" fmla="*/ 25016 h 139151"/>
                <a:gd name="connsiteX150" fmla="*/ 698206 w 719976"/>
                <a:gd name="connsiteY150" fmla="*/ 18438 h 139151"/>
                <a:gd name="connsiteX151" fmla="*/ 698206 w 719976"/>
                <a:gd name="connsiteY151" fmla="*/ 45548 h 139151"/>
                <a:gd name="connsiteX152" fmla="*/ 719977 w 719976"/>
                <a:gd name="connsiteY152" fmla="*/ 45548 h 139151"/>
                <a:gd name="connsiteX153" fmla="*/ 719977 w 719976"/>
                <a:gd name="connsiteY153" fmla="*/ 63130 h 139151"/>
                <a:gd name="connsiteX154" fmla="*/ 698206 w 719976"/>
                <a:gd name="connsiteY154" fmla="*/ 63130 h 139151"/>
                <a:gd name="connsiteX155" fmla="*/ 698206 w 719976"/>
                <a:gd name="connsiteY155" fmla="*/ 105876 h 139151"/>
                <a:gd name="connsiteX156" fmla="*/ 701274 w 719976"/>
                <a:gd name="connsiteY156" fmla="*/ 117794 h 139151"/>
                <a:gd name="connsiteX157" fmla="*/ 710921 w 719976"/>
                <a:gd name="connsiteY157" fmla="*/ 121275 h 139151"/>
                <a:gd name="connsiteX158" fmla="*/ 715405 w 719976"/>
                <a:gd name="connsiteY158" fmla="*/ 120389 h 139151"/>
                <a:gd name="connsiteX159" fmla="*/ 719977 w 719976"/>
                <a:gd name="connsiteY159" fmla="*/ 118266 h 139151"/>
                <a:gd name="connsiteX160" fmla="*/ 719977 w 719976"/>
                <a:gd name="connsiteY160" fmla="*/ 136054 h 139151"/>
                <a:gd name="connsiteX161" fmla="*/ 713192 w 719976"/>
                <a:gd name="connsiteY161" fmla="*/ 138178 h 139151"/>
                <a:gd name="connsiteX162" fmla="*/ 703811 w 719976"/>
                <a:gd name="connsiteY162" fmla="*/ 139152 h 139151"/>
                <a:gd name="connsiteX163" fmla="*/ 683427 w 719976"/>
                <a:gd name="connsiteY163" fmla="*/ 131924 h 139151"/>
                <a:gd name="connsiteX164" fmla="*/ 676642 w 719976"/>
                <a:gd name="connsiteY164" fmla="*/ 110094 h 139151"/>
                <a:gd name="connsiteX165" fmla="*/ 676642 w 719976"/>
                <a:gd name="connsiteY165" fmla="*/ 63160 h 139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719976" h="139151">
                  <a:moveTo>
                    <a:pt x="137942" y="9440"/>
                  </a:moveTo>
                  <a:lnTo>
                    <a:pt x="137942" y="136880"/>
                  </a:lnTo>
                  <a:lnTo>
                    <a:pt x="115817" y="136880"/>
                  </a:lnTo>
                  <a:lnTo>
                    <a:pt x="115817" y="36993"/>
                  </a:lnTo>
                  <a:lnTo>
                    <a:pt x="115463" y="36993"/>
                  </a:lnTo>
                  <a:lnTo>
                    <a:pt x="75904" y="136880"/>
                  </a:lnTo>
                  <a:lnTo>
                    <a:pt x="61242" y="136880"/>
                  </a:lnTo>
                  <a:lnTo>
                    <a:pt x="20709" y="36993"/>
                  </a:lnTo>
                  <a:lnTo>
                    <a:pt x="20444" y="36993"/>
                  </a:lnTo>
                  <a:lnTo>
                    <a:pt x="20444" y="136880"/>
                  </a:lnTo>
                  <a:lnTo>
                    <a:pt x="0" y="136880"/>
                  </a:lnTo>
                  <a:lnTo>
                    <a:pt x="0" y="9440"/>
                  </a:lnTo>
                  <a:lnTo>
                    <a:pt x="31713" y="9440"/>
                  </a:lnTo>
                  <a:lnTo>
                    <a:pt x="68322" y="103899"/>
                  </a:lnTo>
                  <a:lnTo>
                    <a:pt x="68853" y="103899"/>
                  </a:lnTo>
                  <a:lnTo>
                    <a:pt x="107498" y="9440"/>
                  </a:lnTo>
                  <a:lnTo>
                    <a:pt x="137883" y="9440"/>
                  </a:lnTo>
                  <a:close/>
                  <a:moveTo>
                    <a:pt x="156468" y="19116"/>
                  </a:moveTo>
                  <a:cubicBezTo>
                    <a:pt x="156468" y="15546"/>
                    <a:pt x="157766" y="12597"/>
                    <a:pt x="160333" y="10177"/>
                  </a:cubicBezTo>
                  <a:cubicBezTo>
                    <a:pt x="162899" y="7759"/>
                    <a:pt x="165967" y="6579"/>
                    <a:pt x="169537" y="6579"/>
                  </a:cubicBezTo>
                  <a:cubicBezTo>
                    <a:pt x="173342" y="6579"/>
                    <a:pt x="176469" y="7818"/>
                    <a:pt x="178947" y="10266"/>
                  </a:cubicBezTo>
                  <a:cubicBezTo>
                    <a:pt x="181425" y="12715"/>
                    <a:pt x="182694" y="15665"/>
                    <a:pt x="182694" y="19116"/>
                  </a:cubicBezTo>
                  <a:cubicBezTo>
                    <a:pt x="182694" y="22568"/>
                    <a:pt x="181425" y="25547"/>
                    <a:pt x="178859" y="27907"/>
                  </a:cubicBezTo>
                  <a:cubicBezTo>
                    <a:pt x="176322" y="30267"/>
                    <a:pt x="173195" y="31477"/>
                    <a:pt x="169537" y="31477"/>
                  </a:cubicBezTo>
                  <a:cubicBezTo>
                    <a:pt x="165879" y="31477"/>
                    <a:pt x="162781" y="30267"/>
                    <a:pt x="160244" y="27878"/>
                  </a:cubicBezTo>
                  <a:cubicBezTo>
                    <a:pt x="157737" y="25488"/>
                    <a:pt x="156468" y="22568"/>
                    <a:pt x="156468" y="19116"/>
                  </a:cubicBezTo>
                  <a:close/>
                  <a:moveTo>
                    <a:pt x="180186" y="45519"/>
                  </a:moveTo>
                  <a:lnTo>
                    <a:pt x="180186" y="136880"/>
                  </a:lnTo>
                  <a:lnTo>
                    <a:pt x="158681" y="136880"/>
                  </a:lnTo>
                  <a:lnTo>
                    <a:pt x="158681" y="45519"/>
                  </a:lnTo>
                  <a:lnTo>
                    <a:pt x="180186" y="45519"/>
                  </a:lnTo>
                  <a:close/>
                  <a:moveTo>
                    <a:pt x="245411" y="121245"/>
                  </a:moveTo>
                  <a:cubicBezTo>
                    <a:pt x="248597" y="121245"/>
                    <a:pt x="252137" y="120508"/>
                    <a:pt x="255972" y="119033"/>
                  </a:cubicBezTo>
                  <a:cubicBezTo>
                    <a:pt x="259836" y="117558"/>
                    <a:pt x="263376" y="115611"/>
                    <a:pt x="266651" y="113162"/>
                  </a:cubicBezTo>
                  <a:lnTo>
                    <a:pt x="266651" y="133163"/>
                  </a:lnTo>
                  <a:cubicBezTo>
                    <a:pt x="263229" y="135110"/>
                    <a:pt x="259305" y="136615"/>
                    <a:pt x="254969" y="137618"/>
                  </a:cubicBezTo>
                  <a:cubicBezTo>
                    <a:pt x="250602" y="138621"/>
                    <a:pt x="245824" y="139122"/>
                    <a:pt x="240602" y="139122"/>
                  </a:cubicBezTo>
                  <a:cubicBezTo>
                    <a:pt x="227150" y="139122"/>
                    <a:pt x="216235" y="134874"/>
                    <a:pt x="207798" y="126378"/>
                  </a:cubicBezTo>
                  <a:cubicBezTo>
                    <a:pt x="199390" y="117882"/>
                    <a:pt x="195172" y="107026"/>
                    <a:pt x="195172" y="93810"/>
                  </a:cubicBezTo>
                  <a:cubicBezTo>
                    <a:pt x="195172" y="79119"/>
                    <a:pt x="199479" y="67024"/>
                    <a:pt x="208064" y="57496"/>
                  </a:cubicBezTo>
                  <a:cubicBezTo>
                    <a:pt x="216648" y="47997"/>
                    <a:pt x="228832" y="43247"/>
                    <a:pt x="244585" y="43247"/>
                  </a:cubicBezTo>
                  <a:cubicBezTo>
                    <a:pt x="248626" y="43247"/>
                    <a:pt x="252697" y="43778"/>
                    <a:pt x="256798" y="44811"/>
                  </a:cubicBezTo>
                  <a:cubicBezTo>
                    <a:pt x="260927" y="45843"/>
                    <a:pt x="264173" y="47053"/>
                    <a:pt x="266621" y="48410"/>
                  </a:cubicBezTo>
                  <a:lnTo>
                    <a:pt x="266621" y="69030"/>
                  </a:lnTo>
                  <a:cubicBezTo>
                    <a:pt x="263288" y="66611"/>
                    <a:pt x="259925" y="64723"/>
                    <a:pt x="256444" y="63395"/>
                  </a:cubicBezTo>
                  <a:cubicBezTo>
                    <a:pt x="252992" y="62068"/>
                    <a:pt x="249423" y="61389"/>
                    <a:pt x="245824" y="61389"/>
                  </a:cubicBezTo>
                  <a:cubicBezTo>
                    <a:pt x="237357" y="61389"/>
                    <a:pt x="230513" y="64133"/>
                    <a:pt x="225292" y="69650"/>
                  </a:cubicBezTo>
                  <a:cubicBezTo>
                    <a:pt x="220070" y="75166"/>
                    <a:pt x="217474" y="82600"/>
                    <a:pt x="217474" y="91952"/>
                  </a:cubicBezTo>
                  <a:cubicBezTo>
                    <a:pt x="217474" y="101303"/>
                    <a:pt x="219982" y="108383"/>
                    <a:pt x="224997" y="113546"/>
                  </a:cubicBezTo>
                  <a:cubicBezTo>
                    <a:pt x="230012" y="118708"/>
                    <a:pt x="236797" y="121275"/>
                    <a:pt x="245381" y="121275"/>
                  </a:cubicBezTo>
                  <a:close/>
                  <a:moveTo>
                    <a:pt x="327893" y="44014"/>
                  </a:moveTo>
                  <a:cubicBezTo>
                    <a:pt x="329604" y="44014"/>
                    <a:pt x="331138" y="44132"/>
                    <a:pt x="332524" y="44368"/>
                  </a:cubicBezTo>
                  <a:cubicBezTo>
                    <a:pt x="333911" y="44604"/>
                    <a:pt x="335032" y="44899"/>
                    <a:pt x="336005" y="45253"/>
                  </a:cubicBezTo>
                  <a:lnTo>
                    <a:pt x="336005" y="67024"/>
                  </a:lnTo>
                  <a:cubicBezTo>
                    <a:pt x="334884" y="66198"/>
                    <a:pt x="333232" y="65401"/>
                    <a:pt x="331079" y="64664"/>
                  </a:cubicBezTo>
                  <a:cubicBezTo>
                    <a:pt x="328925" y="63926"/>
                    <a:pt x="326300" y="63543"/>
                    <a:pt x="323202" y="63543"/>
                  </a:cubicBezTo>
                  <a:cubicBezTo>
                    <a:pt x="317922" y="63543"/>
                    <a:pt x="313467" y="65756"/>
                    <a:pt x="309839" y="70210"/>
                  </a:cubicBezTo>
                  <a:cubicBezTo>
                    <a:pt x="306210" y="74664"/>
                    <a:pt x="304381" y="81509"/>
                    <a:pt x="304381" y="90742"/>
                  </a:cubicBezTo>
                  <a:lnTo>
                    <a:pt x="304381" y="136880"/>
                  </a:lnTo>
                  <a:lnTo>
                    <a:pt x="282876" y="136880"/>
                  </a:lnTo>
                  <a:lnTo>
                    <a:pt x="282876" y="45519"/>
                  </a:lnTo>
                  <a:lnTo>
                    <a:pt x="304381" y="45519"/>
                  </a:lnTo>
                  <a:lnTo>
                    <a:pt x="304381" y="59915"/>
                  </a:lnTo>
                  <a:lnTo>
                    <a:pt x="304735" y="59915"/>
                  </a:lnTo>
                  <a:cubicBezTo>
                    <a:pt x="306682" y="54929"/>
                    <a:pt x="309662" y="51035"/>
                    <a:pt x="313615" y="48233"/>
                  </a:cubicBezTo>
                  <a:cubicBezTo>
                    <a:pt x="317597" y="45430"/>
                    <a:pt x="322347" y="44014"/>
                    <a:pt x="327922" y="44014"/>
                  </a:cubicBezTo>
                  <a:close/>
                  <a:moveTo>
                    <a:pt x="337126" y="92542"/>
                  </a:moveTo>
                  <a:cubicBezTo>
                    <a:pt x="337126" y="77438"/>
                    <a:pt x="341404" y="65461"/>
                    <a:pt x="349929" y="56640"/>
                  </a:cubicBezTo>
                  <a:cubicBezTo>
                    <a:pt x="358455" y="47820"/>
                    <a:pt x="370314" y="43395"/>
                    <a:pt x="385477" y="43395"/>
                  </a:cubicBezTo>
                  <a:cubicBezTo>
                    <a:pt x="399755" y="43395"/>
                    <a:pt x="410906" y="47643"/>
                    <a:pt x="418930" y="56139"/>
                  </a:cubicBezTo>
                  <a:cubicBezTo>
                    <a:pt x="426954" y="64635"/>
                    <a:pt x="430966" y="76110"/>
                    <a:pt x="430966" y="90565"/>
                  </a:cubicBezTo>
                  <a:cubicBezTo>
                    <a:pt x="430966" y="105020"/>
                    <a:pt x="426688" y="117174"/>
                    <a:pt x="418163" y="125936"/>
                  </a:cubicBezTo>
                  <a:cubicBezTo>
                    <a:pt x="409637" y="134697"/>
                    <a:pt x="398014" y="139093"/>
                    <a:pt x="383323" y="139093"/>
                  </a:cubicBezTo>
                  <a:cubicBezTo>
                    <a:pt x="368632" y="139093"/>
                    <a:pt x="357924" y="134933"/>
                    <a:pt x="349605" y="126614"/>
                  </a:cubicBezTo>
                  <a:cubicBezTo>
                    <a:pt x="341286" y="118295"/>
                    <a:pt x="337126" y="106938"/>
                    <a:pt x="337126" y="92542"/>
                  </a:cubicBezTo>
                  <a:close/>
                  <a:moveTo>
                    <a:pt x="359546" y="91804"/>
                  </a:moveTo>
                  <a:cubicBezTo>
                    <a:pt x="359546" y="101333"/>
                    <a:pt x="361700" y="108619"/>
                    <a:pt x="366036" y="113664"/>
                  </a:cubicBezTo>
                  <a:cubicBezTo>
                    <a:pt x="370373" y="118708"/>
                    <a:pt x="376538" y="121216"/>
                    <a:pt x="384621" y="121216"/>
                  </a:cubicBezTo>
                  <a:cubicBezTo>
                    <a:pt x="392704" y="121216"/>
                    <a:pt x="398398" y="118708"/>
                    <a:pt x="402498" y="113664"/>
                  </a:cubicBezTo>
                  <a:cubicBezTo>
                    <a:pt x="406599" y="108619"/>
                    <a:pt x="408634" y="101156"/>
                    <a:pt x="408634" y="91273"/>
                  </a:cubicBezTo>
                  <a:cubicBezTo>
                    <a:pt x="408634" y="81391"/>
                    <a:pt x="406510" y="74016"/>
                    <a:pt x="402292" y="69001"/>
                  </a:cubicBezTo>
                  <a:cubicBezTo>
                    <a:pt x="398044" y="63986"/>
                    <a:pt x="392114" y="61478"/>
                    <a:pt x="384474" y="61478"/>
                  </a:cubicBezTo>
                  <a:cubicBezTo>
                    <a:pt x="376833" y="61478"/>
                    <a:pt x="370491" y="64104"/>
                    <a:pt x="366125" y="69355"/>
                  </a:cubicBezTo>
                  <a:cubicBezTo>
                    <a:pt x="361759" y="74606"/>
                    <a:pt x="359605" y="82069"/>
                    <a:pt x="359605" y="91804"/>
                  </a:cubicBezTo>
                  <a:close/>
                  <a:moveTo>
                    <a:pt x="462973" y="69502"/>
                  </a:moveTo>
                  <a:cubicBezTo>
                    <a:pt x="462973" y="72570"/>
                    <a:pt x="463947" y="74989"/>
                    <a:pt x="465894" y="76759"/>
                  </a:cubicBezTo>
                  <a:cubicBezTo>
                    <a:pt x="467841" y="78500"/>
                    <a:pt x="472177" y="80712"/>
                    <a:pt x="478874" y="83367"/>
                  </a:cubicBezTo>
                  <a:cubicBezTo>
                    <a:pt x="487458" y="86819"/>
                    <a:pt x="493506" y="90683"/>
                    <a:pt x="496957" y="94961"/>
                  </a:cubicBezTo>
                  <a:cubicBezTo>
                    <a:pt x="500438" y="99267"/>
                    <a:pt x="502149" y="104460"/>
                    <a:pt x="502149" y="110566"/>
                  </a:cubicBezTo>
                  <a:cubicBezTo>
                    <a:pt x="502149" y="119151"/>
                    <a:pt x="498845" y="126054"/>
                    <a:pt x="492237" y="131275"/>
                  </a:cubicBezTo>
                  <a:cubicBezTo>
                    <a:pt x="485629" y="136497"/>
                    <a:pt x="476691" y="139093"/>
                    <a:pt x="465451" y="139093"/>
                  </a:cubicBezTo>
                  <a:cubicBezTo>
                    <a:pt x="461646" y="139093"/>
                    <a:pt x="457457" y="138621"/>
                    <a:pt x="452884" y="137706"/>
                  </a:cubicBezTo>
                  <a:cubicBezTo>
                    <a:pt x="448282" y="136792"/>
                    <a:pt x="444388" y="135612"/>
                    <a:pt x="441202" y="134196"/>
                  </a:cubicBezTo>
                  <a:lnTo>
                    <a:pt x="441202" y="113044"/>
                  </a:lnTo>
                  <a:cubicBezTo>
                    <a:pt x="445126" y="115758"/>
                    <a:pt x="449315" y="117941"/>
                    <a:pt x="453828" y="119534"/>
                  </a:cubicBezTo>
                  <a:cubicBezTo>
                    <a:pt x="458342" y="121127"/>
                    <a:pt x="462413" y="121924"/>
                    <a:pt x="466100" y="121924"/>
                  </a:cubicBezTo>
                  <a:cubicBezTo>
                    <a:pt x="470968" y="121924"/>
                    <a:pt x="474537" y="121245"/>
                    <a:pt x="476868" y="119888"/>
                  </a:cubicBezTo>
                  <a:cubicBezTo>
                    <a:pt x="479198" y="118531"/>
                    <a:pt x="480319" y="116230"/>
                    <a:pt x="480319" y="113044"/>
                  </a:cubicBezTo>
                  <a:cubicBezTo>
                    <a:pt x="480319" y="110094"/>
                    <a:pt x="479110" y="107586"/>
                    <a:pt x="476720" y="105522"/>
                  </a:cubicBezTo>
                  <a:cubicBezTo>
                    <a:pt x="474331" y="103457"/>
                    <a:pt x="469758" y="101126"/>
                    <a:pt x="463091" y="98442"/>
                  </a:cubicBezTo>
                  <a:cubicBezTo>
                    <a:pt x="455156" y="95138"/>
                    <a:pt x="449521" y="91391"/>
                    <a:pt x="446217" y="87232"/>
                  </a:cubicBezTo>
                  <a:cubicBezTo>
                    <a:pt x="442884" y="83072"/>
                    <a:pt x="441232" y="77821"/>
                    <a:pt x="441232" y="71420"/>
                  </a:cubicBezTo>
                  <a:cubicBezTo>
                    <a:pt x="441232" y="63189"/>
                    <a:pt x="444506" y="56404"/>
                    <a:pt x="451055" y="51124"/>
                  </a:cubicBezTo>
                  <a:cubicBezTo>
                    <a:pt x="457604" y="45814"/>
                    <a:pt x="466100" y="43159"/>
                    <a:pt x="476514" y="43159"/>
                  </a:cubicBezTo>
                  <a:cubicBezTo>
                    <a:pt x="479700" y="43159"/>
                    <a:pt x="483299" y="43513"/>
                    <a:pt x="487252" y="44221"/>
                  </a:cubicBezTo>
                  <a:cubicBezTo>
                    <a:pt x="491234" y="44929"/>
                    <a:pt x="494538" y="45843"/>
                    <a:pt x="497193" y="46964"/>
                  </a:cubicBezTo>
                  <a:lnTo>
                    <a:pt x="497193" y="67408"/>
                  </a:lnTo>
                  <a:cubicBezTo>
                    <a:pt x="494361" y="65520"/>
                    <a:pt x="491028" y="63897"/>
                    <a:pt x="487252" y="62511"/>
                  </a:cubicBezTo>
                  <a:cubicBezTo>
                    <a:pt x="483446" y="61154"/>
                    <a:pt x="479700" y="60475"/>
                    <a:pt x="475953" y="60475"/>
                  </a:cubicBezTo>
                  <a:cubicBezTo>
                    <a:pt x="471853" y="60475"/>
                    <a:pt x="468667" y="61272"/>
                    <a:pt x="466395" y="62864"/>
                  </a:cubicBezTo>
                  <a:cubicBezTo>
                    <a:pt x="464124" y="64458"/>
                    <a:pt x="462973" y="66670"/>
                    <a:pt x="462973" y="69443"/>
                  </a:cubicBezTo>
                  <a:close/>
                  <a:moveTo>
                    <a:pt x="511412" y="92542"/>
                  </a:moveTo>
                  <a:cubicBezTo>
                    <a:pt x="511412" y="77438"/>
                    <a:pt x="515690" y="65461"/>
                    <a:pt x="524215" y="56640"/>
                  </a:cubicBezTo>
                  <a:cubicBezTo>
                    <a:pt x="532741" y="47820"/>
                    <a:pt x="544600" y="43395"/>
                    <a:pt x="559763" y="43395"/>
                  </a:cubicBezTo>
                  <a:cubicBezTo>
                    <a:pt x="574041" y="43395"/>
                    <a:pt x="585192" y="47643"/>
                    <a:pt x="593216" y="56139"/>
                  </a:cubicBezTo>
                  <a:cubicBezTo>
                    <a:pt x="601240" y="64635"/>
                    <a:pt x="605252" y="76110"/>
                    <a:pt x="605252" y="90565"/>
                  </a:cubicBezTo>
                  <a:cubicBezTo>
                    <a:pt x="605252" y="105020"/>
                    <a:pt x="600974" y="117174"/>
                    <a:pt x="592449" y="125936"/>
                  </a:cubicBezTo>
                  <a:cubicBezTo>
                    <a:pt x="583923" y="134697"/>
                    <a:pt x="572300" y="139093"/>
                    <a:pt x="557609" y="139093"/>
                  </a:cubicBezTo>
                  <a:cubicBezTo>
                    <a:pt x="542918" y="139093"/>
                    <a:pt x="532210" y="134933"/>
                    <a:pt x="523891" y="126614"/>
                  </a:cubicBezTo>
                  <a:cubicBezTo>
                    <a:pt x="515571" y="118295"/>
                    <a:pt x="511412" y="106938"/>
                    <a:pt x="511412" y="92542"/>
                  </a:cubicBezTo>
                  <a:close/>
                  <a:moveTo>
                    <a:pt x="533803" y="91804"/>
                  </a:moveTo>
                  <a:cubicBezTo>
                    <a:pt x="533803" y="101333"/>
                    <a:pt x="535956" y="108619"/>
                    <a:pt x="540293" y="113664"/>
                  </a:cubicBezTo>
                  <a:cubicBezTo>
                    <a:pt x="544629" y="118708"/>
                    <a:pt x="550795" y="121216"/>
                    <a:pt x="558878" y="121216"/>
                  </a:cubicBezTo>
                  <a:cubicBezTo>
                    <a:pt x="566961" y="121216"/>
                    <a:pt x="572654" y="118708"/>
                    <a:pt x="576755" y="113664"/>
                  </a:cubicBezTo>
                  <a:cubicBezTo>
                    <a:pt x="580855" y="108619"/>
                    <a:pt x="582891" y="101156"/>
                    <a:pt x="582891" y="91273"/>
                  </a:cubicBezTo>
                  <a:cubicBezTo>
                    <a:pt x="582891" y="81391"/>
                    <a:pt x="580767" y="74016"/>
                    <a:pt x="576548" y="69001"/>
                  </a:cubicBezTo>
                  <a:cubicBezTo>
                    <a:pt x="572300" y="63986"/>
                    <a:pt x="566371" y="61478"/>
                    <a:pt x="558730" y="61478"/>
                  </a:cubicBezTo>
                  <a:cubicBezTo>
                    <a:pt x="551090" y="61478"/>
                    <a:pt x="544747" y="64104"/>
                    <a:pt x="540381" y="69355"/>
                  </a:cubicBezTo>
                  <a:cubicBezTo>
                    <a:pt x="536015" y="74606"/>
                    <a:pt x="533862" y="82069"/>
                    <a:pt x="533862" y="91804"/>
                  </a:cubicBezTo>
                  <a:close/>
                  <a:moveTo>
                    <a:pt x="676612" y="63101"/>
                  </a:moveTo>
                  <a:lnTo>
                    <a:pt x="644575" y="63101"/>
                  </a:lnTo>
                  <a:lnTo>
                    <a:pt x="644575" y="136851"/>
                  </a:lnTo>
                  <a:lnTo>
                    <a:pt x="622804" y="136851"/>
                  </a:lnTo>
                  <a:lnTo>
                    <a:pt x="622804" y="63101"/>
                  </a:lnTo>
                  <a:lnTo>
                    <a:pt x="607523" y="63101"/>
                  </a:lnTo>
                  <a:lnTo>
                    <a:pt x="607523" y="45519"/>
                  </a:lnTo>
                  <a:lnTo>
                    <a:pt x="622804" y="45519"/>
                  </a:lnTo>
                  <a:lnTo>
                    <a:pt x="622804" y="32804"/>
                  </a:lnTo>
                  <a:cubicBezTo>
                    <a:pt x="622804" y="23217"/>
                    <a:pt x="625931" y="15340"/>
                    <a:pt x="632185" y="9204"/>
                  </a:cubicBezTo>
                  <a:cubicBezTo>
                    <a:pt x="638439" y="3068"/>
                    <a:pt x="646434" y="0"/>
                    <a:pt x="656228" y="0"/>
                  </a:cubicBezTo>
                  <a:cubicBezTo>
                    <a:pt x="658824" y="0"/>
                    <a:pt x="661154" y="148"/>
                    <a:pt x="663160" y="413"/>
                  </a:cubicBezTo>
                  <a:cubicBezTo>
                    <a:pt x="665166" y="679"/>
                    <a:pt x="666966" y="1091"/>
                    <a:pt x="668500" y="1623"/>
                  </a:cubicBezTo>
                  <a:lnTo>
                    <a:pt x="668500" y="20207"/>
                  </a:lnTo>
                  <a:cubicBezTo>
                    <a:pt x="667792" y="19795"/>
                    <a:pt x="666553" y="19293"/>
                    <a:pt x="664753" y="18703"/>
                  </a:cubicBezTo>
                  <a:cubicBezTo>
                    <a:pt x="662983" y="18113"/>
                    <a:pt x="660918" y="17818"/>
                    <a:pt x="658617" y="17818"/>
                  </a:cubicBezTo>
                  <a:cubicBezTo>
                    <a:pt x="654104" y="17818"/>
                    <a:pt x="650652" y="19234"/>
                    <a:pt x="648204" y="22037"/>
                  </a:cubicBezTo>
                  <a:cubicBezTo>
                    <a:pt x="645785" y="24839"/>
                    <a:pt x="644575" y="28999"/>
                    <a:pt x="644575" y="34515"/>
                  </a:cubicBezTo>
                  <a:lnTo>
                    <a:pt x="644575" y="45548"/>
                  </a:lnTo>
                  <a:lnTo>
                    <a:pt x="676612" y="45548"/>
                  </a:lnTo>
                  <a:lnTo>
                    <a:pt x="676612" y="25016"/>
                  </a:lnTo>
                  <a:lnTo>
                    <a:pt x="698206" y="18438"/>
                  </a:lnTo>
                  <a:lnTo>
                    <a:pt x="698206" y="45548"/>
                  </a:lnTo>
                  <a:lnTo>
                    <a:pt x="719977" y="45548"/>
                  </a:lnTo>
                  <a:lnTo>
                    <a:pt x="719977" y="63130"/>
                  </a:lnTo>
                  <a:lnTo>
                    <a:pt x="698206" y="63130"/>
                  </a:lnTo>
                  <a:lnTo>
                    <a:pt x="698206" y="105876"/>
                  </a:lnTo>
                  <a:cubicBezTo>
                    <a:pt x="698206" y="111510"/>
                    <a:pt x="699239" y="115463"/>
                    <a:pt x="701274" y="117794"/>
                  </a:cubicBezTo>
                  <a:cubicBezTo>
                    <a:pt x="703310" y="120095"/>
                    <a:pt x="706525" y="121275"/>
                    <a:pt x="710921" y="121275"/>
                  </a:cubicBezTo>
                  <a:cubicBezTo>
                    <a:pt x="712160" y="121275"/>
                    <a:pt x="713664" y="120980"/>
                    <a:pt x="715405" y="120389"/>
                  </a:cubicBezTo>
                  <a:cubicBezTo>
                    <a:pt x="717145" y="119800"/>
                    <a:pt x="718679" y="119092"/>
                    <a:pt x="719977" y="118266"/>
                  </a:cubicBezTo>
                  <a:lnTo>
                    <a:pt x="719977" y="136054"/>
                  </a:lnTo>
                  <a:cubicBezTo>
                    <a:pt x="718620" y="136821"/>
                    <a:pt x="716349" y="137529"/>
                    <a:pt x="713192" y="138178"/>
                  </a:cubicBezTo>
                  <a:cubicBezTo>
                    <a:pt x="710036" y="138827"/>
                    <a:pt x="706909" y="139152"/>
                    <a:pt x="703811" y="139152"/>
                  </a:cubicBezTo>
                  <a:cubicBezTo>
                    <a:pt x="694755" y="139152"/>
                    <a:pt x="687940" y="136733"/>
                    <a:pt x="683427" y="131924"/>
                  </a:cubicBezTo>
                  <a:cubicBezTo>
                    <a:pt x="678884" y="127086"/>
                    <a:pt x="676642" y="119829"/>
                    <a:pt x="676642" y="110094"/>
                  </a:cubicBezTo>
                  <a:lnTo>
                    <a:pt x="676642" y="63160"/>
                  </a:lnTo>
                  <a:close/>
                </a:path>
              </a:pathLst>
            </a:custGeom>
            <a:grpFill/>
            <a:ln w="2935" cap="flat">
              <a:noFill/>
              <a:prstDash val="solid"/>
              <a:miter/>
            </a:ln>
          </p:spPr>
          <p:txBody>
            <a:bodyPr rtlCol="0" anchor="ctr"/>
            <a:lstStyle/>
            <a:p>
              <a:endParaRPr lang="en-US"/>
            </a:p>
          </p:txBody>
        </p:sp>
      </p:grpSp>
      <p:grpSp>
        <p:nvGrpSpPr>
          <p:cNvPr id="25" name="Graphic 7">
            <a:extLst>
              <a:ext uri="{FF2B5EF4-FFF2-40B4-BE49-F238E27FC236}">
                <a16:creationId xmlns:a16="http://schemas.microsoft.com/office/drawing/2014/main" id="{5A6A9AF3-8F6E-47A4-9DF7-C21129EAF024}"/>
              </a:ext>
            </a:extLst>
          </p:cNvPr>
          <p:cNvGrpSpPr/>
          <p:nvPr/>
        </p:nvGrpSpPr>
        <p:grpSpPr>
          <a:xfrm>
            <a:off x="1774699" y="353610"/>
            <a:ext cx="212400" cy="212400"/>
            <a:chOff x="1774699" y="353610"/>
            <a:chExt cx="212400" cy="212400"/>
          </a:xfrm>
        </p:grpSpPr>
        <p:sp>
          <p:nvSpPr>
            <p:cNvPr id="26" name="Freeform: Shape 25">
              <a:extLst>
                <a:ext uri="{FF2B5EF4-FFF2-40B4-BE49-F238E27FC236}">
                  <a16:creationId xmlns:a16="http://schemas.microsoft.com/office/drawing/2014/main" id="{0F4C7AB8-F169-490B-B2FC-F5EA7F64525C}"/>
                </a:ext>
              </a:extLst>
            </p:cNvPr>
            <p:cNvSpPr/>
            <p:nvPr/>
          </p:nvSpPr>
          <p:spPr>
            <a:xfrm>
              <a:off x="1774699" y="353610"/>
              <a:ext cx="100949" cy="100949"/>
            </a:xfrm>
            <a:custGeom>
              <a:avLst/>
              <a:gdLst>
                <a:gd name="connsiteX0" fmla="*/ 0 w 100949"/>
                <a:gd name="connsiteY0" fmla="*/ 0 h 100949"/>
                <a:gd name="connsiteX1" fmla="*/ 100949 w 100949"/>
                <a:gd name="connsiteY1" fmla="*/ 0 h 100949"/>
                <a:gd name="connsiteX2" fmla="*/ 100949 w 100949"/>
                <a:gd name="connsiteY2" fmla="*/ 100949 h 100949"/>
                <a:gd name="connsiteX3" fmla="*/ 0 w 100949"/>
                <a:gd name="connsiteY3" fmla="*/ 100949 h 100949"/>
              </a:gdLst>
              <a:ahLst/>
              <a:cxnLst>
                <a:cxn ang="0">
                  <a:pos x="connsiteX0" y="connsiteY0"/>
                </a:cxn>
                <a:cxn ang="0">
                  <a:pos x="connsiteX1" y="connsiteY1"/>
                </a:cxn>
                <a:cxn ang="0">
                  <a:pos x="connsiteX2" y="connsiteY2"/>
                </a:cxn>
                <a:cxn ang="0">
                  <a:pos x="connsiteX3" y="connsiteY3"/>
                </a:cxn>
              </a:cxnLst>
              <a:rect l="l" t="t" r="r" b="b"/>
              <a:pathLst>
                <a:path w="100949" h="100949">
                  <a:moveTo>
                    <a:pt x="0" y="0"/>
                  </a:moveTo>
                  <a:lnTo>
                    <a:pt x="100949" y="0"/>
                  </a:lnTo>
                  <a:lnTo>
                    <a:pt x="100949" y="100949"/>
                  </a:lnTo>
                  <a:lnTo>
                    <a:pt x="0" y="100949"/>
                  </a:lnTo>
                  <a:close/>
                </a:path>
              </a:pathLst>
            </a:custGeom>
            <a:solidFill>
              <a:srgbClr val="F26522"/>
            </a:solidFill>
            <a:ln w="293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2353BADC-3B8C-4445-80A8-CB3BD4ACFF79}"/>
                </a:ext>
              </a:extLst>
            </p:cNvPr>
            <p:cNvSpPr/>
            <p:nvPr/>
          </p:nvSpPr>
          <p:spPr>
            <a:xfrm>
              <a:off x="1886150" y="353610"/>
              <a:ext cx="100949" cy="100949"/>
            </a:xfrm>
            <a:custGeom>
              <a:avLst/>
              <a:gdLst>
                <a:gd name="connsiteX0" fmla="*/ 0 w 100949"/>
                <a:gd name="connsiteY0" fmla="*/ 0 h 100949"/>
                <a:gd name="connsiteX1" fmla="*/ 100949 w 100949"/>
                <a:gd name="connsiteY1" fmla="*/ 0 h 100949"/>
                <a:gd name="connsiteX2" fmla="*/ 100949 w 100949"/>
                <a:gd name="connsiteY2" fmla="*/ 100949 h 100949"/>
                <a:gd name="connsiteX3" fmla="*/ 0 w 100949"/>
                <a:gd name="connsiteY3" fmla="*/ 100949 h 100949"/>
              </a:gdLst>
              <a:ahLst/>
              <a:cxnLst>
                <a:cxn ang="0">
                  <a:pos x="connsiteX0" y="connsiteY0"/>
                </a:cxn>
                <a:cxn ang="0">
                  <a:pos x="connsiteX1" y="connsiteY1"/>
                </a:cxn>
                <a:cxn ang="0">
                  <a:pos x="connsiteX2" y="connsiteY2"/>
                </a:cxn>
                <a:cxn ang="0">
                  <a:pos x="connsiteX3" y="connsiteY3"/>
                </a:cxn>
              </a:cxnLst>
              <a:rect l="l" t="t" r="r" b="b"/>
              <a:pathLst>
                <a:path w="100949" h="100949">
                  <a:moveTo>
                    <a:pt x="0" y="0"/>
                  </a:moveTo>
                  <a:lnTo>
                    <a:pt x="100949" y="0"/>
                  </a:lnTo>
                  <a:lnTo>
                    <a:pt x="100949" y="100949"/>
                  </a:lnTo>
                  <a:lnTo>
                    <a:pt x="0" y="100949"/>
                  </a:lnTo>
                  <a:close/>
                </a:path>
              </a:pathLst>
            </a:custGeom>
            <a:solidFill>
              <a:srgbClr val="8DC63F"/>
            </a:solidFill>
            <a:ln w="293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28F752EB-B1C6-4037-8F58-72562AE5FC30}"/>
                </a:ext>
              </a:extLst>
            </p:cNvPr>
            <p:cNvSpPr/>
            <p:nvPr/>
          </p:nvSpPr>
          <p:spPr>
            <a:xfrm>
              <a:off x="1774699" y="465061"/>
              <a:ext cx="100949" cy="100949"/>
            </a:xfrm>
            <a:custGeom>
              <a:avLst/>
              <a:gdLst>
                <a:gd name="connsiteX0" fmla="*/ 0 w 100949"/>
                <a:gd name="connsiteY0" fmla="*/ 0 h 100949"/>
                <a:gd name="connsiteX1" fmla="*/ 100949 w 100949"/>
                <a:gd name="connsiteY1" fmla="*/ 0 h 100949"/>
                <a:gd name="connsiteX2" fmla="*/ 100949 w 100949"/>
                <a:gd name="connsiteY2" fmla="*/ 100949 h 100949"/>
                <a:gd name="connsiteX3" fmla="*/ 0 w 100949"/>
                <a:gd name="connsiteY3" fmla="*/ 100949 h 100949"/>
              </a:gdLst>
              <a:ahLst/>
              <a:cxnLst>
                <a:cxn ang="0">
                  <a:pos x="connsiteX0" y="connsiteY0"/>
                </a:cxn>
                <a:cxn ang="0">
                  <a:pos x="connsiteX1" y="connsiteY1"/>
                </a:cxn>
                <a:cxn ang="0">
                  <a:pos x="connsiteX2" y="connsiteY2"/>
                </a:cxn>
                <a:cxn ang="0">
                  <a:pos x="connsiteX3" y="connsiteY3"/>
                </a:cxn>
              </a:cxnLst>
              <a:rect l="l" t="t" r="r" b="b"/>
              <a:pathLst>
                <a:path w="100949" h="100949">
                  <a:moveTo>
                    <a:pt x="0" y="0"/>
                  </a:moveTo>
                  <a:lnTo>
                    <a:pt x="100949" y="0"/>
                  </a:lnTo>
                  <a:lnTo>
                    <a:pt x="100949" y="100949"/>
                  </a:lnTo>
                  <a:lnTo>
                    <a:pt x="0" y="100949"/>
                  </a:lnTo>
                  <a:close/>
                </a:path>
              </a:pathLst>
            </a:custGeom>
            <a:solidFill>
              <a:srgbClr val="00AEEF"/>
            </a:solidFill>
            <a:ln w="293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8D0ED049-5A85-4434-9621-F8DAE02F41D7}"/>
                </a:ext>
              </a:extLst>
            </p:cNvPr>
            <p:cNvSpPr/>
            <p:nvPr/>
          </p:nvSpPr>
          <p:spPr>
            <a:xfrm>
              <a:off x="1886150" y="465061"/>
              <a:ext cx="100949" cy="100949"/>
            </a:xfrm>
            <a:custGeom>
              <a:avLst/>
              <a:gdLst>
                <a:gd name="connsiteX0" fmla="*/ 0 w 100949"/>
                <a:gd name="connsiteY0" fmla="*/ 0 h 100949"/>
                <a:gd name="connsiteX1" fmla="*/ 100949 w 100949"/>
                <a:gd name="connsiteY1" fmla="*/ 0 h 100949"/>
                <a:gd name="connsiteX2" fmla="*/ 100949 w 100949"/>
                <a:gd name="connsiteY2" fmla="*/ 100949 h 100949"/>
                <a:gd name="connsiteX3" fmla="*/ 0 w 100949"/>
                <a:gd name="connsiteY3" fmla="*/ 100949 h 100949"/>
              </a:gdLst>
              <a:ahLst/>
              <a:cxnLst>
                <a:cxn ang="0">
                  <a:pos x="connsiteX0" y="connsiteY0"/>
                </a:cxn>
                <a:cxn ang="0">
                  <a:pos x="connsiteX1" y="connsiteY1"/>
                </a:cxn>
                <a:cxn ang="0">
                  <a:pos x="connsiteX2" y="connsiteY2"/>
                </a:cxn>
                <a:cxn ang="0">
                  <a:pos x="connsiteX3" y="connsiteY3"/>
                </a:cxn>
              </a:cxnLst>
              <a:rect l="l" t="t" r="r" b="b"/>
              <a:pathLst>
                <a:path w="100949" h="100949">
                  <a:moveTo>
                    <a:pt x="0" y="0"/>
                  </a:moveTo>
                  <a:lnTo>
                    <a:pt x="100949" y="0"/>
                  </a:lnTo>
                  <a:lnTo>
                    <a:pt x="100949" y="100949"/>
                  </a:lnTo>
                  <a:lnTo>
                    <a:pt x="0" y="100949"/>
                  </a:lnTo>
                  <a:close/>
                </a:path>
              </a:pathLst>
            </a:custGeom>
            <a:solidFill>
              <a:srgbClr val="FFC20E"/>
            </a:solidFill>
            <a:ln w="2935" cap="flat">
              <a:noFill/>
              <a:prstDash val="solid"/>
              <a:miter/>
            </a:ln>
          </p:spPr>
          <p:txBody>
            <a:bodyPr rtlCol="0" anchor="ctr"/>
            <a:lstStyle/>
            <a:p>
              <a:endParaRPr lang="en-US"/>
            </a:p>
          </p:txBody>
        </p:sp>
      </p:grpSp>
    </p:spTree>
    <p:extLst>
      <p:ext uri="{BB962C8B-B14F-4D97-AF65-F5344CB8AC3E}">
        <p14:creationId xmlns:p14="http://schemas.microsoft.com/office/powerpoint/2010/main" val="19525299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6" pos="496">
          <p15:clr>
            <a:srgbClr val="A4A3A4"/>
          </p15:clr>
        </p15:guide>
        <p15:guide id="7" pos="613">
          <p15:clr>
            <a:srgbClr val="A4A3A4"/>
          </p15:clr>
        </p15:guide>
        <p15:guide id="8" pos="876">
          <p15:clr>
            <a:srgbClr val="A4A3A4"/>
          </p15:clr>
        </p15:guide>
        <p15:guide id="9" pos="992">
          <p15:clr>
            <a:srgbClr val="A4A3A4"/>
          </p15:clr>
        </p15:guide>
        <p15:guide id="10" pos="1254">
          <p15:clr>
            <a:srgbClr val="A4A3A4"/>
          </p15:clr>
        </p15:guide>
        <p15:guide id="11" pos="1371">
          <p15:clr>
            <a:srgbClr val="A4A3A4"/>
          </p15:clr>
        </p15:guide>
        <p15:guide id="12" pos="1633">
          <p15:clr>
            <a:srgbClr val="A4A3A4"/>
          </p15:clr>
        </p15:guide>
        <p15:guide id="13" pos="1749">
          <p15:clr>
            <a:srgbClr val="A4A3A4"/>
          </p15:clr>
        </p15:guide>
        <p15:guide id="14" pos="2011">
          <p15:clr>
            <a:srgbClr val="A4A3A4"/>
          </p15:clr>
        </p15:guide>
        <p15:guide id="15" pos="2128">
          <p15:clr>
            <a:srgbClr val="A4A3A4"/>
          </p15:clr>
        </p15:guide>
        <p15:guide id="16" pos="2390">
          <p15:clr>
            <a:srgbClr val="A4A3A4"/>
          </p15:clr>
        </p15:guide>
        <p15:guide id="17" pos="2506">
          <p15:clr>
            <a:srgbClr val="A4A3A4"/>
          </p15:clr>
        </p15:guide>
        <p15:guide id="18" pos="2769">
          <p15:clr>
            <a:srgbClr val="A4A3A4"/>
          </p15:clr>
        </p15:guide>
        <p15:guide id="19" pos="2886">
          <p15:clr>
            <a:srgbClr val="A4A3A4"/>
          </p15:clr>
        </p15:guide>
        <p15:guide id="20" pos="3147">
          <p15:clr>
            <a:srgbClr val="A4A3A4"/>
          </p15:clr>
        </p15:guide>
        <p15:guide id="21" pos="3264">
          <p15:clr>
            <a:srgbClr val="A4A3A4"/>
          </p15:clr>
        </p15:guide>
        <p15:guide id="22" pos="3524">
          <p15:clr>
            <a:srgbClr val="A4A3A4"/>
          </p15:clr>
        </p15:guide>
        <p15:guide id="23" pos="3642">
          <p15:clr>
            <a:srgbClr val="A4A3A4"/>
          </p15:clr>
        </p15:guide>
        <p15:guide id="24" pos="3904">
          <p15:clr>
            <a:srgbClr val="A4A3A4"/>
          </p15:clr>
        </p15:guide>
        <p15:guide id="25" pos="4022">
          <p15:clr>
            <a:srgbClr val="A4A3A4"/>
          </p15:clr>
        </p15:guide>
        <p15:guide id="26" pos="4282">
          <p15:clr>
            <a:srgbClr val="A4A3A4"/>
          </p15:clr>
        </p15:guide>
        <p15:guide id="27" pos="4399">
          <p15:clr>
            <a:srgbClr val="A4A3A4"/>
          </p15:clr>
        </p15:guide>
        <p15:guide id="28" orient="horz" pos="1327">
          <p15:clr>
            <a:srgbClr val="5ACBF0"/>
          </p15:clr>
        </p15:guide>
        <p15:guide id="29" orient="horz" pos="1864">
          <p15:clr>
            <a:srgbClr val="5ACBF0"/>
          </p15:clr>
        </p15:guide>
        <p15:guide id="30" orient="horz" pos="422">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9_Blank">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98434A7-51A0-4B71-A9EE-E41673A1DDA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1169" t="28982" r="19889"/>
          <a:stretch/>
        </p:blipFill>
        <p:spPr>
          <a:xfrm>
            <a:off x="0" y="2870917"/>
            <a:ext cx="6857994" cy="7035082"/>
          </a:xfrm>
          <a:custGeom>
            <a:avLst/>
            <a:gdLst>
              <a:gd name="connsiteX0" fmla="*/ 0 w 6857994"/>
              <a:gd name="connsiteY0" fmla="*/ 0 h 7035082"/>
              <a:gd name="connsiteX1" fmla="*/ 6857994 w 6857994"/>
              <a:gd name="connsiteY1" fmla="*/ 0 h 7035082"/>
              <a:gd name="connsiteX2" fmla="*/ 6857994 w 6857994"/>
              <a:gd name="connsiteY2" fmla="*/ 7035082 h 7035082"/>
              <a:gd name="connsiteX3" fmla="*/ 0 w 6857994"/>
              <a:gd name="connsiteY3" fmla="*/ 7035082 h 7035082"/>
            </a:gdLst>
            <a:ahLst/>
            <a:cxnLst>
              <a:cxn ang="0">
                <a:pos x="connsiteX0" y="connsiteY0"/>
              </a:cxn>
              <a:cxn ang="0">
                <a:pos x="connsiteX1" y="connsiteY1"/>
              </a:cxn>
              <a:cxn ang="0">
                <a:pos x="connsiteX2" y="connsiteY2"/>
              </a:cxn>
              <a:cxn ang="0">
                <a:pos x="connsiteX3" y="connsiteY3"/>
              </a:cxn>
            </a:cxnLst>
            <a:rect l="l" t="t" r="r" b="b"/>
            <a:pathLst>
              <a:path w="6857994" h="7035082">
                <a:moveTo>
                  <a:pt x="0" y="0"/>
                </a:moveTo>
                <a:lnTo>
                  <a:pt x="6857994" y="0"/>
                </a:lnTo>
                <a:lnTo>
                  <a:pt x="6857994" y="7035082"/>
                </a:lnTo>
                <a:lnTo>
                  <a:pt x="0" y="7035082"/>
                </a:lnTo>
                <a:close/>
              </a:path>
            </a:pathLst>
          </a:custGeom>
        </p:spPr>
      </p:pic>
      <p:sp>
        <p:nvSpPr>
          <p:cNvPr id="6" name="Rectangle 5">
            <a:extLst>
              <a:ext uri="{FF2B5EF4-FFF2-40B4-BE49-F238E27FC236}">
                <a16:creationId xmlns:a16="http://schemas.microsoft.com/office/drawing/2014/main" id="{3F1EDB2F-B46C-4880-9C28-F3D03812CDDF}"/>
              </a:ext>
            </a:extLst>
          </p:cNvPr>
          <p:cNvSpPr>
            <a:spLocks noChangeAspect="1"/>
          </p:cNvSpPr>
          <p:nvPr userDrawn="1"/>
        </p:nvSpPr>
        <p:spPr bwMode="auto">
          <a:xfrm>
            <a:off x="-1" y="0"/>
            <a:ext cx="6857995" cy="92583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 name="Title 3">
            <a:extLst>
              <a:ext uri="{FF2B5EF4-FFF2-40B4-BE49-F238E27FC236}">
                <a16:creationId xmlns:a16="http://schemas.microsoft.com/office/drawing/2014/main" id="{1335E35A-09CC-4B90-9E79-D282B3550487}"/>
              </a:ext>
            </a:extLst>
          </p:cNvPr>
          <p:cNvSpPr>
            <a:spLocks noGrp="1"/>
          </p:cNvSpPr>
          <p:nvPr>
            <p:ph type="title" hasCustomPrompt="1"/>
          </p:nvPr>
        </p:nvSpPr>
        <p:spPr>
          <a:xfrm>
            <a:off x="328612" y="1289501"/>
            <a:ext cx="6122987" cy="861774"/>
          </a:xfrm>
        </p:spPr>
        <p:txBody>
          <a:bodyPr wrap="square" anchor="t">
            <a:spAutoFit/>
          </a:bodyPr>
          <a:lstStyle>
            <a:lvl1pPr>
              <a:defRPr sz="2800">
                <a:solidFill>
                  <a:srgbClr val="091F2C"/>
                </a:solidFill>
                <a:latin typeface="+mj-lt"/>
              </a:defRPr>
            </a:lvl1pPr>
          </a:lstStyle>
          <a:p>
            <a:r>
              <a:rPr lang="en-US"/>
              <a:t>Click to edit </a:t>
            </a:r>
            <a:br>
              <a:rPr lang="en-US"/>
            </a:br>
            <a:r>
              <a:rPr lang="en-US"/>
              <a:t>Master title style</a:t>
            </a:r>
          </a:p>
        </p:txBody>
      </p:sp>
      <p:cxnSp>
        <p:nvCxnSpPr>
          <p:cNvPr id="14" name="Straight Connector 13">
            <a:extLst>
              <a:ext uri="{FF2B5EF4-FFF2-40B4-BE49-F238E27FC236}">
                <a16:creationId xmlns:a16="http://schemas.microsoft.com/office/drawing/2014/main" id="{6B1DBB6D-790D-B377-A222-E2DF314EB6F6}"/>
              </a:ext>
            </a:extLst>
          </p:cNvPr>
          <p:cNvCxnSpPr>
            <a:cxnSpLocks/>
          </p:cNvCxnSpPr>
          <p:nvPr userDrawn="1"/>
        </p:nvCxnSpPr>
        <p:spPr>
          <a:xfrm>
            <a:off x="1555168" y="349939"/>
            <a:ext cx="0" cy="219742"/>
          </a:xfrm>
          <a:prstGeom prst="line">
            <a:avLst/>
          </a:prstGeom>
          <a:ln w="9525">
            <a:solidFill>
              <a:srgbClr val="73737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9" name="Picture Placeholder 18">
            <a:extLst>
              <a:ext uri="{FF2B5EF4-FFF2-40B4-BE49-F238E27FC236}">
                <a16:creationId xmlns:a16="http://schemas.microsoft.com/office/drawing/2014/main" id="{7C43C1A0-5D01-6878-F50C-A61842662CBD}"/>
              </a:ext>
            </a:extLst>
          </p:cNvPr>
          <p:cNvSpPr>
            <a:spLocks noGrp="1"/>
          </p:cNvSpPr>
          <p:nvPr>
            <p:ph type="pic" sz="quarter" idx="15" hasCustomPrompt="1"/>
          </p:nvPr>
        </p:nvSpPr>
        <p:spPr>
          <a:xfrm>
            <a:off x="321737" y="353790"/>
            <a:ext cx="1045637" cy="212040"/>
          </a:xfrm>
        </p:spPr>
        <p:txBody>
          <a:bodyPr anchor="ctr"/>
          <a:lstStyle>
            <a:lvl1pPr marL="0" indent="0" algn="ctr">
              <a:buNone/>
              <a:defRPr sz="900">
                <a:solidFill>
                  <a:schemeClr val="tx1"/>
                </a:solidFill>
              </a:defRPr>
            </a:lvl1pPr>
          </a:lstStyle>
          <a:p>
            <a:r>
              <a:rPr lang="en-US"/>
              <a:t>Partner logo</a:t>
            </a:r>
          </a:p>
        </p:txBody>
      </p:sp>
      <p:pic>
        <p:nvPicPr>
          <p:cNvPr id="8" name="Graphic 7">
            <a:extLst>
              <a:ext uri="{FF2B5EF4-FFF2-40B4-BE49-F238E27FC236}">
                <a16:creationId xmlns:a16="http://schemas.microsoft.com/office/drawing/2014/main" id="{9F99AA96-8DD5-448E-9A43-D4F2C990EF3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74699" y="353610"/>
            <a:ext cx="1675600" cy="212400"/>
          </a:xfrm>
          <a:prstGeom prst="rect">
            <a:avLst/>
          </a:prstGeom>
        </p:spPr>
      </p:pic>
    </p:spTree>
    <p:extLst>
      <p:ext uri="{BB962C8B-B14F-4D97-AF65-F5344CB8AC3E}">
        <p14:creationId xmlns:p14="http://schemas.microsoft.com/office/powerpoint/2010/main" val="339306571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6" pos="496">
          <p15:clr>
            <a:srgbClr val="A4A3A4"/>
          </p15:clr>
        </p15:guide>
        <p15:guide id="7" pos="613">
          <p15:clr>
            <a:srgbClr val="A4A3A4"/>
          </p15:clr>
        </p15:guide>
        <p15:guide id="8" pos="876">
          <p15:clr>
            <a:srgbClr val="A4A3A4"/>
          </p15:clr>
        </p15:guide>
        <p15:guide id="9" pos="992">
          <p15:clr>
            <a:srgbClr val="A4A3A4"/>
          </p15:clr>
        </p15:guide>
        <p15:guide id="10" pos="1254">
          <p15:clr>
            <a:srgbClr val="A4A3A4"/>
          </p15:clr>
        </p15:guide>
        <p15:guide id="11" pos="1371">
          <p15:clr>
            <a:srgbClr val="A4A3A4"/>
          </p15:clr>
        </p15:guide>
        <p15:guide id="12" pos="1633">
          <p15:clr>
            <a:srgbClr val="A4A3A4"/>
          </p15:clr>
        </p15:guide>
        <p15:guide id="13" pos="1749">
          <p15:clr>
            <a:srgbClr val="A4A3A4"/>
          </p15:clr>
        </p15:guide>
        <p15:guide id="14" pos="2011">
          <p15:clr>
            <a:srgbClr val="A4A3A4"/>
          </p15:clr>
        </p15:guide>
        <p15:guide id="15" pos="2128">
          <p15:clr>
            <a:srgbClr val="A4A3A4"/>
          </p15:clr>
        </p15:guide>
        <p15:guide id="16" pos="2390">
          <p15:clr>
            <a:srgbClr val="A4A3A4"/>
          </p15:clr>
        </p15:guide>
        <p15:guide id="17" pos="2506">
          <p15:clr>
            <a:srgbClr val="A4A3A4"/>
          </p15:clr>
        </p15:guide>
        <p15:guide id="18" pos="2769">
          <p15:clr>
            <a:srgbClr val="A4A3A4"/>
          </p15:clr>
        </p15:guide>
        <p15:guide id="19" pos="2886">
          <p15:clr>
            <a:srgbClr val="A4A3A4"/>
          </p15:clr>
        </p15:guide>
        <p15:guide id="20" pos="3147">
          <p15:clr>
            <a:srgbClr val="A4A3A4"/>
          </p15:clr>
        </p15:guide>
        <p15:guide id="21" pos="3264">
          <p15:clr>
            <a:srgbClr val="A4A3A4"/>
          </p15:clr>
        </p15:guide>
        <p15:guide id="22" pos="3524">
          <p15:clr>
            <a:srgbClr val="A4A3A4"/>
          </p15:clr>
        </p15:guide>
        <p15:guide id="23" pos="3642">
          <p15:clr>
            <a:srgbClr val="A4A3A4"/>
          </p15:clr>
        </p15:guide>
        <p15:guide id="24" pos="3904">
          <p15:clr>
            <a:srgbClr val="A4A3A4"/>
          </p15:clr>
        </p15:guide>
        <p15:guide id="25" pos="4022">
          <p15:clr>
            <a:srgbClr val="A4A3A4"/>
          </p15:clr>
        </p15:guide>
        <p15:guide id="26" pos="4282">
          <p15:clr>
            <a:srgbClr val="A4A3A4"/>
          </p15:clr>
        </p15:guide>
        <p15:guide id="27" pos="4399">
          <p15:clr>
            <a:srgbClr val="A4A3A4"/>
          </p15:clr>
        </p15:guide>
        <p15:guide id="28" orient="horz" pos="1327">
          <p15:clr>
            <a:srgbClr val="5ACBF0"/>
          </p15:clr>
        </p15:guide>
        <p15:guide id="29" orient="horz" pos="1864">
          <p15:clr>
            <a:srgbClr val="5ACBF0"/>
          </p15:clr>
        </p15:guide>
        <p15:guide id="30" orient="horz" pos="422">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Blank">
    <p:bg>
      <p:bgPr>
        <a:solidFill>
          <a:srgbClr val="091F2C"/>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F1EDB2F-B46C-4880-9C28-F3D03812CDDF}"/>
              </a:ext>
            </a:extLst>
          </p:cNvPr>
          <p:cNvSpPr>
            <a:spLocks noChangeAspect="1"/>
          </p:cNvSpPr>
          <p:nvPr userDrawn="1"/>
        </p:nvSpPr>
        <p:spPr bwMode="auto">
          <a:xfrm>
            <a:off x="-1" y="0"/>
            <a:ext cx="6857995" cy="92583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11" name="Picture 10">
            <a:extLst>
              <a:ext uri="{FF2B5EF4-FFF2-40B4-BE49-F238E27FC236}">
                <a16:creationId xmlns:a16="http://schemas.microsoft.com/office/drawing/2014/main" id="{0653EBFE-8716-485B-A25E-B8AF8C5523A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870916"/>
            <a:ext cx="6858000" cy="4456811"/>
          </a:xfrm>
          <a:custGeom>
            <a:avLst/>
            <a:gdLst>
              <a:gd name="connsiteX0" fmla="*/ 0 w 6858000"/>
              <a:gd name="connsiteY0" fmla="*/ 0 h 4456811"/>
              <a:gd name="connsiteX1" fmla="*/ 6858000 w 6858000"/>
              <a:gd name="connsiteY1" fmla="*/ 0 h 4456811"/>
              <a:gd name="connsiteX2" fmla="*/ 6858000 w 6858000"/>
              <a:gd name="connsiteY2" fmla="*/ 4456811 h 4456811"/>
              <a:gd name="connsiteX3" fmla="*/ 0 w 6858000"/>
              <a:gd name="connsiteY3" fmla="*/ 4456811 h 4456811"/>
            </a:gdLst>
            <a:ahLst/>
            <a:cxnLst>
              <a:cxn ang="0">
                <a:pos x="connsiteX0" y="connsiteY0"/>
              </a:cxn>
              <a:cxn ang="0">
                <a:pos x="connsiteX1" y="connsiteY1"/>
              </a:cxn>
              <a:cxn ang="0">
                <a:pos x="connsiteX2" y="connsiteY2"/>
              </a:cxn>
              <a:cxn ang="0">
                <a:pos x="connsiteX3" y="connsiteY3"/>
              </a:cxn>
            </a:cxnLst>
            <a:rect l="l" t="t" r="r" b="b"/>
            <a:pathLst>
              <a:path w="6858000" h="4456811">
                <a:moveTo>
                  <a:pt x="0" y="0"/>
                </a:moveTo>
                <a:lnTo>
                  <a:pt x="6858000" y="0"/>
                </a:lnTo>
                <a:lnTo>
                  <a:pt x="6858000" y="4456811"/>
                </a:lnTo>
                <a:lnTo>
                  <a:pt x="0" y="4456811"/>
                </a:lnTo>
                <a:close/>
              </a:path>
            </a:pathLst>
          </a:custGeom>
        </p:spPr>
      </p:pic>
      <p:sp>
        <p:nvSpPr>
          <p:cNvPr id="4" name="Title 3">
            <a:extLst>
              <a:ext uri="{FF2B5EF4-FFF2-40B4-BE49-F238E27FC236}">
                <a16:creationId xmlns:a16="http://schemas.microsoft.com/office/drawing/2014/main" id="{1335E35A-09CC-4B90-9E79-D282B3550487}"/>
              </a:ext>
            </a:extLst>
          </p:cNvPr>
          <p:cNvSpPr>
            <a:spLocks noGrp="1"/>
          </p:cNvSpPr>
          <p:nvPr>
            <p:ph type="title" hasCustomPrompt="1"/>
          </p:nvPr>
        </p:nvSpPr>
        <p:spPr>
          <a:xfrm>
            <a:off x="328612" y="1289501"/>
            <a:ext cx="6122987" cy="861774"/>
          </a:xfrm>
        </p:spPr>
        <p:txBody>
          <a:bodyPr wrap="square" anchor="t">
            <a:spAutoFit/>
          </a:bodyPr>
          <a:lstStyle>
            <a:lvl1pPr>
              <a:defRPr sz="2800">
                <a:solidFill>
                  <a:srgbClr val="091F2C"/>
                </a:solidFill>
                <a:latin typeface="+mj-lt"/>
              </a:defRPr>
            </a:lvl1pPr>
          </a:lstStyle>
          <a:p>
            <a:r>
              <a:rPr lang="en-US"/>
              <a:t>Click to edit </a:t>
            </a:r>
            <a:br>
              <a:rPr lang="en-US"/>
            </a:br>
            <a:r>
              <a:rPr lang="en-US"/>
              <a:t>Master title style</a:t>
            </a:r>
          </a:p>
        </p:txBody>
      </p:sp>
      <p:cxnSp>
        <p:nvCxnSpPr>
          <p:cNvPr id="14" name="Straight Connector 13">
            <a:extLst>
              <a:ext uri="{FF2B5EF4-FFF2-40B4-BE49-F238E27FC236}">
                <a16:creationId xmlns:a16="http://schemas.microsoft.com/office/drawing/2014/main" id="{6B1DBB6D-790D-B377-A222-E2DF314EB6F6}"/>
              </a:ext>
            </a:extLst>
          </p:cNvPr>
          <p:cNvCxnSpPr>
            <a:cxnSpLocks/>
          </p:cNvCxnSpPr>
          <p:nvPr userDrawn="1"/>
        </p:nvCxnSpPr>
        <p:spPr>
          <a:xfrm>
            <a:off x="1555168" y="349939"/>
            <a:ext cx="0" cy="219742"/>
          </a:xfrm>
          <a:prstGeom prst="line">
            <a:avLst/>
          </a:prstGeom>
          <a:ln w="9525">
            <a:solidFill>
              <a:srgbClr val="73737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9" name="Picture Placeholder 18">
            <a:extLst>
              <a:ext uri="{FF2B5EF4-FFF2-40B4-BE49-F238E27FC236}">
                <a16:creationId xmlns:a16="http://schemas.microsoft.com/office/drawing/2014/main" id="{7C43C1A0-5D01-6878-F50C-A61842662CBD}"/>
              </a:ext>
            </a:extLst>
          </p:cNvPr>
          <p:cNvSpPr>
            <a:spLocks noGrp="1"/>
          </p:cNvSpPr>
          <p:nvPr>
            <p:ph type="pic" sz="quarter" idx="15" hasCustomPrompt="1"/>
          </p:nvPr>
        </p:nvSpPr>
        <p:spPr>
          <a:xfrm>
            <a:off x="321737" y="353790"/>
            <a:ext cx="1045637" cy="212040"/>
          </a:xfrm>
        </p:spPr>
        <p:txBody>
          <a:bodyPr anchor="ctr"/>
          <a:lstStyle>
            <a:lvl1pPr marL="0" indent="0" algn="ctr">
              <a:buNone/>
              <a:defRPr sz="900">
                <a:solidFill>
                  <a:schemeClr val="tx1"/>
                </a:solidFill>
              </a:defRPr>
            </a:lvl1pPr>
          </a:lstStyle>
          <a:p>
            <a:r>
              <a:rPr lang="en-US"/>
              <a:t>Partner logo</a:t>
            </a:r>
          </a:p>
        </p:txBody>
      </p:sp>
      <p:pic>
        <p:nvPicPr>
          <p:cNvPr id="8" name="Graphic 7">
            <a:extLst>
              <a:ext uri="{FF2B5EF4-FFF2-40B4-BE49-F238E27FC236}">
                <a16:creationId xmlns:a16="http://schemas.microsoft.com/office/drawing/2014/main" id="{9F99AA96-8DD5-448E-9A43-D4F2C990EF3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74699" y="353610"/>
            <a:ext cx="1675600" cy="212400"/>
          </a:xfrm>
          <a:prstGeom prst="rect">
            <a:avLst/>
          </a:prstGeom>
        </p:spPr>
      </p:pic>
      <p:sp>
        <p:nvSpPr>
          <p:cNvPr id="2" name="Rectangle 1">
            <a:extLst>
              <a:ext uri="{FF2B5EF4-FFF2-40B4-BE49-F238E27FC236}">
                <a16:creationId xmlns:a16="http://schemas.microsoft.com/office/drawing/2014/main" id="{B3A0F1D0-7C6B-4A78-A41C-CB272F2FE9A1}"/>
              </a:ext>
            </a:extLst>
          </p:cNvPr>
          <p:cNvSpPr/>
          <p:nvPr userDrawn="1"/>
        </p:nvSpPr>
        <p:spPr bwMode="auto">
          <a:xfrm>
            <a:off x="0" y="7327727"/>
            <a:ext cx="6857994" cy="2578273"/>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296789255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6" pos="496">
          <p15:clr>
            <a:srgbClr val="A4A3A4"/>
          </p15:clr>
        </p15:guide>
        <p15:guide id="7" pos="613">
          <p15:clr>
            <a:srgbClr val="A4A3A4"/>
          </p15:clr>
        </p15:guide>
        <p15:guide id="8" pos="876">
          <p15:clr>
            <a:srgbClr val="A4A3A4"/>
          </p15:clr>
        </p15:guide>
        <p15:guide id="9" pos="992">
          <p15:clr>
            <a:srgbClr val="A4A3A4"/>
          </p15:clr>
        </p15:guide>
        <p15:guide id="10" pos="1254">
          <p15:clr>
            <a:srgbClr val="A4A3A4"/>
          </p15:clr>
        </p15:guide>
        <p15:guide id="11" pos="1371">
          <p15:clr>
            <a:srgbClr val="A4A3A4"/>
          </p15:clr>
        </p15:guide>
        <p15:guide id="12" pos="1633">
          <p15:clr>
            <a:srgbClr val="A4A3A4"/>
          </p15:clr>
        </p15:guide>
        <p15:guide id="13" pos="1749">
          <p15:clr>
            <a:srgbClr val="A4A3A4"/>
          </p15:clr>
        </p15:guide>
        <p15:guide id="14" pos="2011">
          <p15:clr>
            <a:srgbClr val="A4A3A4"/>
          </p15:clr>
        </p15:guide>
        <p15:guide id="15" pos="2128">
          <p15:clr>
            <a:srgbClr val="A4A3A4"/>
          </p15:clr>
        </p15:guide>
        <p15:guide id="16" pos="2390">
          <p15:clr>
            <a:srgbClr val="A4A3A4"/>
          </p15:clr>
        </p15:guide>
        <p15:guide id="17" pos="2506">
          <p15:clr>
            <a:srgbClr val="A4A3A4"/>
          </p15:clr>
        </p15:guide>
        <p15:guide id="18" pos="2769">
          <p15:clr>
            <a:srgbClr val="A4A3A4"/>
          </p15:clr>
        </p15:guide>
        <p15:guide id="19" pos="2886">
          <p15:clr>
            <a:srgbClr val="A4A3A4"/>
          </p15:clr>
        </p15:guide>
        <p15:guide id="20" pos="3147">
          <p15:clr>
            <a:srgbClr val="A4A3A4"/>
          </p15:clr>
        </p15:guide>
        <p15:guide id="21" pos="3264">
          <p15:clr>
            <a:srgbClr val="A4A3A4"/>
          </p15:clr>
        </p15:guide>
        <p15:guide id="22" pos="3524">
          <p15:clr>
            <a:srgbClr val="A4A3A4"/>
          </p15:clr>
        </p15:guide>
        <p15:guide id="23" pos="3642">
          <p15:clr>
            <a:srgbClr val="A4A3A4"/>
          </p15:clr>
        </p15:guide>
        <p15:guide id="24" pos="3904">
          <p15:clr>
            <a:srgbClr val="A4A3A4"/>
          </p15:clr>
        </p15:guide>
        <p15:guide id="25" pos="4022">
          <p15:clr>
            <a:srgbClr val="A4A3A4"/>
          </p15:clr>
        </p15:guide>
        <p15:guide id="26" pos="4282">
          <p15:clr>
            <a:srgbClr val="A4A3A4"/>
          </p15:clr>
        </p15:guide>
        <p15:guide id="27" pos="4399">
          <p15:clr>
            <a:srgbClr val="A4A3A4"/>
          </p15:clr>
        </p15:guide>
        <p15:guide id="28" orient="horz" pos="1327">
          <p15:clr>
            <a:srgbClr val="5ACBF0"/>
          </p15:clr>
        </p15:guide>
        <p15:guide id="29" orient="horz" pos="1864">
          <p15:clr>
            <a:srgbClr val="5ACBF0"/>
          </p15:clr>
        </p15:guide>
        <p15:guide id="30" orient="horz" pos="422">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Blank">
    <p:bg>
      <p:bgPr>
        <a:solidFill>
          <a:srgbClr val="091F2C"/>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C480F8A-09D7-4254-B011-249B22F88A5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3215084"/>
            <a:ext cx="6858000" cy="4395452"/>
          </a:xfrm>
          <a:custGeom>
            <a:avLst/>
            <a:gdLst>
              <a:gd name="connsiteX0" fmla="*/ 0 w 6858000"/>
              <a:gd name="connsiteY0" fmla="*/ 0 h 4395452"/>
              <a:gd name="connsiteX1" fmla="*/ 6858000 w 6858000"/>
              <a:gd name="connsiteY1" fmla="*/ 0 h 4395452"/>
              <a:gd name="connsiteX2" fmla="*/ 6858000 w 6858000"/>
              <a:gd name="connsiteY2" fmla="*/ 4395452 h 4395452"/>
              <a:gd name="connsiteX3" fmla="*/ 0 w 6858000"/>
              <a:gd name="connsiteY3" fmla="*/ 4395452 h 4395452"/>
            </a:gdLst>
            <a:ahLst/>
            <a:cxnLst>
              <a:cxn ang="0">
                <a:pos x="connsiteX0" y="connsiteY0"/>
              </a:cxn>
              <a:cxn ang="0">
                <a:pos x="connsiteX1" y="connsiteY1"/>
              </a:cxn>
              <a:cxn ang="0">
                <a:pos x="connsiteX2" y="connsiteY2"/>
              </a:cxn>
              <a:cxn ang="0">
                <a:pos x="connsiteX3" y="connsiteY3"/>
              </a:cxn>
            </a:cxnLst>
            <a:rect l="l" t="t" r="r" b="b"/>
            <a:pathLst>
              <a:path w="6858000" h="4395452">
                <a:moveTo>
                  <a:pt x="0" y="0"/>
                </a:moveTo>
                <a:lnTo>
                  <a:pt x="6858000" y="0"/>
                </a:lnTo>
                <a:lnTo>
                  <a:pt x="6858000" y="4395452"/>
                </a:lnTo>
                <a:lnTo>
                  <a:pt x="0" y="4395452"/>
                </a:lnTo>
                <a:close/>
              </a:path>
            </a:pathLst>
          </a:custGeom>
        </p:spPr>
      </p:pic>
      <p:sp>
        <p:nvSpPr>
          <p:cNvPr id="6" name="Rectangle 5">
            <a:extLst>
              <a:ext uri="{FF2B5EF4-FFF2-40B4-BE49-F238E27FC236}">
                <a16:creationId xmlns:a16="http://schemas.microsoft.com/office/drawing/2014/main" id="{3F1EDB2F-B46C-4880-9C28-F3D03812CDDF}"/>
              </a:ext>
            </a:extLst>
          </p:cNvPr>
          <p:cNvSpPr>
            <a:spLocks noChangeAspect="1"/>
          </p:cNvSpPr>
          <p:nvPr userDrawn="1"/>
        </p:nvSpPr>
        <p:spPr bwMode="auto">
          <a:xfrm>
            <a:off x="-1" y="0"/>
            <a:ext cx="6857995" cy="92583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 name="Title 3">
            <a:extLst>
              <a:ext uri="{FF2B5EF4-FFF2-40B4-BE49-F238E27FC236}">
                <a16:creationId xmlns:a16="http://schemas.microsoft.com/office/drawing/2014/main" id="{1335E35A-09CC-4B90-9E79-D282B3550487}"/>
              </a:ext>
            </a:extLst>
          </p:cNvPr>
          <p:cNvSpPr>
            <a:spLocks noGrp="1"/>
          </p:cNvSpPr>
          <p:nvPr>
            <p:ph type="title" hasCustomPrompt="1"/>
          </p:nvPr>
        </p:nvSpPr>
        <p:spPr>
          <a:xfrm>
            <a:off x="328612" y="1467188"/>
            <a:ext cx="6122987" cy="861774"/>
          </a:xfrm>
        </p:spPr>
        <p:txBody>
          <a:bodyPr wrap="square" anchor="t">
            <a:spAutoFit/>
          </a:bodyPr>
          <a:lstStyle>
            <a:lvl1pPr>
              <a:defRPr sz="2800">
                <a:solidFill>
                  <a:srgbClr val="091F2C"/>
                </a:solidFill>
                <a:latin typeface="+mj-lt"/>
              </a:defRPr>
            </a:lvl1pPr>
          </a:lstStyle>
          <a:p>
            <a:r>
              <a:rPr lang="en-US"/>
              <a:t>Click to edit </a:t>
            </a:r>
            <a:br>
              <a:rPr lang="en-US"/>
            </a:br>
            <a:r>
              <a:rPr lang="en-US"/>
              <a:t>Master title style</a:t>
            </a:r>
          </a:p>
        </p:txBody>
      </p:sp>
      <p:cxnSp>
        <p:nvCxnSpPr>
          <p:cNvPr id="14" name="Straight Connector 13">
            <a:extLst>
              <a:ext uri="{FF2B5EF4-FFF2-40B4-BE49-F238E27FC236}">
                <a16:creationId xmlns:a16="http://schemas.microsoft.com/office/drawing/2014/main" id="{6B1DBB6D-790D-B377-A222-E2DF314EB6F6}"/>
              </a:ext>
            </a:extLst>
          </p:cNvPr>
          <p:cNvCxnSpPr>
            <a:cxnSpLocks/>
          </p:cNvCxnSpPr>
          <p:nvPr userDrawn="1"/>
        </p:nvCxnSpPr>
        <p:spPr>
          <a:xfrm>
            <a:off x="1555168" y="349939"/>
            <a:ext cx="0" cy="219742"/>
          </a:xfrm>
          <a:prstGeom prst="line">
            <a:avLst/>
          </a:prstGeom>
          <a:ln w="9525">
            <a:solidFill>
              <a:srgbClr val="73737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9" name="Picture Placeholder 18">
            <a:extLst>
              <a:ext uri="{FF2B5EF4-FFF2-40B4-BE49-F238E27FC236}">
                <a16:creationId xmlns:a16="http://schemas.microsoft.com/office/drawing/2014/main" id="{7C43C1A0-5D01-6878-F50C-A61842662CBD}"/>
              </a:ext>
            </a:extLst>
          </p:cNvPr>
          <p:cNvSpPr>
            <a:spLocks noGrp="1"/>
          </p:cNvSpPr>
          <p:nvPr>
            <p:ph type="pic" sz="quarter" idx="15" hasCustomPrompt="1"/>
          </p:nvPr>
        </p:nvSpPr>
        <p:spPr>
          <a:xfrm>
            <a:off x="321737" y="353790"/>
            <a:ext cx="1045637" cy="212040"/>
          </a:xfrm>
        </p:spPr>
        <p:txBody>
          <a:bodyPr anchor="ctr"/>
          <a:lstStyle>
            <a:lvl1pPr marL="0" indent="0" algn="ctr">
              <a:buNone/>
              <a:defRPr sz="900">
                <a:solidFill>
                  <a:schemeClr val="tx1"/>
                </a:solidFill>
              </a:defRPr>
            </a:lvl1pPr>
          </a:lstStyle>
          <a:p>
            <a:r>
              <a:rPr lang="en-US"/>
              <a:t>Partner logo</a:t>
            </a:r>
          </a:p>
        </p:txBody>
      </p:sp>
      <p:pic>
        <p:nvPicPr>
          <p:cNvPr id="8" name="Graphic 7">
            <a:extLst>
              <a:ext uri="{FF2B5EF4-FFF2-40B4-BE49-F238E27FC236}">
                <a16:creationId xmlns:a16="http://schemas.microsoft.com/office/drawing/2014/main" id="{9F99AA96-8DD5-448E-9A43-D4F2C990EF3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74699" y="353610"/>
            <a:ext cx="1675600" cy="212400"/>
          </a:xfrm>
          <a:prstGeom prst="rect">
            <a:avLst/>
          </a:prstGeom>
        </p:spPr>
      </p:pic>
    </p:spTree>
    <p:extLst>
      <p:ext uri="{BB962C8B-B14F-4D97-AF65-F5344CB8AC3E}">
        <p14:creationId xmlns:p14="http://schemas.microsoft.com/office/powerpoint/2010/main" val="19092196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6" pos="496">
          <p15:clr>
            <a:srgbClr val="A4A3A4"/>
          </p15:clr>
        </p15:guide>
        <p15:guide id="7" pos="613">
          <p15:clr>
            <a:srgbClr val="A4A3A4"/>
          </p15:clr>
        </p15:guide>
        <p15:guide id="8" pos="876">
          <p15:clr>
            <a:srgbClr val="A4A3A4"/>
          </p15:clr>
        </p15:guide>
        <p15:guide id="9" pos="992">
          <p15:clr>
            <a:srgbClr val="A4A3A4"/>
          </p15:clr>
        </p15:guide>
        <p15:guide id="10" pos="1254">
          <p15:clr>
            <a:srgbClr val="A4A3A4"/>
          </p15:clr>
        </p15:guide>
        <p15:guide id="11" pos="1371">
          <p15:clr>
            <a:srgbClr val="A4A3A4"/>
          </p15:clr>
        </p15:guide>
        <p15:guide id="12" pos="1633">
          <p15:clr>
            <a:srgbClr val="A4A3A4"/>
          </p15:clr>
        </p15:guide>
        <p15:guide id="13" pos="1749">
          <p15:clr>
            <a:srgbClr val="A4A3A4"/>
          </p15:clr>
        </p15:guide>
        <p15:guide id="14" pos="2011">
          <p15:clr>
            <a:srgbClr val="A4A3A4"/>
          </p15:clr>
        </p15:guide>
        <p15:guide id="15" pos="2128">
          <p15:clr>
            <a:srgbClr val="A4A3A4"/>
          </p15:clr>
        </p15:guide>
        <p15:guide id="16" pos="2390">
          <p15:clr>
            <a:srgbClr val="A4A3A4"/>
          </p15:clr>
        </p15:guide>
        <p15:guide id="17" pos="2506">
          <p15:clr>
            <a:srgbClr val="A4A3A4"/>
          </p15:clr>
        </p15:guide>
        <p15:guide id="18" pos="2769">
          <p15:clr>
            <a:srgbClr val="A4A3A4"/>
          </p15:clr>
        </p15:guide>
        <p15:guide id="19" pos="2886">
          <p15:clr>
            <a:srgbClr val="A4A3A4"/>
          </p15:clr>
        </p15:guide>
        <p15:guide id="20" pos="3147">
          <p15:clr>
            <a:srgbClr val="A4A3A4"/>
          </p15:clr>
        </p15:guide>
        <p15:guide id="21" pos="3264">
          <p15:clr>
            <a:srgbClr val="A4A3A4"/>
          </p15:clr>
        </p15:guide>
        <p15:guide id="22" pos="3524">
          <p15:clr>
            <a:srgbClr val="A4A3A4"/>
          </p15:clr>
        </p15:guide>
        <p15:guide id="23" pos="3642">
          <p15:clr>
            <a:srgbClr val="A4A3A4"/>
          </p15:clr>
        </p15:guide>
        <p15:guide id="24" pos="3904">
          <p15:clr>
            <a:srgbClr val="A4A3A4"/>
          </p15:clr>
        </p15:guide>
        <p15:guide id="25" pos="4022">
          <p15:clr>
            <a:srgbClr val="A4A3A4"/>
          </p15:clr>
        </p15:guide>
        <p15:guide id="26" pos="4282">
          <p15:clr>
            <a:srgbClr val="A4A3A4"/>
          </p15:clr>
        </p15:guide>
        <p15:guide id="27" pos="4399">
          <p15:clr>
            <a:srgbClr val="A4A3A4"/>
          </p15:clr>
        </p15:guide>
        <p15:guide id="28" orient="horz" pos="1327">
          <p15:clr>
            <a:srgbClr val="5ACBF0"/>
          </p15:clr>
        </p15:guide>
        <p15:guide id="29" orient="horz" pos="1864">
          <p15:clr>
            <a:srgbClr val="5ACBF0"/>
          </p15:clr>
        </p15:guide>
        <p15:guide id="30" orient="horz" pos="422">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0_Blank">
    <p:bg>
      <p:bgPr>
        <a:solidFill>
          <a:srgbClr val="091F2C"/>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88C2F37-FB2A-499B-94F2-B081C70DB01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3129086"/>
            <a:ext cx="6858000" cy="4574286"/>
          </a:xfrm>
          <a:prstGeom prst="rect">
            <a:avLst/>
          </a:prstGeom>
        </p:spPr>
      </p:pic>
      <p:sp>
        <p:nvSpPr>
          <p:cNvPr id="6" name="Rectangle 5">
            <a:extLst>
              <a:ext uri="{FF2B5EF4-FFF2-40B4-BE49-F238E27FC236}">
                <a16:creationId xmlns:a16="http://schemas.microsoft.com/office/drawing/2014/main" id="{3F1EDB2F-B46C-4880-9C28-F3D03812CDDF}"/>
              </a:ext>
            </a:extLst>
          </p:cNvPr>
          <p:cNvSpPr>
            <a:spLocks noChangeAspect="1"/>
          </p:cNvSpPr>
          <p:nvPr userDrawn="1"/>
        </p:nvSpPr>
        <p:spPr bwMode="auto">
          <a:xfrm>
            <a:off x="-1" y="0"/>
            <a:ext cx="6857995" cy="92583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 name="Title 3">
            <a:extLst>
              <a:ext uri="{FF2B5EF4-FFF2-40B4-BE49-F238E27FC236}">
                <a16:creationId xmlns:a16="http://schemas.microsoft.com/office/drawing/2014/main" id="{1335E35A-09CC-4B90-9E79-D282B3550487}"/>
              </a:ext>
            </a:extLst>
          </p:cNvPr>
          <p:cNvSpPr>
            <a:spLocks noGrp="1"/>
          </p:cNvSpPr>
          <p:nvPr>
            <p:ph type="title" hasCustomPrompt="1"/>
          </p:nvPr>
        </p:nvSpPr>
        <p:spPr>
          <a:xfrm>
            <a:off x="328612" y="1289501"/>
            <a:ext cx="6122987" cy="861774"/>
          </a:xfrm>
        </p:spPr>
        <p:txBody>
          <a:bodyPr wrap="square" anchor="t">
            <a:spAutoFit/>
          </a:bodyPr>
          <a:lstStyle>
            <a:lvl1pPr>
              <a:defRPr sz="2800">
                <a:solidFill>
                  <a:srgbClr val="091F2C"/>
                </a:solidFill>
                <a:latin typeface="+mj-lt"/>
              </a:defRPr>
            </a:lvl1pPr>
          </a:lstStyle>
          <a:p>
            <a:r>
              <a:rPr lang="en-US"/>
              <a:t>Click to edit </a:t>
            </a:r>
            <a:br>
              <a:rPr lang="en-US"/>
            </a:br>
            <a:r>
              <a:rPr lang="en-US"/>
              <a:t>Master title style</a:t>
            </a:r>
          </a:p>
        </p:txBody>
      </p:sp>
      <p:cxnSp>
        <p:nvCxnSpPr>
          <p:cNvPr id="14" name="Straight Connector 13">
            <a:extLst>
              <a:ext uri="{FF2B5EF4-FFF2-40B4-BE49-F238E27FC236}">
                <a16:creationId xmlns:a16="http://schemas.microsoft.com/office/drawing/2014/main" id="{6B1DBB6D-790D-B377-A222-E2DF314EB6F6}"/>
              </a:ext>
            </a:extLst>
          </p:cNvPr>
          <p:cNvCxnSpPr>
            <a:cxnSpLocks/>
          </p:cNvCxnSpPr>
          <p:nvPr userDrawn="1"/>
        </p:nvCxnSpPr>
        <p:spPr>
          <a:xfrm>
            <a:off x="1555168" y="349939"/>
            <a:ext cx="0" cy="219742"/>
          </a:xfrm>
          <a:prstGeom prst="line">
            <a:avLst/>
          </a:prstGeom>
          <a:ln w="9525">
            <a:solidFill>
              <a:srgbClr val="73737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9" name="Picture Placeholder 18">
            <a:extLst>
              <a:ext uri="{FF2B5EF4-FFF2-40B4-BE49-F238E27FC236}">
                <a16:creationId xmlns:a16="http://schemas.microsoft.com/office/drawing/2014/main" id="{7C43C1A0-5D01-6878-F50C-A61842662CBD}"/>
              </a:ext>
            </a:extLst>
          </p:cNvPr>
          <p:cNvSpPr>
            <a:spLocks noGrp="1"/>
          </p:cNvSpPr>
          <p:nvPr>
            <p:ph type="pic" sz="quarter" idx="15" hasCustomPrompt="1"/>
          </p:nvPr>
        </p:nvSpPr>
        <p:spPr>
          <a:xfrm>
            <a:off x="321737" y="353790"/>
            <a:ext cx="1045637" cy="212040"/>
          </a:xfrm>
        </p:spPr>
        <p:txBody>
          <a:bodyPr anchor="ctr"/>
          <a:lstStyle>
            <a:lvl1pPr marL="0" indent="0" algn="ctr">
              <a:buNone/>
              <a:defRPr sz="900">
                <a:solidFill>
                  <a:schemeClr val="tx1"/>
                </a:solidFill>
              </a:defRPr>
            </a:lvl1pPr>
          </a:lstStyle>
          <a:p>
            <a:r>
              <a:rPr lang="en-US"/>
              <a:t>Partner logo</a:t>
            </a:r>
          </a:p>
        </p:txBody>
      </p:sp>
      <p:pic>
        <p:nvPicPr>
          <p:cNvPr id="8" name="Graphic 7">
            <a:extLst>
              <a:ext uri="{FF2B5EF4-FFF2-40B4-BE49-F238E27FC236}">
                <a16:creationId xmlns:a16="http://schemas.microsoft.com/office/drawing/2014/main" id="{9F99AA96-8DD5-448E-9A43-D4F2C990EF3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74699" y="353610"/>
            <a:ext cx="1675600" cy="212400"/>
          </a:xfrm>
          <a:prstGeom prst="rect">
            <a:avLst/>
          </a:prstGeom>
        </p:spPr>
      </p:pic>
      <p:sp>
        <p:nvSpPr>
          <p:cNvPr id="2" name="Rectangle 1">
            <a:extLst>
              <a:ext uri="{FF2B5EF4-FFF2-40B4-BE49-F238E27FC236}">
                <a16:creationId xmlns:a16="http://schemas.microsoft.com/office/drawing/2014/main" id="{B3A0F1D0-7C6B-4A78-A41C-CB272F2FE9A1}"/>
              </a:ext>
            </a:extLst>
          </p:cNvPr>
          <p:cNvSpPr/>
          <p:nvPr userDrawn="1"/>
        </p:nvSpPr>
        <p:spPr bwMode="auto">
          <a:xfrm>
            <a:off x="0" y="7446455"/>
            <a:ext cx="6857994" cy="2459545"/>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0" name="Rectangle 9">
            <a:extLst>
              <a:ext uri="{FF2B5EF4-FFF2-40B4-BE49-F238E27FC236}">
                <a16:creationId xmlns:a16="http://schemas.microsoft.com/office/drawing/2014/main" id="{8B22442B-016C-43D3-B378-3A355EE17D8A}"/>
              </a:ext>
            </a:extLst>
          </p:cNvPr>
          <p:cNvSpPr>
            <a:spLocks noChangeAspect="1"/>
          </p:cNvSpPr>
          <p:nvPr userDrawn="1"/>
        </p:nvSpPr>
        <p:spPr bwMode="auto">
          <a:xfrm>
            <a:off x="-1" y="8027894"/>
            <a:ext cx="6857995" cy="187810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1" name="Rectangle 10">
            <a:extLst>
              <a:ext uri="{FF2B5EF4-FFF2-40B4-BE49-F238E27FC236}">
                <a16:creationId xmlns:a16="http://schemas.microsoft.com/office/drawing/2014/main" id="{D0D9C75A-AF98-4A06-8642-EAF9D4EC942C}"/>
              </a:ext>
            </a:extLst>
          </p:cNvPr>
          <p:cNvSpPr>
            <a:spLocks noChangeAspect="1"/>
          </p:cNvSpPr>
          <p:nvPr userDrawn="1"/>
        </p:nvSpPr>
        <p:spPr bwMode="auto">
          <a:xfrm>
            <a:off x="-1" y="926457"/>
            <a:ext cx="6857995" cy="2460172"/>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21942991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6" pos="496">
          <p15:clr>
            <a:srgbClr val="A4A3A4"/>
          </p15:clr>
        </p15:guide>
        <p15:guide id="7" pos="613">
          <p15:clr>
            <a:srgbClr val="A4A3A4"/>
          </p15:clr>
        </p15:guide>
        <p15:guide id="8" pos="876">
          <p15:clr>
            <a:srgbClr val="A4A3A4"/>
          </p15:clr>
        </p15:guide>
        <p15:guide id="9" pos="992">
          <p15:clr>
            <a:srgbClr val="A4A3A4"/>
          </p15:clr>
        </p15:guide>
        <p15:guide id="10" pos="1254">
          <p15:clr>
            <a:srgbClr val="A4A3A4"/>
          </p15:clr>
        </p15:guide>
        <p15:guide id="11" pos="1371">
          <p15:clr>
            <a:srgbClr val="A4A3A4"/>
          </p15:clr>
        </p15:guide>
        <p15:guide id="12" pos="1633">
          <p15:clr>
            <a:srgbClr val="A4A3A4"/>
          </p15:clr>
        </p15:guide>
        <p15:guide id="13" pos="1749">
          <p15:clr>
            <a:srgbClr val="A4A3A4"/>
          </p15:clr>
        </p15:guide>
        <p15:guide id="14" pos="2011">
          <p15:clr>
            <a:srgbClr val="A4A3A4"/>
          </p15:clr>
        </p15:guide>
        <p15:guide id="15" pos="2128">
          <p15:clr>
            <a:srgbClr val="A4A3A4"/>
          </p15:clr>
        </p15:guide>
        <p15:guide id="16" pos="2390">
          <p15:clr>
            <a:srgbClr val="A4A3A4"/>
          </p15:clr>
        </p15:guide>
        <p15:guide id="17" pos="2506">
          <p15:clr>
            <a:srgbClr val="A4A3A4"/>
          </p15:clr>
        </p15:guide>
        <p15:guide id="18" pos="2769">
          <p15:clr>
            <a:srgbClr val="A4A3A4"/>
          </p15:clr>
        </p15:guide>
        <p15:guide id="19" pos="2886">
          <p15:clr>
            <a:srgbClr val="A4A3A4"/>
          </p15:clr>
        </p15:guide>
        <p15:guide id="20" pos="3147">
          <p15:clr>
            <a:srgbClr val="A4A3A4"/>
          </p15:clr>
        </p15:guide>
        <p15:guide id="21" pos="3264">
          <p15:clr>
            <a:srgbClr val="A4A3A4"/>
          </p15:clr>
        </p15:guide>
        <p15:guide id="22" pos="3524">
          <p15:clr>
            <a:srgbClr val="A4A3A4"/>
          </p15:clr>
        </p15:guide>
        <p15:guide id="23" pos="3642">
          <p15:clr>
            <a:srgbClr val="A4A3A4"/>
          </p15:clr>
        </p15:guide>
        <p15:guide id="24" pos="3904">
          <p15:clr>
            <a:srgbClr val="A4A3A4"/>
          </p15:clr>
        </p15:guide>
        <p15:guide id="25" pos="4022">
          <p15:clr>
            <a:srgbClr val="A4A3A4"/>
          </p15:clr>
        </p15:guide>
        <p15:guide id="26" pos="4282">
          <p15:clr>
            <a:srgbClr val="A4A3A4"/>
          </p15:clr>
        </p15:guide>
        <p15:guide id="27" pos="4399">
          <p15:clr>
            <a:srgbClr val="A4A3A4"/>
          </p15:clr>
        </p15:guide>
        <p15:guide id="28" orient="horz" pos="1327">
          <p15:clr>
            <a:srgbClr val="5ACBF0"/>
          </p15:clr>
        </p15:guide>
        <p15:guide id="29" orient="horz" pos="1864">
          <p15:clr>
            <a:srgbClr val="5ACBF0"/>
          </p15:clr>
        </p15:guide>
        <p15:guide id="30" orient="horz" pos="422">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Blank">
    <p:bg>
      <p:bgPr>
        <a:solidFill>
          <a:srgbClr val="F4F3F5"/>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F1EDB2F-B46C-4880-9C28-F3D03812CDDF}"/>
              </a:ext>
            </a:extLst>
          </p:cNvPr>
          <p:cNvSpPr>
            <a:spLocks noChangeAspect="1"/>
          </p:cNvSpPr>
          <p:nvPr userDrawn="1"/>
        </p:nvSpPr>
        <p:spPr bwMode="auto">
          <a:xfrm>
            <a:off x="-1" y="0"/>
            <a:ext cx="6857995" cy="92583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11" name="Picture 10">
            <a:extLst>
              <a:ext uri="{FF2B5EF4-FFF2-40B4-BE49-F238E27FC236}">
                <a16:creationId xmlns:a16="http://schemas.microsoft.com/office/drawing/2014/main" id="{0653EBFE-8716-485B-A25E-B8AF8C5523A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870916"/>
            <a:ext cx="6858000" cy="4456811"/>
          </a:xfrm>
          <a:custGeom>
            <a:avLst/>
            <a:gdLst>
              <a:gd name="connsiteX0" fmla="*/ 0 w 6858000"/>
              <a:gd name="connsiteY0" fmla="*/ 0 h 4456811"/>
              <a:gd name="connsiteX1" fmla="*/ 6858000 w 6858000"/>
              <a:gd name="connsiteY1" fmla="*/ 0 h 4456811"/>
              <a:gd name="connsiteX2" fmla="*/ 6858000 w 6858000"/>
              <a:gd name="connsiteY2" fmla="*/ 4456811 h 4456811"/>
              <a:gd name="connsiteX3" fmla="*/ 0 w 6858000"/>
              <a:gd name="connsiteY3" fmla="*/ 4456811 h 4456811"/>
            </a:gdLst>
            <a:ahLst/>
            <a:cxnLst>
              <a:cxn ang="0">
                <a:pos x="connsiteX0" y="connsiteY0"/>
              </a:cxn>
              <a:cxn ang="0">
                <a:pos x="connsiteX1" y="connsiteY1"/>
              </a:cxn>
              <a:cxn ang="0">
                <a:pos x="connsiteX2" y="connsiteY2"/>
              </a:cxn>
              <a:cxn ang="0">
                <a:pos x="connsiteX3" y="connsiteY3"/>
              </a:cxn>
            </a:cxnLst>
            <a:rect l="l" t="t" r="r" b="b"/>
            <a:pathLst>
              <a:path w="6858000" h="4456811">
                <a:moveTo>
                  <a:pt x="0" y="0"/>
                </a:moveTo>
                <a:lnTo>
                  <a:pt x="6858000" y="0"/>
                </a:lnTo>
                <a:lnTo>
                  <a:pt x="6858000" y="4456811"/>
                </a:lnTo>
                <a:lnTo>
                  <a:pt x="0" y="4456811"/>
                </a:lnTo>
                <a:close/>
              </a:path>
            </a:pathLst>
          </a:custGeom>
        </p:spPr>
      </p:pic>
      <p:sp>
        <p:nvSpPr>
          <p:cNvPr id="4" name="Title 3">
            <a:extLst>
              <a:ext uri="{FF2B5EF4-FFF2-40B4-BE49-F238E27FC236}">
                <a16:creationId xmlns:a16="http://schemas.microsoft.com/office/drawing/2014/main" id="{1335E35A-09CC-4B90-9E79-D282B3550487}"/>
              </a:ext>
            </a:extLst>
          </p:cNvPr>
          <p:cNvSpPr>
            <a:spLocks noGrp="1"/>
          </p:cNvSpPr>
          <p:nvPr>
            <p:ph type="title" hasCustomPrompt="1"/>
          </p:nvPr>
        </p:nvSpPr>
        <p:spPr>
          <a:xfrm>
            <a:off x="328612" y="1289501"/>
            <a:ext cx="6122987" cy="861774"/>
          </a:xfrm>
        </p:spPr>
        <p:txBody>
          <a:bodyPr wrap="square" anchor="t">
            <a:spAutoFit/>
          </a:bodyPr>
          <a:lstStyle>
            <a:lvl1pPr>
              <a:defRPr sz="2800">
                <a:solidFill>
                  <a:srgbClr val="091F2C"/>
                </a:solidFill>
                <a:latin typeface="+mj-lt"/>
              </a:defRPr>
            </a:lvl1pPr>
          </a:lstStyle>
          <a:p>
            <a:r>
              <a:rPr lang="en-US"/>
              <a:t>Click to edit </a:t>
            </a:r>
            <a:br>
              <a:rPr lang="en-US"/>
            </a:br>
            <a:r>
              <a:rPr lang="en-US"/>
              <a:t>Master title style</a:t>
            </a:r>
          </a:p>
        </p:txBody>
      </p:sp>
      <p:cxnSp>
        <p:nvCxnSpPr>
          <p:cNvPr id="14" name="Straight Connector 13">
            <a:extLst>
              <a:ext uri="{FF2B5EF4-FFF2-40B4-BE49-F238E27FC236}">
                <a16:creationId xmlns:a16="http://schemas.microsoft.com/office/drawing/2014/main" id="{6B1DBB6D-790D-B377-A222-E2DF314EB6F6}"/>
              </a:ext>
            </a:extLst>
          </p:cNvPr>
          <p:cNvCxnSpPr>
            <a:cxnSpLocks/>
          </p:cNvCxnSpPr>
          <p:nvPr userDrawn="1"/>
        </p:nvCxnSpPr>
        <p:spPr>
          <a:xfrm>
            <a:off x="1555168" y="349939"/>
            <a:ext cx="0" cy="219742"/>
          </a:xfrm>
          <a:prstGeom prst="line">
            <a:avLst/>
          </a:prstGeom>
          <a:ln w="9525">
            <a:solidFill>
              <a:srgbClr val="73737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9" name="Picture Placeholder 18">
            <a:extLst>
              <a:ext uri="{FF2B5EF4-FFF2-40B4-BE49-F238E27FC236}">
                <a16:creationId xmlns:a16="http://schemas.microsoft.com/office/drawing/2014/main" id="{7C43C1A0-5D01-6878-F50C-A61842662CBD}"/>
              </a:ext>
            </a:extLst>
          </p:cNvPr>
          <p:cNvSpPr>
            <a:spLocks noGrp="1"/>
          </p:cNvSpPr>
          <p:nvPr>
            <p:ph type="pic" sz="quarter" idx="15" hasCustomPrompt="1"/>
          </p:nvPr>
        </p:nvSpPr>
        <p:spPr>
          <a:xfrm>
            <a:off x="321737" y="353790"/>
            <a:ext cx="1045637" cy="212040"/>
          </a:xfrm>
        </p:spPr>
        <p:txBody>
          <a:bodyPr anchor="ctr"/>
          <a:lstStyle>
            <a:lvl1pPr marL="0" indent="0" algn="ctr">
              <a:buNone/>
              <a:defRPr sz="900">
                <a:solidFill>
                  <a:schemeClr val="tx1"/>
                </a:solidFill>
              </a:defRPr>
            </a:lvl1pPr>
          </a:lstStyle>
          <a:p>
            <a:r>
              <a:rPr lang="en-US"/>
              <a:t>Partner logo</a:t>
            </a:r>
          </a:p>
        </p:txBody>
      </p:sp>
      <p:pic>
        <p:nvPicPr>
          <p:cNvPr id="8" name="Graphic 7">
            <a:extLst>
              <a:ext uri="{FF2B5EF4-FFF2-40B4-BE49-F238E27FC236}">
                <a16:creationId xmlns:a16="http://schemas.microsoft.com/office/drawing/2014/main" id="{9F99AA96-8DD5-448E-9A43-D4F2C990EF3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74699" y="353610"/>
            <a:ext cx="1675600" cy="212400"/>
          </a:xfrm>
          <a:prstGeom prst="rect">
            <a:avLst/>
          </a:prstGeom>
        </p:spPr>
      </p:pic>
    </p:spTree>
    <p:extLst>
      <p:ext uri="{BB962C8B-B14F-4D97-AF65-F5344CB8AC3E}">
        <p14:creationId xmlns:p14="http://schemas.microsoft.com/office/powerpoint/2010/main" val="183276172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6" pos="496">
          <p15:clr>
            <a:srgbClr val="A4A3A4"/>
          </p15:clr>
        </p15:guide>
        <p15:guide id="7" pos="613">
          <p15:clr>
            <a:srgbClr val="A4A3A4"/>
          </p15:clr>
        </p15:guide>
        <p15:guide id="8" pos="876">
          <p15:clr>
            <a:srgbClr val="A4A3A4"/>
          </p15:clr>
        </p15:guide>
        <p15:guide id="9" pos="992">
          <p15:clr>
            <a:srgbClr val="A4A3A4"/>
          </p15:clr>
        </p15:guide>
        <p15:guide id="10" pos="1254">
          <p15:clr>
            <a:srgbClr val="A4A3A4"/>
          </p15:clr>
        </p15:guide>
        <p15:guide id="11" pos="1371">
          <p15:clr>
            <a:srgbClr val="A4A3A4"/>
          </p15:clr>
        </p15:guide>
        <p15:guide id="12" pos="1633">
          <p15:clr>
            <a:srgbClr val="A4A3A4"/>
          </p15:clr>
        </p15:guide>
        <p15:guide id="13" pos="1749">
          <p15:clr>
            <a:srgbClr val="A4A3A4"/>
          </p15:clr>
        </p15:guide>
        <p15:guide id="14" pos="2011">
          <p15:clr>
            <a:srgbClr val="A4A3A4"/>
          </p15:clr>
        </p15:guide>
        <p15:guide id="15" pos="2128">
          <p15:clr>
            <a:srgbClr val="A4A3A4"/>
          </p15:clr>
        </p15:guide>
        <p15:guide id="16" pos="2390">
          <p15:clr>
            <a:srgbClr val="A4A3A4"/>
          </p15:clr>
        </p15:guide>
        <p15:guide id="17" pos="2506">
          <p15:clr>
            <a:srgbClr val="A4A3A4"/>
          </p15:clr>
        </p15:guide>
        <p15:guide id="18" pos="2769">
          <p15:clr>
            <a:srgbClr val="A4A3A4"/>
          </p15:clr>
        </p15:guide>
        <p15:guide id="19" pos="2886">
          <p15:clr>
            <a:srgbClr val="A4A3A4"/>
          </p15:clr>
        </p15:guide>
        <p15:guide id="20" pos="3147">
          <p15:clr>
            <a:srgbClr val="A4A3A4"/>
          </p15:clr>
        </p15:guide>
        <p15:guide id="21" pos="3264">
          <p15:clr>
            <a:srgbClr val="A4A3A4"/>
          </p15:clr>
        </p15:guide>
        <p15:guide id="22" pos="3524">
          <p15:clr>
            <a:srgbClr val="A4A3A4"/>
          </p15:clr>
        </p15:guide>
        <p15:guide id="23" pos="3642">
          <p15:clr>
            <a:srgbClr val="A4A3A4"/>
          </p15:clr>
        </p15:guide>
        <p15:guide id="24" pos="3904">
          <p15:clr>
            <a:srgbClr val="A4A3A4"/>
          </p15:clr>
        </p15:guide>
        <p15:guide id="25" pos="4022">
          <p15:clr>
            <a:srgbClr val="A4A3A4"/>
          </p15:clr>
        </p15:guide>
        <p15:guide id="26" pos="4282">
          <p15:clr>
            <a:srgbClr val="A4A3A4"/>
          </p15:clr>
        </p15:guide>
        <p15:guide id="27" pos="4399">
          <p15:clr>
            <a:srgbClr val="A4A3A4"/>
          </p15:clr>
        </p15:guide>
        <p15:guide id="28" orient="horz" pos="1327">
          <p15:clr>
            <a:srgbClr val="5ACBF0"/>
          </p15:clr>
        </p15:guide>
        <p15:guide id="29" orient="horz" pos="1864">
          <p15:clr>
            <a:srgbClr val="5ACBF0"/>
          </p15:clr>
        </p15:guide>
        <p15:guide id="30" orient="horz" pos="422">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Blank">
    <p:bg>
      <p:bgPr>
        <a:solidFill>
          <a:schemeClr val="bg1"/>
        </a:solidFill>
        <a:effectLst/>
      </p:bgPr>
    </p:bg>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F22B8467-FF55-46CC-8896-FD20EFC1134F}"/>
              </a:ext>
            </a:extLst>
          </p:cNvPr>
          <p:cNvPicPr>
            <a:picLocks noChangeAspect="1"/>
          </p:cNvPicPr>
          <p:nvPr userDrawn="1"/>
        </p:nvPicPr>
        <p:blipFill>
          <a:blip r:embed="rId2">
            <a:extLst>
              <a:ext uri="{28A0092B-C50C-407E-A947-70E740481C1C}">
                <a14:useLocalDpi xmlns:a14="http://schemas.microsoft.com/office/drawing/2010/main" val="0"/>
              </a:ext>
            </a:extLst>
          </a:blip>
          <a:srcRect l="11927" t="3141" r="11927" b="3141"/>
          <a:stretch>
            <a:fillRect/>
          </a:stretch>
        </p:blipFill>
        <p:spPr>
          <a:xfrm rot="16200000">
            <a:off x="-1524000" y="1524001"/>
            <a:ext cx="9906000" cy="6857999"/>
          </a:xfrm>
          <a:custGeom>
            <a:avLst/>
            <a:gdLst>
              <a:gd name="connsiteX0" fmla="*/ 9906000 w 9906000"/>
              <a:gd name="connsiteY0" fmla="*/ 0 h 6857999"/>
              <a:gd name="connsiteX1" fmla="*/ 9906000 w 9906000"/>
              <a:gd name="connsiteY1" fmla="*/ 6857999 h 6857999"/>
              <a:gd name="connsiteX2" fmla="*/ 0 w 9906000"/>
              <a:gd name="connsiteY2" fmla="*/ 6857999 h 6857999"/>
              <a:gd name="connsiteX3" fmla="*/ 0 w 9906000"/>
              <a:gd name="connsiteY3" fmla="*/ 0 h 6857999"/>
            </a:gdLst>
            <a:ahLst/>
            <a:cxnLst>
              <a:cxn ang="0">
                <a:pos x="connsiteX0" y="connsiteY0"/>
              </a:cxn>
              <a:cxn ang="0">
                <a:pos x="connsiteX1" y="connsiteY1"/>
              </a:cxn>
              <a:cxn ang="0">
                <a:pos x="connsiteX2" y="connsiteY2"/>
              </a:cxn>
              <a:cxn ang="0">
                <a:pos x="connsiteX3" y="connsiteY3"/>
              </a:cxn>
            </a:cxnLst>
            <a:rect l="l" t="t" r="r" b="b"/>
            <a:pathLst>
              <a:path w="9906000" h="6857999">
                <a:moveTo>
                  <a:pt x="9906000" y="0"/>
                </a:moveTo>
                <a:lnTo>
                  <a:pt x="9906000" y="6857999"/>
                </a:lnTo>
                <a:lnTo>
                  <a:pt x="0" y="6857999"/>
                </a:lnTo>
                <a:lnTo>
                  <a:pt x="0" y="0"/>
                </a:lnTo>
                <a:close/>
              </a:path>
            </a:pathLst>
          </a:custGeom>
        </p:spPr>
      </p:pic>
      <p:sp>
        <p:nvSpPr>
          <p:cNvPr id="27" name="Text Placeholder 26">
            <a:extLst>
              <a:ext uri="{FF2B5EF4-FFF2-40B4-BE49-F238E27FC236}">
                <a16:creationId xmlns:a16="http://schemas.microsoft.com/office/drawing/2014/main" id="{866C8E06-597F-43D3-AE73-9B3EA2286445}"/>
              </a:ext>
            </a:extLst>
          </p:cNvPr>
          <p:cNvSpPr>
            <a:spLocks noGrp="1"/>
          </p:cNvSpPr>
          <p:nvPr>
            <p:ph type="body" sz="quarter" idx="11" hasCustomPrompt="1"/>
          </p:nvPr>
        </p:nvSpPr>
        <p:spPr>
          <a:xfrm>
            <a:off x="328613" y="5543307"/>
            <a:ext cx="4292063" cy="425730"/>
          </a:xfrm>
        </p:spPr>
        <p:txBody>
          <a:bodyPr/>
          <a:lstStyle>
            <a:lvl1pPr marL="0" indent="0">
              <a:buNone/>
              <a:defRPr sz="1000" baseline="0">
                <a:solidFill>
                  <a:schemeClr val="tx1"/>
                </a:solidFill>
                <a:latin typeface="+mj-lt"/>
              </a:defRPr>
            </a:lvl1pPr>
            <a:lvl2pPr marL="121030" indent="0">
              <a:buNone/>
              <a:defRPr sz="900"/>
            </a:lvl2pPr>
            <a:lvl3pPr marL="242060" indent="0">
              <a:buNone/>
              <a:defRPr sz="900"/>
            </a:lvl3pPr>
            <a:lvl4pPr marL="350484" indent="0">
              <a:buNone/>
              <a:defRPr sz="900"/>
            </a:lvl4pPr>
            <a:lvl5pPr marL="453022" indent="0">
              <a:buNone/>
              <a:defRPr sz="900"/>
            </a:lvl5pPr>
          </a:lstStyle>
          <a:p>
            <a:pPr lvl="0"/>
            <a:r>
              <a:rPr lang="en-US"/>
              <a:t>[And/or relevant offer]</a:t>
            </a:r>
          </a:p>
        </p:txBody>
      </p:sp>
      <p:sp>
        <p:nvSpPr>
          <p:cNvPr id="29" name="Text Placeholder 28">
            <a:extLst>
              <a:ext uri="{FF2B5EF4-FFF2-40B4-BE49-F238E27FC236}">
                <a16:creationId xmlns:a16="http://schemas.microsoft.com/office/drawing/2014/main" id="{B48AABC4-C8DB-4F3A-A7AA-72B26625F127}"/>
              </a:ext>
            </a:extLst>
          </p:cNvPr>
          <p:cNvSpPr>
            <a:spLocks noGrp="1"/>
          </p:cNvSpPr>
          <p:nvPr>
            <p:ph type="body" sz="quarter" idx="12" hasCustomPrompt="1"/>
          </p:nvPr>
        </p:nvSpPr>
        <p:spPr>
          <a:xfrm>
            <a:off x="328613" y="6345796"/>
            <a:ext cx="4292063" cy="769441"/>
          </a:xfrm>
        </p:spPr>
        <p:txBody>
          <a:bodyPr>
            <a:spAutoFit/>
          </a:bodyPr>
          <a:lstStyle>
            <a:lvl1pPr marL="0" indent="0">
              <a:buNone/>
              <a:defRPr sz="1000" baseline="0">
                <a:solidFill>
                  <a:schemeClr val="tx1"/>
                </a:solidFill>
                <a:latin typeface="+mj-lt"/>
              </a:defRPr>
            </a:lvl1pPr>
            <a:lvl2pPr marL="121030" indent="0">
              <a:buNone/>
              <a:defRPr sz="900"/>
            </a:lvl2pPr>
            <a:lvl3pPr marL="242060" indent="0">
              <a:buNone/>
              <a:defRPr sz="900"/>
            </a:lvl3pPr>
            <a:lvl4pPr marL="350484" indent="0">
              <a:buNone/>
              <a:defRPr sz="900"/>
            </a:lvl4pPr>
            <a:lvl5pPr marL="453022" indent="0">
              <a:buNone/>
              <a:defRPr sz="900"/>
            </a:lvl5pPr>
          </a:lstStyle>
          <a:p>
            <a:pPr lvl="0"/>
            <a:r>
              <a:rPr lang="en-US"/>
              <a:t>Insert partner contact details: </a:t>
            </a:r>
            <a:br>
              <a:rPr lang="en-US"/>
            </a:br>
            <a:r>
              <a:rPr lang="en-US"/>
              <a:t>[Name:]</a:t>
            </a:r>
            <a:br>
              <a:rPr lang="en-US"/>
            </a:br>
            <a:r>
              <a:rPr lang="en-US"/>
              <a:t>[Phone:]</a:t>
            </a:r>
            <a:br>
              <a:rPr lang="en-US"/>
            </a:br>
            <a:r>
              <a:rPr lang="en-US"/>
              <a:t>[Email:]</a:t>
            </a:r>
            <a:br>
              <a:rPr lang="en-US"/>
            </a:br>
            <a:r>
              <a:rPr lang="en-US"/>
              <a:t>[Website:]</a:t>
            </a:r>
          </a:p>
        </p:txBody>
      </p:sp>
      <p:sp>
        <p:nvSpPr>
          <p:cNvPr id="31" name="Text Placeholder 30">
            <a:extLst>
              <a:ext uri="{FF2B5EF4-FFF2-40B4-BE49-F238E27FC236}">
                <a16:creationId xmlns:a16="http://schemas.microsoft.com/office/drawing/2014/main" id="{E7F73BA1-0BBA-410E-A92B-3EBBB2E7D7F0}"/>
              </a:ext>
            </a:extLst>
          </p:cNvPr>
          <p:cNvSpPr>
            <a:spLocks noGrp="1"/>
          </p:cNvSpPr>
          <p:nvPr>
            <p:ph type="body" sz="quarter" idx="13" hasCustomPrompt="1"/>
          </p:nvPr>
        </p:nvSpPr>
        <p:spPr>
          <a:xfrm>
            <a:off x="1054160" y="3700334"/>
            <a:ext cx="3566521" cy="338554"/>
          </a:xfrm>
        </p:spPr>
        <p:txBody>
          <a:bodyPr wrap="square">
            <a:spAutoFit/>
          </a:bodyPr>
          <a:lstStyle>
            <a:lvl1pPr marL="0" indent="0">
              <a:buNone/>
              <a:defRPr sz="1000" baseline="0">
                <a:solidFill>
                  <a:schemeClr val="tx1"/>
                </a:solidFill>
                <a:latin typeface="+mj-lt"/>
              </a:defRPr>
            </a:lvl1pPr>
            <a:lvl2pPr marL="121030" indent="0">
              <a:buNone/>
              <a:defRPr sz="900">
                <a:latin typeface="+mn-lt"/>
              </a:defRPr>
            </a:lvl2pPr>
            <a:lvl3pPr marL="242060" indent="0">
              <a:buNone/>
              <a:defRPr sz="900">
                <a:latin typeface="+mn-lt"/>
              </a:defRPr>
            </a:lvl3pPr>
            <a:lvl4pPr marL="350484" indent="0">
              <a:buNone/>
              <a:defRPr sz="900">
                <a:latin typeface="+mn-lt"/>
              </a:defRPr>
            </a:lvl4pPr>
            <a:lvl5pPr marL="453022" indent="0">
              <a:buNone/>
              <a:defRPr sz="900">
                <a:latin typeface="+mn-lt"/>
              </a:defRPr>
            </a:lvl5pPr>
          </a:lstStyle>
          <a:p>
            <a:pPr lvl="0"/>
            <a:r>
              <a:rPr lang="en-US"/>
              <a:t>[Partner Name]</a:t>
            </a:r>
          </a:p>
          <a:p>
            <a:pPr lvl="0"/>
            <a:r>
              <a:rPr lang="en-US"/>
              <a:t>Your proven security specialists</a:t>
            </a:r>
          </a:p>
        </p:txBody>
      </p:sp>
      <p:sp>
        <p:nvSpPr>
          <p:cNvPr id="48" name="Text Placeholder 47">
            <a:extLst>
              <a:ext uri="{FF2B5EF4-FFF2-40B4-BE49-F238E27FC236}">
                <a16:creationId xmlns:a16="http://schemas.microsoft.com/office/drawing/2014/main" id="{ED1E9BD1-79C9-4C1D-9B77-6619023853CA}"/>
              </a:ext>
            </a:extLst>
          </p:cNvPr>
          <p:cNvSpPr>
            <a:spLocks noGrp="1"/>
          </p:cNvSpPr>
          <p:nvPr>
            <p:ph type="body" sz="quarter" idx="16" hasCustomPrompt="1"/>
          </p:nvPr>
        </p:nvSpPr>
        <p:spPr>
          <a:xfrm>
            <a:off x="1053916" y="4221692"/>
            <a:ext cx="3567571" cy="615553"/>
          </a:xfrm>
        </p:spPr>
        <p:txBody>
          <a:bodyPr wrap="square">
            <a:spAutoFit/>
          </a:bodyPr>
          <a:lstStyle>
            <a:lvl1pPr marL="0" indent="0">
              <a:buNone/>
              <a:defRPr sz="1000">
                <a:solidFill>
                  <a:schemeClr val="tx1"/>
                </a:solidFill>
                <a:latin typeface="+mj-lt"/>
              </a:defRPr>
            </a:lvl1pPr>
            <a:lvl2pPr marL="121030" indent="0">
              <a:buNone/>
              <a:defRPr sz="900">
                <a:latin typeface="+mn-lt"/>
              </a:defRPr>
            </a:lvl2pPr>
            <a:lvl3pPr marL="242060" indent="0">
              <a:buNone/>
              <a:defRPr sz="900">
                <a:latin typeface="+mn-lt"/>
              </a:defRPr>
            </a:lvl3pPr>
            <a:lvl4pPr marL="350484" indent="0">
              <a:buNone/>
              <a:defRPr sz="900">
                <a:latin typeface="+mn-lt"/>
              </a:defRPr>
            </a:lvl4pPr>
            <a:lvl5pPr marL="453022" indent="0">
              <a:buNone/>
              <a:defRPr sz="900">
                <a:latin typeface="+mn-lt"/>
              </a:defRPr>
            </a:lvl5pPr>
          </a:lstStyle>
          <a:p>
            <a:pPr lvl="0"/>
            <a:r>
              <a:rPr lang="en-US"/>
              <a:t>[Insert description here about the partner’s practice and security services, capabilities, experience, industry </a:t>
            </a:r>
            <a:r>
              <a:rPr lang="en-US" err="1"/>
              <a:t>specialisations</a:t>
            </a:r>
            <a:r>
              <a:rPr lang="en-US"/>
              <a:t>, accreditations, etc. Lorem ipsum sed </a:t>
            </a:r>
            <a:r>
              <a:rPr lang="en-US" err="1"/>
              <a:t>erat</a:t>
            </a:r>
            <a:r>
              <a:rPr lang="en-US"/>
              <a:t> </a:t>
            </a:r>
            <a:r>
              <a:rPr lang="en-US" err="1"/>
              <a:t>igiture</a:t>
            </a:r>
            <a:r>
              <a:rPr lang="en-US"/>
              <a:t>.]</a:t>
            </a:r>
          </a:p>
        </p:txBody>
      </p:sp>
      <p:grpSp>
        <p:nvGrpSpPr>
          <p:cNvPr id="25" name="Group 24">
            <a:extLst>
              <a:ext uri="{FF2B5EF4-FFF2-40B4-BE49-F238E27FC236}">
                <a16:creationId xmlns:a16="http://schemas.microsoft.com/office/drawing/2014/main" id="{DF4364F2-B39D-4835-8360-7C99B9AE63AF}"/>
              </a:ext>
            </a:extLst>
          </p:cNvPr>
          <p:cNvGrpSpPr>
            <a:grpSpLocks noChangeAspect="1"/>
          </p:cNvGrpSpPr>
          <p:nvPr userDrawn="1"/>
        </p:nvGrpSpPr>
        <p:grpSpPr>
          <a:xfrm>
            <a:off x="328611" y="3700334"/>
            <a:ext cx="540000" cy="540000"/>
            <a:chOff x="2708275" y="8281369"/>
            <a:chExt cx="252000" cy="252000"/>
          </a:xfrm>
        </p:grpSpPr>
        <p:sp>
          <p:nvSpPr>
            <p:cNvPr id="26" name="Freeform: Shape 25">
              <a:extLst>
                <a:ext uri="{FF2B5EF4-FFF2-40B4-BE49-F238E27FC236}">
                  <a16:creationId xmlns:a16="http://schemas.microsoft.com/office/drawing/2014/main" id="{559ED779-426E-448A-9708-2D9ED96DDEFF}"/>
                </a:ext>
              </a:extLst>
            </p:cNvPr>
            <p:cNvSpPr/>
            <p:nvPr/>
          </p:nvSpPr>
          <p:spPr>
            <a:xfrm rot="5400000">
              <a:off x="2708275" y="8281369"/>
              <a:ext cx="252000" cy="252000"/>
            </a:xfrm>
            <a:custGeom>
              <a:avLst/>
              <a:gdLst>
                <a:gd name="connsiteX0" fmla="*/ 0 w 126000"/>
                <a:gd name="connsiteY0" fmla="*/ 63000 h 126000"/>
                <a:gd name="connsiteX1" fmla="*/ 63000 w 126000"/>
                <a:gd name="connsiteY1" fmla="*/ 0 h 126000"/>
                <a:gd name="connsiteX2" fmla="*/ 126000 w 126000"/>
                <a:gd name="connsiteY2" fmla="*/ 63000 h 126000"/>
                <a:gd name="connsiteX3" fmla="*/ 63000 w 126000"/>
                <a:gd name="connsiteY3" fmla="*/ 126000 h 126000"/>
                <a:gd name="connsiteX4" fmla="*/ 0 w 126000"/>
                <a:gd name="connsiteY4" fmla="*/ 63000 h 126000"/>
                <a:gd name="connsiteX5" fmla="*/ 0 w 126000"/>
                <a:gd name="connsiteY5" fmla="*/ 63000 h 12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000" h="126000">
                  <a:moveTo>
                    <a:pt x="0" y="63000"/>
                  </a:moveTo>
                  <a:cubicBezTo>
                    <a:pt x="0" y="28205"/>
                    <a:pt x="28205" y="0"/>
                    <a:pt x="63000" y="0"/>
                  </a:cubicBezTo>
                  <a:cubicBezTo>
                    <a:pt x="97795" y="0"/>
                    <a:pt x="126000" y="28205"/>
                    <a:pt x="126000" y="63000"/>
                  </a:cubicBezTo>
                  <a:cubicBezTo>
                    <a:pt x="126000" y="97795"/>
                    <a:pt x="97795" y="126000"/>
                    <a:pt x="63000" y="126000"/>
                  </a:cubicBezTo>
                  <a:cubicBezTo>
                    <a:pt x="28205" y="126000"/>
                    <a:pt x="0" y="97795"/>
                    <a:pt x="0" y="63000"/>
                  </a:cubicBezTo>
                  <a:lnTo>
                    <a:pt x="0" y="63000"/>
                  </a:lnTo>
                  <a:close/>
                </a:path>
              </a:pathLst>
            </a:custGeom>
            <a:solidFill>
              <a:srgbClr val="FDA700"/>
            </a:solidFill>
            <a:ln w="391" cap="flat">
              <a:noFill/>
              <a:prstDash val="solid"/>
              <a:miter/>
            </a:ln>
          </p:spPr>
          <p:txBody>
            <a:bodyPr rtlCol="0" anchor="ctr"/>
            <a:lstStyle/>
            <a:p>
              <a:endParaRPr lang="en-US"/>
            </a:p>
          </p:txBody>
        </p:sp>
        <p:grpSp>
          <p:nvGrpSpPr>
            <p:cNvPr id="28" name="Graphic 32">
              <a:extLst>
                <a:ext uri="{FF2B5EF4-FFF2-40B4-BE49-F238E27FC236}">
                  <a16:creationId xmlns:a16="http://schemas.microsoft.com/office/drawing/2014/main" id="{046BD3A4-A2C0-412B-83FC-9E0B05FF0EE7}"/>
                </a:ext>
              </a:extLst>
            </p:cNvPr>
            <p:cNvGrpSpPr/>
            <p:nvPr/>
          </p:nvGrpSpPr>
          <p:grpSpPr>
            <a:xfrm rot="5400000">
              <a:off x="2778265" y="8355123"/>
              <a:ext cx="112024" cy="104488"/>
              <a:chOff x="2996146" y="4819536"/>
              <a:chExt cx="56012" cy="52244"/>
            </a:xfrm>
          </p:grpSpPr>
          <p:sp>
            <p:nvSpPr>
              <p:cNvPr id="30" name="Freeform: Shape 29">
                <a:extLst>
                  <a:ext uri="{FF2B5EF4-FFF2-40B4-BE49-F238E27FC236}">
                    <a16:creationId xmlns:a16="http://schemas.microsoft.com/office/drawing/2014/main" id="{0F87B4A7-E97C-4677-9ADE-9B1BD285C3A5}"/>
                  </a:ext>
                </a:extLst>
              </p:cNvPr>
              <p:cNvSpPr/>
              <p:nvPr/>
            </p:nvSpPr>
            <p:spPr>
              <a:xfrm>
                <a:off x="3024153" y="4819536"/>
                <a:ext cx="397" cy="52244"/>
              </a:xfrm>
              <a:custGeom>
                <a:avLst/>
                <a:gdLst>
                  <a:gd name="connsiteX0" fmla="*/ 0 w 397"/>
                  <a:gd name="connsiteY0" fmla="*/ 52244 h 52244"/>
                  <a:gd name="connsiteX1" fmla="*/ 0 w 397"/>
                  <a:gd name="connsiteY1" fmla="*/ 0 h 52244"/>
                </a:gdLst>
                <a:ahLst/>
                <a:cxnLst>
                  <a:cxn ang="0">
                    <a:pos x="connsiteX0" y="connsiteY0"/>
                  </a:cxn>
                  <a:cxn ang="0">
                    <a:pos x="connsiteX1" y="connsiteY1"/>
                  </a:cxn>
                </a:cxnLst>
                <a:rect l="l" t="t" r="r" b="b"/>
                <a:pathLst>
                  <a:path w="397" h="52244">
                    <a:moveTo>
                      <a:pt x="0" y="52244"/>
                    </a:moveTo>
                    <a:lnTo>
                      <a:pt x="0" y="0"/>
                    </a:lnTo>
                  </a:path>
                </a:pathLst>
              </a:custGeom>
              <a:ln w="9525" cap="rnd">
                <a:solidFill>
                  <a:srgbClr val="000000"/>
                </a:solidFill>
                <a:prstDash val="solid"/>
                <a:round/>
              </a:ln>
            </p:spPr>
            <p:txBody>
              <a:bodyPr rtlCol="0" anchor="ctr"/>
              <a:lstStyle/>
              <a:p>
                <a:endParaRPr lang="en-US"/>
              </a:p>
            </p:txBody>
          </p:sp>
          <p:sp>
            <p:nvSpPr>
              <p:cNvPr id="32" name="Freeform: Shape 31">
                <a:extLst>
                  <a:ext uri="{FF2B5EF4-FFF2-40B4-BE49-F238E27FC236}">
                    <a16:creationId xmlns:a16="http://schemas.microsoft.com/office/drawing/2014/main" id="{E7FDD756-EFBD-47BB-8FA1-78BFCE945BE4}"/>
                  </a:ext>
                </a:extLst>
              </p:cNvPr>
              <p:cNvSpPr/>
              <p:nvPr/>
            </p:nvSpPr>
            <p:spPr>
              <a:xfrm>
                <a:off x="2996146" y="4819536"/>
                <a:ext cx="28006" cy="23304"/>
              </a:xfrm>
              <a:custGeom>
                <a:avLst/>
                <a:gdLst>
                  <a:gd name="connsiteX0" fmla="*/ 0 w 28006"/>
                  <a:gd name="connsiteY0" fmla="*/ 23304 h 23304"/>
                  <a:gd name="connsiteX1" fmla="*/ 28006 w 28006"/>
                  <a:gd name="connsiteY1" fmla="*/ 0 h 23304"/>
                </a:gdLst>
                <a:ahLst/>
                <a:cxnLst>
                  <a:cxn ang="0">
                    <a:pos x="connsiteX0" y="connsiteY0"/>
                  </a:cxn>
                  <a:cxn ang="0">
                    <a:pos x="connsiteX1" y="connsiteY1"/>
                  </a:cxn>
                </a:cxnLst>
                <a:rect l="l" t="t" r="r" b="b"/>
                <a:pathLst>
                  <a:path w="28006" h="23304">
                    <a:moveTo>
                      <a:pt x="0" y="23304"/>
                    </a:moveTo>
                    <a:lnTo>
                      <a:pt x="28006" y="0"/>
                    </a:lnTo>
                  </a:path>
                </a:pathLst>
              </a:custGeom>
              <a:ln w="9525" cap="rnd">
                <a:solidFill>
                  <a:srgbClr val="000000"/>
                </a:solidFill>
                <a:prstDash val="solid"/>
                <a:round/>
              </a:ln>
            </p:spPr>
            <p:txBody>
              <a:bodyPr rtlCol="0" anchor="ctr"/>
              <a:lstStyle/>
              <a:p>
                <a:endParaRPr lang="en-US"/>
              </a:p>
            </p:txBody>
          </p:sp>
          <p:sp>
            <p:nvSpPr>
              <p:cNvPr id="34" name="Freeform: Shape 33">
                <a:extLst>
                  <a:ext uri="{FF2B5EF4-FFF2-40B4-BE49-F238E27FC236}">
                    <a16:creationId xmlns:a16="http://schemas.microsoft.com/office/drawing/2014/main" id="{872127C7-B5A1-4FC9-89C9-FF5B304B3CCC}"/>
                  </a:ext>
                </a:extLst>
              </p:cNvPr>
              <p:cNvSpPr/>
              <p:nvPr/>
            </p:nvSpPr>
            <p:spPr>
              <a:xfrm>
                <a:off x="3024153" y="4819536"/>
                <a:ext cx="28006" cy="23304"/>
              </a:xfrm>
              <a:custGeom>
                <a:avLst/>
                <a:gdLst>
                  <a:gd name="connsiteX0" fmla="*/ 28006 w 28006"/>
                  <a:gd name="connsiteY0" fmla="*/ 23304 h 23304"/>
                  <a:gd name="connsiteX1" fmla="*/ 0 w 28006"/>
                  <a:gd name="connsiteY1" fmla="*/ 0 h 23304"/>
                </a:gdLst>
                <a:ahLst/>
                <a:cxnLst>
                  <a:cxn ang="0">
                    <a:pos x="connsiteX0" y="connsiteY0"/>
                  </a:cxn>
                  <a:cxn ang="0">
                    <a:pos x="connsiteX1" y="connsiteY1"/>
                  </a:cxn>
                </a:cxnLst>
                <a:rect l="l" t="t" r="r" b="b"/>
                <a:pathLst>
                  <a:path w="28006" h="23304">
                    <a:moveTo>
                      <a:pt x="28006" y="23304"/>
                    </a:moveTo>
                    <a:lnTo>
                      <a:pt x="0" y="0"/>
                    </a:lnTo>
                  </a:path>
                </a:pathLst>
              </a:custGeom>
              <a:ln w="9525" cap="rnd">
                <a:solidFill>
                  <a:srgbClr val="000000"/>
                </a:solidFill>
                <a:prstDash val="solid"/>
                <a:round/>
              </a:ln>
            </p:spPr>
            <p:txBody>
              <a:bodyPr rtlCol="0" anchor="ctr"/>
              <a:lstStyle/>
              <a:p>
                <a:endParaRPr lang="en-US"/>
              </a:p>
            </p:txBody>
          </p:sp>
        </p:grpSp>
      </p:grpSp>
      <p:cxnSp>
        <p:nvCxnSpPr>
          <p:cNvPr id="23" name="Straight Connector 22">
            <a:extLst>
              <a:ext uri="{FF2B5EF4-FFF2-40B4-BE49-F238E27FC236}">
                <a16:creationId xmlns:a16="http://schemas.microsoft.com/office/drawing/2014/main" id="{316C296C-B1DD-4436-9726-4C8A10F8ACD5}"/>
              </a:ext>
            </a:extLst>
          </p:cNvPr>
          <p:cNvCxnSpPr>
            <a:cxnSpLocks/>
          </p:cNvCxnSpPr>
          <p:nvPr userDrawn="1"/>
        </p:nvCxnSpPr>
        <p:spPr>
          <a:xfrm>
            <a:off x="1555168" y="349939"/>
            <a:ext cx="0" cy="219742"/>
          </a:xfrm>
          <a:prstGeom prst="line">
            <a:avLst/>
          </a:prstGeom>
          <a:ln w="9525">
            <a:solidFill>
              <a:srgbClr val="45414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4" name="Picture Placeholder 18">
            <a:extLst>
              <a:ext uri="{FF2B5EF4-FFF2-40B4-BE49-F238E27FC236}">
                <a16:creationId xmlns:a16="http://schemas.microsoft.com/office/drawing/2014/main" id="{3FB997F2-68C7-47DF-885F-384FBDC06D91}"/>
              </a:ext>
            </a:extLst>
          </p:cNvPr>
          <p:cNvSpPr>
            <a:spLocks noGrp="1"/>
          </p:cNvSpPr>
          <p:nvPr>
            <p:ph type="pic" sz="quarter" idx="18" hasCustomPrompt="1"/>
          </p:nvPr>
        </p:nvSpPr>
        <p:spPr>
          <a:xfrm>
            <a:off x="321737" y="353790"/>
            <a:ext cx="1045637" cy="212040"/>
          </a:xfrm>
        </p:spPr>
        <p:txBody>
          <a:bodyPr anchor="ctr"/>
          <a:lstStyle>
            <a:lvl1pPr marL="0" indent="0" algn="ctr">
              <a:buNone/>
              <a:defRPr sz="900">
                <a:solidFill>
                  <a:schemeClr val="tx1"/>
                </a:solidFill>
              </a:defRPr>
            </a:lvl1pPr>
          </a:lstStyle>
          <a:p>
            <a:r>
              <a:rPr lang="en-US"/>
              <a:t>Partner logo</a:t>
            </a:r>
          </a:p>
        </p:txBody>
      </p:sp>
      <p:pic>
        <p:nvPicPr>
          <p:cNvPr id="40" name="Graphic 39" descr="Microsoft Security">
            <a:extLst>
              <a:ext uri="{FF2B5EF4-FFF2-40B4-BE49-F238E27FC236}">
                <a16:creationId xmlns:a16="http://schemas.microsoft.com/office/drawing/2014/main" id="{02E5688F-707A-4A4F-934D-0C949285FA5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black">
          <a:xfrm>
            <a:off x="1774699" y="353610"/>
            <a:ext cx="1675606" cy="212400"/>
          </a:xfrm>
          <a:prstGeom prst="rect">
            <a:avLst/>
          </a:prstGeom>
        </p:spPr>
      </p:pic>
      <p:sp>
        <p:nvSpPr>
          <p:cNvPr id="8" name="Text Placeholder 7">
            <a:extLst>
              <a:ext uri="{FF2B5EF4-FFF2-40B4-BE49-F238E27FC236}">
                <a16:creationId xmlns:a16="http://schemas.microsoft.com/office/drawing/2014/main" id="{EE9A7461-F607-419E-AE88-1AB5A154C915}"/>
              </a:ext>
            </a:extLst>
          </p:cNvPr>
          <p:cNvSpPr>
            <a:spLocks noGrp="1"/>
          </p:cNvSpPr>
          <p:nvPr>
            <p:ph type="body" sz="quarter" idx="19" hasCustomPrompt="1"/>
          </p:nvPr>
        </p:nvSpPr>
        <p:spPr>
          <a:xfrm>
            <a:off x="321737" y="1289501"/>
            <a:ext cx="4298950" cy="861774"/>
          </a:xfrm>
        </p:spPr>
        <p:txBody>
          <a:bodyPr>
            <a:spAutoFit/>
          </a:bodyPr>
          <a:lstStyle>
            <a:lvl1pPr marL="0" indent="0">
              <a:buNone/>
              <a:defRPr sz="2800">
                <a:latin typeface="+mj-lt"/>
              </a:defRPr>
            </a:lvl1pPr>
            <a:lvl2pPr marL="121030" indent="0">
              <a:buNone/>
              <a:defRPr/>
            </a:lvl2pPr>
            <a:lvl3pPr marL="242060" indent="0">
              <a:buNone/>
              <a:defRPr/>
            </a:lvl3pPr>
            <a:lvl4pPr marL="350484" indent="0">
              <a:buNone/>
              <a:defRPr/>
            </a:lvl4pPr>
            <a:lvl5pPr marL="453022" indent="0">
              <a:buNone/>
              <a:defRPr/>
            </a:lvl5pPr>
          </a:lstStyle>
          <a:p>
            <a:pPr lvl="0"/>
            <a:r>
              <a:rPr lang="en-US"/>
              <a:t>Let's work together to supercharge your security</a:t>
            </a:r>
          </a:p>
        </p:txBody>
      </p:sp>
      <p:sp>
        <p:nvSpPr>
          <p:cNvPr id="42" name="Text Placeholder 26">
            <a:extLst>
              <a:ext uri="{FF2B5EF4-FFF2-40B4-BE49-F238E27FC236}">
                <a16:creationId xmlns:a16="http://schemas.microsoft.com/office/drawing/2014/main" id="{2FE12110-5A45-4485-8857-BAFE8AFD1986}"/>
              </a:ext>
            </a:extLst>
          </p:cNvPr>
          <p:cNvSpPr>
            <a:spLocks noGrp="1"/>
          </p:cNvSpPr>
          <p:nvPr>
            <p:ph type="body" sz="quarter" idx="20" hasCustomPrompt="1"/>
          </p:nvPr>
        </p:nvSpPr>
        <p:spPr>
          <a:xfrm>
            <a:off x="328613" y="2503719"/>
            <a:ext cx="4292072" cy="461665"/>
          </a:xfrm>
        </p:spPr>
        <p:txBody>
          <a:bodyPr>
            <a:spAutoFit/>
          </a:bodyPr>
          <a:lstStyle>
            <a:lvl1pPr marL="0" indent="0">
              <a:buNone/>
              <a:defRPr sz="1000" baseline="0">
                <a:solidFill>
                  <a:schemeClr val="tx1"/>
                </a:solidFill>
                <a:latin typeface="+mj-lt"/>
              </a:defRPr>
            </a:lvl1pPr>
            <a:lvl2pPr marL="121030" indent="0">
              <a:buNone/>
              <a:defRPr sz="900"/>
            </a:lvl2pPr>
            <a:lvl3pPr marL="242060" indent="0">
              <a:buNone/>
              <a:defRPr sz="900"/>
            </a:lvl3pPr>
            <a:lvl4pPr marL="350484" indent="0">
              <a:buNone/>
              <a:defRPr sz="900"/>
            </a:lvl4pPr>
            <a:lvl5pPr marL="453022" indent="0">
              <a:buNone/>
              <a:defRPr sz="900"/>
            </a:lvl5pPr>
          </a:lstStyle>
          <a:p>
            <a:pPr lvl="0"/>
            <a:r>
              <a:rPr lang="en-US"/>
              <a:t>Our Microsoft security experts will help you navigate the complex threat landscape and build a security foundation that protects your business now and in the future.</a:t>
            </a:r>
          </a:p>
        </p:txBody>
      </p:sp>
      <p:sp>
        <p:nvSpPr>
          <p:cNvPr id="46" name="Text Placeholder 26">
            <a:extLst>
              <a:ext uri="{FF2B5EF4-FFF2-40B4-BE49-F238E27FC236}">
                <a16:creationId xmlns:a16="http://schemas.microsoft.com/office/drawing/2014/main" id="{E5F9ED7A-376F-4C48-BC22-B5E1016F7D3E}"/>
              </a:ext>
            </a:extLst>
          </p:cNvPr>
          <p:cNvSpPr>
            <a:spLocks noGrp="1"/>
          </p:cNvSpPr>
          <p:nvPr>
            <p:ph type="body" sz="quarter" idx="21" hasCustomPrompt="1"/>
          </p:nvPr>
        </p:nvSpPr>
        <p:spPr>
          <a:xfrm>
            <a:off x="328613" y="5212195"/>
            <a:ext cx="4292065" cy="153888"/>
          </a:xfrm>
        </p:spPr>
        <p:txBody>
          <a:bodyPr wrap="square">
            <a:spAutoFit/>
          </a:bodyPr>
          <a:lstStyle>
            <a:lvl1pPr marL="0" indent="0">
              <a:buNone/>
              <a:defRPr sz="1000" baseline="0">
                <a:solidFill>
                  <a:schemeClr val="tx1"/>
                </a:solidFill>
                <a:latin typeface="+mj-lt"/>
              </a:defRPr>
            </a:lvl1pPr>
            <a:lvl2pPr marL="121030" indent="0">
              <a:buNone/>
              <a:defRPr sz="900"/>
            </a:lvl2pPr>
            <a:lvl3pPr marL="242060" indent="0">
              <a:buNone/>
              <a:defRPr sz="900"/>
            </a:lvl3pPr>
            <a:lvl4pPr marL="350484" indent="0">
              <a:buNone/>
              <a:defRPr sz="900"/>
            </a:lvl4pPr>
            <a:lvl5pPr marL="453022" indent="0">
              <a:buNone/>
              <a:defRPr sz="900"/>
            </a:lvl5pPr>
          </a:lstStyle>
          <a:p>
            <a:pPr lvl="0"/>
            <a:r>
              <a:rPr lang="en-US"/>
              <a:t>Contact us today to schedule your free security assessment.</a:t>
            </a:r>
          </a:p>
        </p:txBody>
      </p:sp>
      <p:sp>
        <p:nvSpPr>
          <p:cNvPr id="51" name="Text Placeholder 26">
            <a:extLst>
              <a:ext uri="{FF2B5EF4-FFF2-40B4-BE49-F238E27FC236}">
                <a16:creationId xmlns:a16="http://schemas.microsoft.com/office/drawing/2014/main" id="{9DB0A5FE-FAD5-4D48-BB21-90177355596E}"/>
              </a:ext>
            </a:extLst>
          </p:cNvPr>
          <p:cNvSpPr>
            <a:spLocks noGrp="1"/>
          </p:cNvSpPr>
          <p:nvPr>
            <p:ph type="body" sz="quarter" idx="22" hasCustomPrompt="1"/>
          </p:nvPr>
        </p:nvSpPr>
        <p:spPr>
          <a:xfrm>
            <a:off x="328613" y="7332086"/>
            <a:ext cx="4292072" cy="153888"/>
          </a:xfrm>
        </p:spPr>
        <p:txBody>
          <a:bodyPr>
            <a:spAutoFit/>
          </a:bodyPr>
          <a:lstStyle>
            <a:lvl1pPr marL="0" indent="0">
              <a:buNone/>
              <a:defRPr sz="1000" baseline="0">
                <a:solidFill>
                  <a:schemeClr val="tx1"/>
                </a:solidFill>
                <a:latin typeface="+mj-lt"/>
              </a:defRPr>
            </a:lvl1pPr>
            <a:lvl2pPr marL="121030" indent="0">
              <a:buNone/>
              <a:defRPr sz="900"/>
            </a:lvl2pPr>
            <a:lvl3pPr marL="242060" indent="0">
              <a:buNone/>
              <a:defRPr sz="900"/>
            </a:lvl3pPr>
            <a:lvl4pPr marL="350484" indent="0">
              <a:buNone/>
              <a:defRPr sz="900"/>
            </a:lvl4pPr>
            <a:lvl5pPr marL="453022" indent="0">
              <a:buNone/>
              <a:defRPr sz="900"/>
            </a:lvl5pPr>
          </a:lstStyle>
          <a:p>
            <a:pPr lvl="0"/>
            <a:r>
              <a:rPr lang="en-US"/>
              <a:t>Download further resources:</a:t>
            </a:r>
          </a:p>
        </p:txBody>
      </p:sp>
      <p:sp>
        <p:nvSpPr>
          <p:cNvPr id="13" name="Text Placeholder 12">
            <a:extLst>
              <a:ext uri="{FF2B5EF4-FFF2-40B4-BE49-F238E27FC236}">
                <a16:creationId xmlns:a16="http://schemas.microsoft.com/office/drawing/2014/main" id="{BC975AD9-6D2A-4FCB-B76D-97C63A564815}"/>
              </a:ext>
            </a:extLst>
          </p:cNvPr>
          <p:cNvSpPr>
            <a:spLocks noGrp="1"/>
          </p:cNvSpPr>
          <p:nvPr>
            <p:ph type="body" sz="quarter" idx="23" hasCustomPrompt="1"/>
          </p:nvPr>
        </p:nvSpPr>
        <p:spPr>
          <a:xfrm>
            <a:off x="328612" y="7675404"/>
            <a:ext cx="5259388" cy="338137"/>
          </a:xfrm>
        </p:spPr>
        <p:txBody>
          <a:bodyPr/>
          <a:lstStyle>
            <a:lvl1pPr marL="171450" indent="-171450">
              <a:buFont typeface="Arial" panose="020B0604020202020204" pitchFamily="34" charset="0"/>
              <a:buChar char="•"/>
              <a:defRPr sz="1000" baseline="0">
                <a:latin typeface="+mj-lt"/>
              </a:defRPr>
            </a:lvl1pPr>
            <a:lvl2pPr marL="121030" indent="0">
              <a:buNone/>
              <a:defRPr sz="1000"/>
            </a:lvl2pPr>
            <a:lvl3pPr marL="242060" indent="0">
              <a:buNone/>
              <a:defRPr sz="1000"/>
            </a:lvl3pPr>
            <a:lvl4pPr marL="350484" indent="0">
              <a:buNone/>
              <a:defRPr sz="1000"/>
            </a:lvl4pPr>
            <a:lvl5pPr marL="453022" indent="0">
              <a:buNone/>
              <a:defRPr sz="1000"/>
            </a:lvl5pPr>
          </a:lstStyle>
          <a:p>
            <a:pPr lvl="0"/>
            <a:r>
              <a:rPr lang="en-US"/>
              <a:t>SMB Security Regulatory Changes: What you need to know</a:t>
            </a:r>
          </a:p>
          <a:p>
            <a:pPr lvl="0"/>
            <a:r>
              <a:rPr lang="en-US"/>
              <a:t>Security Industry Insights: Healthcare, Financial Services, Insurance, Retail, Government</a:t>
            </a:r>
          </a:p>
        </p:txBody>
      </p:sp>
    </p:spTree>
    <p:extLst>
      <p:ext uri="{BB962C8B-B14F-4D97-AF65-F5344CB8AC3E}">
        <p14:creationId xmlns:p14="http://schemas.microsoft.com/office/powerpoint/2010/main" val="1282470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6" pos="496">
          <p15:clr>
            <a:srgbClr val="A4A3A4"/>
          </p15:clr>
        </p15:guide>
        <p15:guide id="7" pos="613">
          <p15:clr>
            <a:srgbClr val="A4A3A4"/>
          </p15:clr>
        </p15:guide>
        <p15:guide id="8" pos="876">
          <p15:clr>
            <a:srgbClr val="A4A3A4"/>
          </p15:clr>
        </p15:guide>
        <p15:guide id="9" pos="992">
          <p15:clr>
            <a:srgbClr val="A4A3A4"/>
          </p15:clr>
        </p15:guide>
        <p15:guide id="10" pos="1254">
          <p15:clr>
            <a:srgbClr val="A4A3A4"/>
          </p15:clr>
        </p15:guide>
        <p15:guide id="11" pos="1371">
          <p15:clr>
            <a:srgbClr val="A4A3A4"/>
          </p15:clr>
        </p15:guide>
        <p15:guide id="12" pos="1633">
          <p15:clr>
            <a:srgbClr val="A4A3A4"/>
          </p15:clr>
        </p15:guide>
        <p15:guide id="13" pos="1749">
          <p15:clr>
            <a:srgbClr val="A4A3A4"/>
          </p15:clr>
        </p15:guide>
        <p15:guide id="14" pos="2011">
          <p15:clr>
            <a:srgbClr val="A4A3A4"/>
          </p15:clr>
        </p15:guide>
        <p15:guide id="15" pos="2128">
          <p15:clr>
            <a:srgbClr val="A4A3A4"/>
          </p15:clr>
        </p15:guide>
        <p15:guide id="16" pos="2390">
          <p15:clr>
            <a:srgbClr val="A4A3A4"/>
          </p15:clr>
        </p15:guide>
        <p15:guide id="17" pos="2506">
          <p15:clr>
            <a:srgbClr val="A4A3A4"/>
          </p15:clr>
        </p15:guide>
        <p15:guide id="18" pos="2769">
          <p15:clr>
            <a:srgbClr val="A4A3A4"/>
          </p15:clr>
        </p15:guide>
        <p15:guide id="19" pos="2886">
          <p15:clr>
            <a:srgbClr val="A4A3A4"/>
          </p15:clr>
        </p15:guide>
        <p15:guide id="20" pos="3147">
          <p15:clr>
            <a:srgbClr val="A4A3A4"/>
          </p15:clr>
        </p15:guide>
        <p15:guide id="21" pos="3264">
          <p15:clr>
            <a:srgbClr val="A4A3A4"/>
          </p15:clr>
        </p15:guide>
        <p15:guide id="22" pos="3524">
          <p15:clr>
            <a:srgbClr val="A4A3A4"/>
          </p15:clr>
        </p15:guide>
        <p15:guide id="23" pos="3642">
          <p15:clr>
            <a:srgbClr val="A4A3A4"/>
          </p15:clr>
        </p15:guide>
        <p15:guide id="24" pos="3904">
          <p15:clr>
            <a:srgbClr val="A4A3A4"/>
          </p15:clr>
        </p15:guide>
        <p15:guide id="25" pos="4022">
          <p15:clr>
            <a:srgbClr val="A4A3A4"/>
          </p15:clr>
        </p15:guide>
        <p15:guide id="26" pos="4282">
          <p15:clr>
            <a:srgbClr val="A4A3A4"/>
          </p15:clr>
        </p15:guide>
        <p15:guide id="27" pos="4399">
          <p15:clr>
            <a:srgbClr val="A4A3A4"/>
          </p15:clr>
        </p15:guide>
        <p15:guide id="28" orient="horz" pos="1327">
          <p15:clr>
            <a:srgbClr val="5ACBF0"/>
          </p15:clr>
        </p15:guide>
        <p15:guide id="29" orient="horz" pos="1864">
          <p15:clr>
            <a:srgbClr val="5ACBF0"/>
          </p15:clr>
        </p15:guide>
        <p15:guide id="30" orient="horz" pos="422">
          <p15:clr>
            <a:srgbClr val="5ACBF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330899" y="422131"/>
            <a:ext cx="6197918" cy="647267"/>
          </a:xfrm>
          <a:prstGeom prst="rect">
            <a:avLst/>
          </a:prstGeom>
        </p:spPr>
        <p:txBody>
          <a:bodyPr vert="horz" wrap="square" lIns="0" tIns="0" rIns="0" bIns="0" rtlCol="0" anchor="t">
            <a:noAutofit/>
          </a:bodyPr>
          <a:lstStyle/>
          <a:p>
            <a:r>
              <a:rPr lang="en-US"/>
              <a:t>Click to edit Master title style</a:t>
            </a:r>
          </a:p>
        </p:txBody>
      </p:sp>
      <p:sp>
        <p:nvSpPr>
          <p:cNvPr id="4" name="Text Placeholder 3"/>
          <p:cNvSpPr>
            <a:spLocks noGrp="1"/>
          </p:cNvSpPr>
          <p:nvPr userDrawn="1">
            <p:ph type="body" idx="1"/>
          </p:nvPr>
        </p:nvSpPr>
        <p:spPr>
          <a:xfrm>
            <a:off x="328612" y="1452880"/>
            <a:ext cx="6197918" cy="8029424"/>
          </a:xfrm>
          <a:prstGeom prst="rect">
            <a:avLst/>
          </a:prstGeom>
        </p:spPr>
        <p:txBody>
          <a:bodyPr vert="horz" wrap="square"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6858000" cy="9906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2"/>
            <a:ext cx="329185" cy="845312"/>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6819" tIns="77455" rIns="96819" bIns="77455" numCol="1" spcCol="0" rtlCol="0" fromWordArt="0" anchor="t" anchorCtr="0" forceAA="0" compatLnSpc="1">
            <a:prstTxWarp prst="textNoShape">
              <a:avLst/>
            </a:prstTxWarp>
            <a:noAutofit/>
          </a:bodyPr>
          <a:lstStyle/>
          <a:p>
            <a:pPr algn="ctr" defTabSz="493688" fontAlgn="base">
              <a:lnSpc>
                <a:spcPct val="90000"/>
              </a:lnSpc>
              <a:spcBef>
                <a:spcPct val="0"/>
              </a:spcBef>
              <a:spcAft>
                <a:spcPct val="0"/>
              </a:spcAft>
            </a:pPr>
            <a:endParaRPr lang="en-US" sz="1271">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164592" cy="42265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6819" tIns="77455" rIns="96819" bIns="77455" numCol="1" spcCol="0" rtlCol="0" fromWordArt="0" anchor="t" anchorCtr="0" forceAA="0" compatLnSpc="1">
            <a:prstTxWarp prst="textNoShape">
              <a:avLst/>
            </a:prstTxWarp>
            <a:noAutofit/>
          </a:bodyPr>
          <a:lstStyle/>
          <a:p>
            <a:pPr algn="ctr" defTabSz="493688" fontAlgn="base">
              <a:lnSpc>
                <a:spcPct val="90000"/>
              </a:lnSpc>
              <a:spcBef>
                <a:spcPct val="0"/>
              </a:spcBef>
              <a:spcAft>
                <a:spcPct val="0"/>
              </a:spcAft>
            </a:pPr>
            <a:endParaRPr lang="en-US" sz="1271">
              <a:gradFill>
                <a:gsLst>
                  <a:gs pos="0">
                    <a:srgbClr val="FFFFFF"/>
                  </a:gs>
                  <a:gs pos="100000">
                    <a:srgbClr val="FFFFFF"/>
                  </a:gs>
                </a:gsLst>
                <a:lin ang="5400000" scaled="0"/>
              </a:gradFill>
              <a:ea typeface="Segoe UI" pitchFamily="34" charset="0"/>
              <a:cs typeface="Segoe UI" pitchFamily="34" charset="0"/>
            </a:endParaRPr>
          </a:p>
        </p:txBody>
      </p:sp>
      <p:pic>
        <p:nvPicPr>
          <p:cNvPr id="50" name="Graphic 49">
            <a:extLst>
              <a:ext uri="{FF2B5EF4-FFF2-40B4-BE49-F238E27FC236}">
                <a16:creationId xmlns:a16="http://schemas.microsoft.com/office/drawing/2014/main" id="{113664FD-9B38-44B4-8709-2A94C299A761}"/>
              </a:ext>
            </a:extLst>
          </p:cNvPr>
          <p:cNvPicPr>
            <a:picLocks noChangeAspect="1"/>
          </p:cNvPicPr>
          <p:nvPr userDrawn="1"/>
        </p:nvPicPr>
        <p:blipFill>
          <a:blip r:embed="rId13">
            <a:extLst>
              <a:ext uri="{96DAC541-7B7A-43D3-8B79-37D633B846F1}">
                <asvg:svgBlip xmlns:asvg="http://schemas.microsoft.com/office/drawing/2016/SVG/main" r:embed="rId14"/>
              </a:ext>
            </a:extLst>
          </a:blip>
          <a:srcRect/>
          <a:stretch/>
        </p:blipFill>
        <p:spPr>
          <a:xfrm rot="5400000">
            <a:off x="3056761" y="3962400"/>
            <a:ext cx="9906001" cy="1981200"/>
          </a:xfrm>
          <a:prstGeom prst="rect">
            <a:avLst/>
          </a:prstGeom>
        </p:spPr>
      </p:pic>
    </p:spTree>
    <p:extLst>
      <p:ext uri="{BB962C8B-B14F-4D97-AF65-F5344CB8AC3E}">
        <p14:creationId xmlns:p14="http://schemas.microsoft.com/office/powerpoint/2010/main" val="3748521733"/>
      </p:ext>
    </p:extLst>
  </p:cSld>
  <p:clrMap bg1="lt1" tx1="dk1" bg2="lt2" tx2="dk2" accent1="accent1" accent2="accent2" accent3="accent3" accent4="accent4" accent5="accent5" accent6="accent6" hlink="hlink" folHlink="folHlink"/>
  <p:sldLayoutIdLst>
    <p:sldLayoutId id="2147483673" r:id="rId1"/>
    <p:sldLayoutId id="2147483676" r:id="rId2"/>
    <p:sldLayoutId id="2147483681" r:id="rId3"/>
    <p:sldLayoutId id="2147483683" r:id="rId4"/>
    <p:sldLayoutId id="2147483677" r:id="rId5"/>
    <p:sldLayoutId id="2147483682" r:id="rId6"/>
    <p:sldLayoutId id="2147483684" r:id="rId7"/>
    <p:sldLayoutId id="2147483678" r:id="rId8"/>
    <p:sldLayoutId id="2147483675" r:id="rId9"/>
    <p:sldLayoutId id="2147483680" r:id="rId10"/>
    <p:sldLayoutId id="214748367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493831" rtl="0" eaLnBrk="1" latinLnBrk="0" hangingPunct="1">
        <a:lnSpc>
          <a:spcPct val="100000"/>
        </a:lnSpc>
        <a:spcBef>
          <a:spcPct val="0"/>
        </a:spcBef>
        <a:buNone/>
        <a:defRPr lang="en-US" sz="2400" b="0" kern="1200" cap="none" spc="-26" baseline="0" dirty="0" smtClean="0">
          <a:ln w="3175">
            <a:noFill/>
          </a:ln>
          <a:solidFill>
            <a:schemeClr val="tx1"/>
          </a:solidFill>
          <a:effectLst/>
          <a:latin typeface="Segoe Sans Display Semilight" pitchFamily="2" charset="0"/>
          <a:ea typeface="+mn-ea"/>
          <a:cs typeface="Segoe Sans Display Semilight" pitchFamily="2" charset="0"/>
        </a:defRPr>
      </a:lvl1pPr>
    </p:titleStyle>
    <p:bodyStyle>
      <a:lvl1pPr marL="121030" marR="0" indent="-121030" algn="l" defTabSz="493831"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Segoe Sans Display (Body)"/>
          <a:ea typeface="+mn-ea"/>
          <a:cs typeface="Segoe UI" panose="020B0502040204020203" pitchFamily="34" charset="0"/>
        </a:defRPr>
      </a:lvl1pPr>
      <a:lvl2pPr marL="242060" marR="0" indent="-121030" algn="l" defTabSz="493831"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chemeClr val="tx1"/>
          </a:solidFill>
          <a:latin typeface="Segoe Sans Display (Body)"/>
          <a:ea typeface="+mn-ea"/>
          <a:cs typeface="+mn-cs"/>
        </a:defRPr>
      </a:lvl2pPr>
      <a:lvl3pPr marL="347961" marR="0" indent="-105901" algn="l" defTabSz="493831"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900" kern="1200" spc="0" baseline="0">
          <a:solidFill>
            <a:schemeClr val="tx1"/>
          </a:solidFill>
          <a:latin typeface="Segoe Sans Display (Body)"/>
          <a:ea typeface="+mn-ea"/>
          <a:cs typeface="+mn-cs"/>
        </a:defRPr>
      </a:lvl3pPr>
      <a:lvl4pPr marL="446299" marR="0" indent="-95815" algn="l" defTabSz="493831"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solidFill>
            <a:schemeClr val="tx1"/>
          </a:solidFill>
          <a:latin typeface="Segoe Sans Display (Body)"/>
          <a:ea typeface="+mn-ea"/>
          <a:cs typeface="+mn-cs"/>
        </a:defRPr>
      </a:lvl4pPr>
      <a:lvl5pPr marL="542114" marR="0" indent="-89092" algn="l" defTabSz="493831"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794" kern="1200" spc="0" baseline="0">
          <a:solidFill>
            <a:schemeClr val="tx1"/>
          </a:solidFill>
          <a:latin typeface="Segoe Sans Display (Body)"/>
          <a:ea typeface="+mn-ea"/>
          <a:cs typeface="+mn-cs"/>
        </a:defRPr>
      </a:lvl5pPr>
      <a:lvl6pPr marL="1358035" indent="-123458" algn="l" defTabSz="493831" rtl="0" eaLnBrk="1" latinLnBrk="0" hangingPunct="1">
        <a:spcBef>
          <a:spcPct val="20000"/>
        </a:spcBef>
        <a:buFont typeface="Arial" pitchFamily="34" charset="0"/>
        <a:buChar char="•"/>
        <a:defRPr sz="1059" kern="1200">
          <a:solidFill>
            <a:schemeClr val="tx1"/>
          </a:solidFill>
          <a:latin typeface="+mn-lt"/>
          <a:ea typeface="+mn-ea"/>
          <a:cs typeface="+mn-cs"/>
        </a:defRPr>
      </a:lvl6pPr>
      <a:lvl7pPr marL="1604951" indent="-123458" algn="l" defTabSz="493831" rtl="0" eaLnBrk="1" latinLnBrk="0" hangingPunct="1">
        <a:spcBef>
          <a:spcPct val="20000"/>
        </a:spcBef>
        <a:buFont typeface="Arial" pitchFamily="34" charset="0"/>
        <a:buChar char="•"/>
        <a:defRPr sz="1059" kern="1200">
          <a:solidFill>
            <a:schemeClr val="tx1"/>
          </a:solidFill>
          <a:latin typeface="+mn-lt"/>
          <a:ea typeface="+mn-ea"/>
          <a:cs typeface="+mn-cs"/>
        </a:defRPr>
      </a:lvl7pPr>
      <a:lvl8pPr marL="1851866" indent="-123458" algn="l" defTabSz="493831" rtl="0" eaLnBrk="1" latinLnBrk="0" hangingPunct="1">
        <a:spcBef>
          <a:spcPct val="20000"/>
        </a:spcBef>
        <a:buFont typeface="Arial" pitchFamily="34" charset="0"/>
        <a:buChar char="•"/>
        <a:defRPr sz="1059" kern="1200">
          <a:solidFill>
            <a:schemeClr val="tx1"/>
          </a:solidFill>
          <a:latin typeface="+mn-lt"/>
          <a:ea typeface="+mn-ea"/>
          <a:cs typeface="+mn-cs"/>
        </a:defRPr>
      </a:lvl8pPr>
      <a:lvl9pPr marL="2098782" indent="-123458" algn="l" defTabSz="493831" rtl="0" eaLnBrk="1" latinLnBrk="0" hangingPunct="1">
        <a:spcBef>
          <a:spcPct val="20000"/>
        </a:spcBef>
        <a:buFont typeface="Arial" pitchFamily="34" charset="0"/>
        <a:buChar char="•"/>
        <a:defRPr sz="1059" kern="1200">
          <a:solidFill>
            <a:schemeClr val="tx1"/>
          </a:solidFill>
          <a:latin typeface="+mn-lt"/>
          <a:ea typeface="+mn-ea"/>
          <a:cs typeface="+mn-cs"/>
        </a:defRPr>
      </a:lvl9pPr>
    </p:bodyStyle>
    <p:otherStyle>
      <a:defPPr>
        <a:defRPr lang="en-US"/>
      </a:defPPr>
      <a:lvl1pPr marL="0" algn="l" defTabSz="493831" rtl="0" eaLnBrk="1" latinLnBrk="0" hangingPunct="1">
        <a:defRPr sz="953" kern="1200">
          <a:solidFill>
            <a:schemeClr val="tx1"/>
          </a:solidFill>
          <a:latin typeface="+mn-lt"/>
          <a:ea typeface="+mn-ea"/>
          <a:cs typeface="+mn-cs"/>
        </a:defRPr>
      </a:lvl1pPr>
      <a:lvl2pPr marL="246916" algn="l" defTabSz="493831" rtl="0" eaLnBrk="1" latinLnBrk="0" hangingPunct="1">
        <a:defRPr sz="953" kern="1200">
          <a:solidFill>
            <a:schemeClr val="tx1"/>
          </a:solidFill>
          <a:latin typeface="+mn-lt"/>
          <a:ea typeface="+mn-ea"/>
          <a:cs typeface="+mn-cs"/>
        </a:defRPr>
      </a:lvl2pPr>
      <a:lvl3pPr marL="493831" algn="l" defTabSz="493831" rtl="0" eaLnBrk="1" latinLnBrk="0" hangingPunct="1">
        <a:defRPr sz="953" kern="1200">
          <a:solidFill>
            <a:schemeClr val="tx1"/>
          </a:solidFill>
          <a:latin typeface="+mn-lt"/>
          <a:ea typeface="+mn-ea"/>
          <a:cs typeface="+mn-cs"/>
        </a:defRPr>
      </a:lvl3pPr>
      <a:lvl4pPr marL="740747" algn="l" defTabSz="493831" rtl="0" eaLnBrk="1" latinLnBrk="0" hangingPunct="1">
        <a:defRPr sz="953" kern="1200">
          <a:solidFill>
            <a:schemeClr val="tx1"/>
          </a:solidFill>
          <a:latin typeface="+mn-lt"/>
          <a:ea typeface="+mn-ea"/>
          <a:cs typeface="+mn-cs"/>
        </a:defRPr>
      </a:lvl4pPr>
      <a:lvl5pPr marL="987661" algn="l" defTabSz="493831" rtl="0" eaLnBrk="1" latinLnBrk="0" hangingPunct="1">
        <a:defRPr sz="953" kern="1200">
          <a:solidFill>
            <a:schemeClr val="tx1"/>
          </a:solidFill>
          <a:latin typeface="+mn-lt"/>
          <a:ea typeface="+mn-ea"/>
          <a:cs typeface="+mn-cs"/>
        </a:defRPr>
      </a:lvl5pPr>
      <a:lvl6pPr marL="1234578" algn="l" defTabSz="493831" rtl="0" eaLnBrk="1" latinLnBrk="0" hangingPunct="1">
        <a:defRPr sz="953" kern="1200">
          <a:solidFill>
            <a:schemeClr val="tx1"/>
          </a:solidFill>
          <a:latin typeface="+mn-lt"/>
          <a:ea typeface="+mn-ea"/>
          <a:cs typeface="+mn-cs"/>
        </a:defRPr>
      </a:lvl6pPr>
      <a:lvl7pPr marL="1481493" algn="l" defTabSz="493831" rtl="0" eaLnBrk="1" latinLnBrk="0" hangingPunct="1">
        <a:defRPr sz="953" kern="1200">
          <a:solidFill>
            <a:schemeClr val="tx1"/>
          </a:solidFill>
          <a:latin typeface="+mn-lt"/>
          <a:ea typeface="+mn-ea"/>
          <a:cs typeface="+mn-cs"/>
        </a:defRPr>
      </a:lvl7pPr>
      <a:lvl8pPr marL="1728408" algn="l" defTabSz="493831" rtl="0" eaLnBrk="1" latinLnBrk="0" hangingPunct="1">
        <a:defRPr sz="953" kern="1200">
          <a:solidFill>
            <a:schemeClr val="tx1"/>
          </a:solidFill>
          <a:latin typeface="+mn-lt"/>
          <a:ea typeface="+mn-ea"/>
          <a:cs typeface="+mn-cs"/>
        </a:defRPr>
      </a:lvl8pPr>
      <a:lvl9pPr marL="1975324" algn="l" defTabSz="493831" rtl="0" eaLnBrk="1" latinLnBrk="0" hangingPunct="1">
        <a:defRPr sz="953"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235">
          <p15:clr>
            <a:srgbClr val="C35EA4"/>
          </p15:clr>
        </p15:guide>
        <p15:guide id="17" pos="4662">
          <p15:clr>
            <a:srgbClr val="C35EA4"/>
          </p15:clr>
        </p15:guide>
        <p15:guide id="25" orient="horz" pos="684">
          <p15:clr>
            <a:srgbClr val="C35EA4"/>
          </p15:clr>
        </p15:guide>
        <p15:guide id="26" orient="horz" pos="5792">
          <p15:clr>
            <a:srgbClr val="C35EA4"/>
          </p15:clr>
        </p15:guide>
        <p15:guide id="27" orient="horz" pos="270">
          <p15:clr>
            <a:srgbClr val="A4A3A4"/>
          </p15:clr>
        </p15:guide>
        <p15:guide id="28" pos="118">
          <p15:clr>
            <a:srgbClr val="A4A3A4"/>
          </p15:clr>
        </p15:guide>
        <p15:guide id="29" orient="horz" pos="6065">
          <p15:clr>
            <a:srgbClr val="A4A3A4"/>
          </p15:clr>
        </p15:guide>
        <p15:guide id="30" pos="4778">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11.xml"/><Relationship Id="rId5" Type="http://schemas.openxmlformats.org/officeDocument/2006/relationships/image" Target="../media/image47.png"/><Relationship Id="rId4" Type="http://schemas.openxmlformats.org/officeDocument/2006/relationships/image" Target="../media/image46.jpeg"/></Relationships>
</file>

<file path=ppt/slides/_rels/slide13.xml.rels><?xml version="1.0" encoding="UTF-8" standalone="yes"?>
<Relationships xmlns="http://schemas.openxmlformats.org/package/2006/relationships"><Relationship Id="rId3" Type="http://schemas.openxmlformats.org/officeDocument/2006/relationships/hyperlink" Target="https://www.asbfeo.gov.au/sites/default/files/2023-07/ASBFEO%20Newsletter%20-%20Looking%20forward%20into%20the%20New%20Year.pdf" TargetMode="External"/><Relationship Id="rId2" Type="http://schemas.openxmlformats.org/officeDocument/2006/relationships/hyperlink" Target="https://www.cyber.gov.au/sites/default/files/2024-11/asd-cyber-threat-report-2024.pdf" TargetMode="External"/><Relationship Id="rId1" Type="http://schemas.openxmlformats.org/officeDocument/2006/relationships/slideLayout" Target="../slideLayouts/slideLayout9.xml"/><Relationship Id="rId4" Type="http://schemas.openxmlformats.org/officeDocument/2006/relationships/hyperlink" Target="https://www.cisco.com/c/dam/global/en_hk/assets/pdfs/cybersecurity-for-smbs-asia-pacific-businesses-prepare-for-digital-defense.pdf?utm_source=chatgpt.com" TargetMode="External"/></Relationships>
</file>

<file path=ppt/slides/_rels/slide2.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slide" Target="slide11.xml"/><Relationship Id="rId3" Type="http://schemas.openxmlformats.org/officeDocument/2006/relationships/image" Target="../media/image14.jpeg"/><Relationship Id="rId7" Type="http://schemas.openxmlformats.org/officeDocument/2006/relationships/slide" Target="slide4.xml"/><Relationship Id="rId12" Type="http://schemas.openxmlformats.org/officeDocument/2006/relationships/slide" Target="slide10.xml"/><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slide" Target="slide3.xml"/><Relationship Id="rId11" Type="http://schemas.openxmlformats.org/officeDocument/2006/relationships/slide" Target="slide8.xml"/><Relationship Id="rId5" Type="http://schemas.openxmlformats.org/officeDocument/2006/relationships/slide" Target="slide2.xml"/><Relationship Id="rId15" Type="http://schemas.openxmlformats.org/officeDocument/2006/relationships/slide" Target="slide13.xml"/><Relationship Id="rId10" Type="http://schemas.openxmlformats.org/officeDocument/2006/relationships/slide" Target="slide7.xml"/><Relationship Id="rId4" Type="http://schemas.openxmlformats.org/officeDocument/2006/relationships/image" Target="../media/image15.png"/><Relationship Id="rId9" Type="http://schemas.openxmlformats.org/officeDocument/2006/relationships/slide" Target="slide6.xml"/><Relationship Id="rId14" Type="http://schemas.openxmlformats.org/officeDocument/2006/relationships/slide" Target="slide12.xml"/></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jpe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hyperlink" Target="https://www.abc.net.au/news/2024-12-02/meta-forces-financial-advertisers-verify-information-scams/104672484" TargetMode="External"/><Relationship Id="rId5" Type="http://schemas.openxmlformats.org/officeDocument/2006/relationships/hyperlink" Target="https://ia.acs.org.au/article/2024/company-loses--40m-to-deepfake-video-call.html" TargetMode="External"/><Relationship Id="rId4" Type="http://schemas.openxmlformats.org/officeDocument/2006/relationships/image" Target="../media/image17.png"/><Relationship Id="rId9" Type="http://schemas.openxmlformats.org/officeDocument/2006/relationships/image" Target="../media/image20.png"/></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 Id="rId9"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11.xml"/><Relationship Id="rId5" Type="http://schemas.openxmlformats.org/officeDocument/2006/relationships/image" Target="../media/image30.png"/><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28.jpeg"/><Relationship Id="rId7"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11.xml"/><Relationship Id="rId5" Type="http://schemas.openxmlformats.org/officeDocument/2006/relationships/image" Target="../media/image38.png"/><Relationship Id="rId4" Type="http://schemas.openxmlformats.org/officeDocument/2006/relationships/image" Target="../media/image37.png"/></Relationships>
</file>

<file path=ppt/slides/_rels/slide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8.xml"/><Relationship Id="rId1" Type="http://schemas.openxmlformats.org/officeDocument/2006/relationships/slideLayout" Target="../slideLayouts/slideLayout11.xml"/><Relationship Id="rId5" Type="http://schemas.openxmlformats.org/officeDocument/2006/relationships/image" Target="../media/image40.jpeg"/><Relationship Id="rId4" Type="http://schemas.openxmlformats.org/officeDocument/2006/relationships/hyperlink" Target="https://www.couriermail.com.au/news/queensland/tens-of-thousands-hit-by-data-breach-to-bloom-hearing-specialists/news-story/5184c649462bba036c2a2b85cb0d5892"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4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54EFB-D4BF-4B64-9A8E-51ABECD4DCCC}"/>
              </a:ext>
            </a:extLst>
          </p:cNvPr>
          <p:cNvSpPr>
            <a:spLocks noGrp="1"/>
          </p:cNvSpPr>
          <p:nvPr>
            <p:ph type="title"/>
          </p:nvPr>
        </p:nvSpPr>
        <p:spPr/>
        <p:txBody>
          <a:bodyPr wrap="square">
            <a:spAutoFit/>
          </a:bodyPr>
          <a:lstStyle/>
          <a:p>
            <a:pPr>
              <a:spcBef>
                <a:spcPts val="0"/>
              </a:spcBef>
            </a:pPr>
            <a:r>
              <a:rPr lang="en-US" sz="2600">
                <a:solidFill>
                  <a:srgbClr val="4FA7F2"/>
                </a:solidFill>
                <a:latin typeface="Segoe Sans Display Semibold (Headings)"/>
              </a:rPr>
              <a:t>Supercharge your security: </a:t>
            </a:r>
            <a:br>
              <a:rPr lang="en-US" sz="2600">
                <a:solidFill>
                  <a:srgbClr val="4FA7F2"/>
                </a:solidFill>
                <a:latin typeface="Segoe Sans Display Semibold (Headings)"/>
              </a:rPr>
            </a:br>
            <a:r>
              <a:rPr lang="en-US" sz="2600">
                <a:solidFill>
                  <a:schemeClr val="bg1"/>
                </a:solidFill>
                <a:latin typeface="Segoe Sans Display Semibold (Headings)"/>
              </a:rPr>
              <a:t>A practical guide to cyber threats and protection for ANZ SMBs in the age of AI</a:t>
            </a:r>
            <a:endParaRPr lang="en-US" sz="2600">
              <a:solidFill>
                <a:schemeClr val="bg1"/>
              </a:solidFill>
            </a:endParaRPr>
          </a:p>
        </p:txBody>
      </p:sp>
      <p:sp>
        <p:nvSpPr>
          <p:cNvPr id="5" name="Picture Placeholder 4">
            <a:extLst>
              <a:ext uri="{FF2B5EF4-FFF2-40B4-BE49-F238E27FC236}">
                <a16:creationId xmlns:a16="http://schemas.microsoft.com/office/drawing/2014/main" id="{46D9DC14-A7F2-4D9F-A388-C68998972D64}"/>
              </a:ext>
            </a:extLst>
          </p:cNvPr>
          <p:cNvSpPr>
            <a:spLocks noGrp="1"/>
          </p:cNvSpPr>
          <p:nvPr>
            <p:ph type="pic" sz="quarter" idx="15"/>
          </p:nvPr>
        </p:nvSpPr>
        <p:spPr/>
        <p:txBody>
          <a:bodyPr/>
          <a:lstStyle/>
          <a:p>
            <a:endParaRPr lang="en-US"/>
          </a:p>
        </p:txBody>
      </p:sp>
      <p:sp>
        <p:nvSpPr>
          <p:cNvPr id="7" name="TextBox 6">
            <a:extLst>
              <a:ext uri="{FF2B5EF4-FFF2-40B4-BE49-F238E27FC236}">
                <a16:creationId xmlns:a16="http://schemas.microsoft.com/office/drawing/2014/main" id="{A7CBF6D5-53AE-4826-8653-907B7F4FEC4F}"/>
              </a:ext>
            </a:extLst>
          </p:cNvPr>
          <p:cNvSpPr txBox="1"/>
          <p:nvPr/>
        </p:nvSpPr>
        <p:spPr>
          <a:xfrm>
            <a:off x="328613" y="8067746"/>
            <a:ext cx="5930673" cy="1395254"/>
          </a:xfrm>
          <a:prstGeom prst="rect">
            <a:avLst/>
          </a:prstGeom>
          <a:noFill/>
        </p:spPr>
        <p:txBody>
          <a:bodyPr wrap="square" lIns="0" tIns="0" rIns="0" bIns="0" anchor="t">
            <a:spAutoFit/>
          </a:bodyPr>
          <a:lstStyle/>
          <a:p>
            <a:pPr defTabSz="914397">
              <a:spcBef>
                <a:spcPts val="200"/>
              </a:spcBef>
              <a:spcAft>
                <a:spcPts val="600"/>
              </a:spcAft>
              <a:defRPr/>
            </a:pPr>
            <a:r>
              <a:rPr lang="en-US" sz="1400">
                <a:solidFill>
                  <a:schemeClr val="bg1"/>
                </a:solidFill>
                <a:latin typeface="+mj-lt"/>
                <a:cs typeface="Segoe UI"/>
              </a:rPr>
              <a:t>With regulations tightening and AI-powered attacks on the rise, building a pathway to security is now essential for your business.</a:t>
            </a:r>
          </a:p>
          <a:p>
            <a:pPr defTabSz="914397">
              <a:spcBef>
                <a:spcPts val="200"/>
              </a:spcBef>
              <a:spcAft>
                <a:spcPts val="600"/>
              </a:spcAft>
              <a:defRPr/>
            </a:pPr>
            <a:r>
              <a:rPr lang="en-US" sz="1400">
                <a:solidFill>
                  <a:schemeClr val="bg1"/>
                </a:solidFill>
                <a:cs typeface="Segoe UI"/>
              </a:rPr>
              <a:t>This guide provides a practical overview of today's security landscape, explains key risks facing local SMBs and outlines how enterprise-grade security is now within reach for businesses of every size, with solutions that grow with your needs.</a:t>
            </a:r>
          </a:p>
        </p:txBody>
      </p:sp>
    </p:spTree>
    <p:extLst>
      <p:ext uri="{BB962C8B-B14F-4D97-AF65-F5344CB8AC3E}">
        <p14:creationId xmlns:p14="http://schemas.microsoft.com/office/powerpoint/2010/main" val="1680615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4F3F5"/>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6844AB8-1DEA-448C-8DE6-D0ED00939DA4}"/>
              </a:ext>
            </a:extLst>
          </p:cNvPr>
          <p:cNvSpPr/>
          <p:nvPr/>
        </p:nvSpPr>
        <p:spPr bwMode="auto">
          <a:xfrm>
            <a:off x="0" y="4432384"/>
            <a:ext cx="6858000" cy="547361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18" name="Picture 17">
            <a:extLst>
              <a:ext uri="{FF2B5EF4-FFF2-40B4-BE49-F238E27FC236}">
                <a16:creationId xmlns:a16="http://schemas.microsoft.com/office/drawing/2014/main" id="{08EA93E3-E557-4CDD-9F25-642442929FB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789000" y="4432383"/>
            <a:ext cx="3069000" cy="5473615"/>
          </a:xfrm>
          <a:custGeom>
            <a:avLst/>
            <a:gdLst>
              <a:gd name="connsiteX0" fmla="*/ 0 w 3069000"/>
              <a:gd name="connsiteY0" fmla="*/ 0 h 5473617"/>
              <a:gd name="connsiteX1" fmla="*/ 3069000 w 3069000"/>
              <a:gd name="connsiteY1" fmla="*/ 0 h 5473617"/>
              <a:gd name="connsiteX2" fmla="*/ 3069000 w 3069000"/>
              <a:gd name="connsiteY2" fmla="*/ 5473617 h 5473617"/>
              <a:gd name="connsiteX3" fmla="*/ 0 w 3069000"/>
              <a:gd name="connsiteY3" fmla="*/ 5473617 h 5473617"/>
            </a:gdLst>
            <a:ahLst/>
            <a:cxnLst>
              <a:cxn ang="0">
                <a:pos x="connsiteX0" y="connsiteY0"/>
              </a:cxn>
              <a:cxn ang="0">
                <a:pos x="connsiteX1" y="connsiteY1"/>
              </a:cxn>
              <a:cxn ang="0">
                <a:pos x="connsiteX2" y="connsiteY2"/>
              </a:cxn>
              <a:cxn ang="0">
                <a:pos x="connsiteX3" y="connsiteY3"/>
              </a:cxn>
            </a:cxnLst>
            <a:rect l="l" t="t" r="r" b="b"/>
            <a:pathLst>
              <a:path w="3069000" h="5473617">
                <a:moveTo>
                  <a:pt x="0" y="0"/>
                </a:moveTo>
                <a:lnTo>
                  <a:pt x="3069000" y="0"/>
                </a:lnTo>
                <a:lnTo>
                  <a:pt x="3069000" y="5473617"/>
                </a:lnTo>
                <a:lnTo>
                  <a:pt x="0" y="5473617"/>
                </a:lnTo>
                <a:close/>
              </a:path>
            </a:pathLst>
          </a:custGeom>
        </p:spPr>
      </p:pic>
      <p:sp>
        <p:nvSpPr>
          <p:cNvPr id="14" name="Text Placeholder 13">
            <a:extLst>
              <a:ext uri="{FF2B5EF4-FFF2-40B4-BE49-F238E27FC236}">
                <a16:creationId xmlns:a16="http://schemas.microsoft.com/office/drawing/2014/main" id="{9EBD7F17-6066-4898-B1CC-570C6E53090B}"/>
              </a:ext>
            </a:extLst>
          </p:cNvPr>
          <p:cNvSpPr>
            <a:spLocks noGrp="1"/>
          </p:cNvSpPr>
          <p:nvPr>
            <p:ph type="body" sz="quarter" idx="10"/>
          </p:nvPr>
        </p:nvSpPr>
        <p:spPr>
          <a:xfrm>
            <a:off x="328613" y="352954"/>
            <a:ext cx="4891087" cy="615553"/>
          </a:xfrm>
        </p:spPr>
        <p:txBody>
          <a:bodyPr wrap="square">
            <a:spAutoFit/>
          </a:bodyPr>
          <a:lstStyle/>
          <a:p>
            <a:r>
              <a:rPr lang="en-US" sz="2000">
                <a:solidFill>
                  <a:srgbClr val="091F2C"/>
                </a:solidFill>
                <a:latin typeface="+mj-lt"/>
                <a:cs typeface="Segoe UI"/>
              </a:rPr>
              <a:t>The partner advantage: </a:t>
            </a:r>
            <a:br>
              <a:rPr lang="en-US" sz="2000">
                <a:solidFill>
                  <a:srgbClr val="091F2C"/>
                </a:solidFill>
                <a:latin typeface="+mj-lt"/>
                <a:cs typeface="Segoe UI"/>
              </a:rPr>
            </a:br>
            <a:r>
              <a:rPr lang="en-US" sz="2000">
                <a:solidFill>
                  <a:srgbClr val="091F2C"/>
                </a:solidFill>
                <a:latin typeface="+mj-lt"/>
                <a:cs typeface="Segoe UI"/>
              </a:rPr>
              <a:t>Why expert guidance matters</a:t>
            </a:r>
          </a:p>
        </p:txBody>
      </p:sp>
      <p:sp>
        <p:nvSpPr>
          <p:cNvPr id="90" name="TextBox 89">
            <a:extLst>
              <a:ext uri="{FF2B5EF4-FFF2-40B4-BE49-F238E27FC236}">
                <a16:creationId xmlns:a16="http://schemas.microsoft.com/office/drawing/2014/main" id="{7CEC4A5D-302E-4220-8EB4-B6B0FE3CCA6E}"/>
              </a:ext>
            </a:extLst>
          </p:cNvPr>
          <p:cNvSpPr txBox="1"/>
          <p:nvPr/>
        </p:nvSpPr>
        <p:spPr>
          <a:xfrm>
            <a:off x="328613" y="1148507"/>
            <a:ext cx="6200774" cy="2923877"/>
          </a:xfrm>
          <a:prstGeom prst="rect">
            <a:avLst/>
          </a:prstGeom>
          <a:noFill/>
        </p:spPr>
        <p:txBody>
          <a:bodyPr wrap="square" lIns="0" tIns="0" rIns="0" bIns="0" anchor="t">
            <a:spAutoFit/>
          </a:bodyPr>
          <a:lstStyle/>
          <a:p>
            <a:pPr defTabSz="914397">
              <a:spcBef>
                <a:spcPts val="300"/>
              </a:spcBef>
              <a:spcAft>
                <a:spcPts val="600"/>
              </a:spcAft>
              <a:defRPr/>
            </a:pPr>
            <a:r>
              <a:rPr lang="en-US" sz="1000">
                <a:latin typeface="+mj-lt"/>
                <a:cs typeface="Segoe UI"/>
              </a:rPr>
              <a:t>Security is complex and constantly evolving. Working with an expert Microsoft security partner gives you access to expertise and technology to complement your in-house capabilities and access specialised resources that may otherwise be cost-prohibitive.</a:t>
            </a:r>
          </a:p>
          <a:p>
            <a:pPr defTabSz="914397">
              <a:spcBef>
                <a:spcPts val="300"/>
              </a:spcBef>
              <a:spcAft>
                <a:spcPts val="600"/>
              </a:spcAft>
              <a:defRPr/>
            </a:pPr>
            <a:r>
              <a:rPr lang="en-US" sz="1000">
                <a:cs typeface="Segoe UI"/>
              </a:rPr>
              <a:t>A qualified Microsoft security partner can:</a:t>
            </a:r>
          </a:p>
          <a:p>
            <a:pPr marL="266700" indent="-176213" defTabSz="914397">
              <a:spcBef>
                <a:spcPts val="300"/>
              </a:spcBef>
              <a:spcAft>
                <a:spcPts val="600"/>
              </a:spcAft>
              <a:buFont typeface="Arial" panose="020B0604020202020204" pitchFamily="34" charset="0"/>
              <a:buChar char="•"/>
              <a:defRPr/>
            </a:pPr>
            <a:r>
              <a:rPr lang="en-US" sz="1000">
                <a:cs typeface="Segoe UI"/>
              </a:rPr>
              <a:t>Assess your specific risks and compliance needs</a:t>
            </a:r>
          </a:p>
          <a:p>
            <a:pPr marL="266700" indent="-176213" defTabSz="914397">
              <a:spcBef>
                <a:spcPts val="300"/>
              </a:spcBef>
              <a:spcAft>
                <a:spcPts val="600"/>
              </a:spcAft>
              <a:buFont typeface="Arial" panose="020B0604020202020204" pitchFamily="34" charset="0"/>
              <a:buChar char="•"/>
              <a:defRPr/>
            </a:pPr>
            <a:r>
              <a:rPr lang="en-US" sz="1000">
                <a:cs typeface="Segoe UI"/>
              </a:rPr>
              <a:t>Design a tailored security roadmap aligned to your business strategy</a:t>
            </a:r>
          </a:p>
          <a:p>
            <a:pPr marL="266700" indent="-176213" defTabSz="914397">
              <a:spcBef>
                <a:spcPts val="300"/>
              </a:spcBef>
              <a:spcAft>
                <a:spcPts val="600"/>
              </a:spcAft>
              <a:buFont typeface="Arial" panose="020B0604020202020204" pitchFamily="34" charset="0"/>
              <a:buChar char="•"/>
              <a:defRPr/>
            </a:pPr>
            <a:r>
              <a:rPr lang="en-US" sz="1000">
                <a:cs typeface="Segoe UI"/>
              </a:rPr>
              <a:t>Implement and scale security solutions with minimal disruption</a:t>
            </a:r>
          </a:p>
          <a:p>
            <a:pPr marL="266700" indent="-176213" defTabSz="914397">
              <a:spcBef>
                <a:spcPts val="300"/>
              </a:spcBef>
              <a:spcAft>
                <a:spcPts val="600"/>
              </a:spcAft>
              <a:buFont typeface="Arial" panose="020B0604020202020204" pitchFamily="34" charset="0"/>
              <a:buChar char="•"/>
              <a:defRPr/>
            </a:pPr>
            <a:r>
              <a:rPr lang="en-US" sz="1000">
                <a:cs typeface="Segoe UI"/>
              </a:rPr>
              <a:t>Provide ongoing monitoring and management</a:t>
            </a:r>
          </a:p>
          <a:p>
            <a:pPr marL="266700" indent="-176213" defTabSz="914397">
              <a:spcBef>
                <a:spcPts val="300"/>
              </a:spcBef>
              <a:spcAft>
                <a:spcPts val="600"/>
              </a:spcAft>
              <a:buFont typeface="Arial" panose="020B0604020202020204" pitchFamily="34" charset="0"/>
              <a:buChar char="•"/>
              <a:defRPr/>
            </a:pPr>
            <a:r>
              <a:rPr lang="en-US" sz="1000">
                <a:cs typeface="Segoe UI"/>
              </a:rPr>
              <a:t>Keep you updated on evolving threats</a:t>
            </a:r>
          </a:p>
          <a:p>
            <a:pPr marL="266700" indent="-176213" defTabSz="914397">
              <a:spcBef>
                <a:spcPts val="300"/>
              </a:spcBef>
              <a:spcAft>
                <a:spcPts val="600"/>
              </a:spcAft>
              <a:buFont typeface="Arial" panose="020B0604020202020204" pitchFamily="34" charset="0"/>
              <a:buChar char="•"/>
              <a:defRPr/>
            </a:pPr>
            <a:r>
              <a:rPr lang="en-US" sz="1000">
                <a:cs typeface="Segoe UI"/>
              </a:rPr>
              <a:t>Advise you on regulatory compliance specific to your industry</a:t>
            </a:r>
          </a:p>
          <a:p>
            <a:pPr defTabSz="914397">
              <a:spcBef>
                <a:spcPts val="300"/>
              </a:spcBef>
              <a:spcAft>
                <a:spcPts val="600"/>
              </a:spcAft>
              <a:defRPr/>
            </a:pPr>
            <a:r>
              <a:rPr lang="en-US" sz="1000">
                <a:cs typeface="Segoe UI"/>
              </a:rPr>
              <a:t>Most importantly, the right partner becomes your trusted security advisor – someone who understands both your business needs and potential security threats. This gives you the confidence to make informed decisions that protect your organisation while enabling growth.</a:t>
            </a:r>
          </a:p>
        </p:txBody>
      </p:sp>
      <p:sp>
        <p:nvSpPr>
          <p:cNvPr id="15" name="Rectangle 14">
            <a:extLst>
              <a:ext uri="{FF2B5EF4-FFF2-40B4-BE49-F238E27FC236}">
                <a16:creationId xmlns:a16="http://schemas.microsoft.com/office/drawing/2014/main" id="{ECEB9432-5C75-4658-9DC1-66EB2B33D779}"/>
              </a:ext>
            </a:extLst>
          </p:cNvPr>
          <p:cNvSpPr/>
          <p:nvPr/>
        </p:nvSpPr>
        <p:spPr bwMode="auto">
          <a:xfrm>
            <a:off x="508615" y="4792384"/>
            <a:ext cx="2740385" cy="386259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defTabSz="932472" fontAlgn="base">
              <a:spcBef>
                <a:spcPts val="600"/>
              </a:spcBef>
              <a:spcAft>
                <a:spcPts val="1200"/>
              </a:spcAft>
            </a:pPr>
            <a:r>
              <a:rPr lang="en-US" sz="1600">
                <a:solidFill>
                  <a:srgbClr val="091F2C"/>
                </a:solidFill>
                <a:latin typeface="+mj-lt"/>
                <a:ea typeface="Segoe UI" pitchFamily="34" charset="0"/>
                <a:cs typeface="Segoe Sans Display Semilight" pitchFamily="2" charset="0"/>
              </a:rPr>
              <a:t>Our approach</a:t>
            </a:r>
          </a:p>
          <a:p>
            <a:pPr algn="l" defTabSz="932472" fontAlgn="base">
              <a:spcBef>
                <a:spcPts val="200"/>
              </a:spcBef>
              <a:spcAft>
                <a:spcPts val="600"/>
              </a:spcAft>
            </a:pPr>
            <a:r>
              <a:rPr lang="en-US" sz="1000">
                <a:solidFill>
                  <a:schemeClr val="tx1"/>
                </a:solidFill>
                <a:ea typeface="Segoe UI" pitchFamily="34" charset="0"/>
                <a:cs typeface="Segoe Sans Display Semilight" pitchFamily="2" charset="0"/>
              </a:rPr>
              <a:t>We work with you as a trusted security partner, providing:</a:t>
            </a:r>
          </a:p>
          <a:p>
            <a:pPr algn="l" defTabSz="932472" fontAlgn="base">
              <a:spcBef>
                <a:spcPts val="200"/>
              </a:spcBef>
              <a:spcAft>
                <a:spcPts val="600"/>
              </a:spcAft>
            </a:pPr>
            <a:r>
              <a:rPr lang="en-US" sz="1000">
                <a:solidFill>
                  <a:schemeClr val="tx1"/>
                </a:solidFill>
                <a:latin typeface="+mj-lt"/>
                <a:ea typeface="Segoe UI" pitchFamily="34" charset="0"/>
                <a:cs typeface="Segoe Sans Display Semilight" pitchFamily="2" charset="0"/>
              </a:rPr>
              <a:t>Security assessment: </a:t>
            </a:r>
            <a:br>
              <a:rPr lang="en-US" sz="1000">
                <a:solidFill>
                  <a:schemeClr val="tx1"/>
                </a:solidFill>
                <a:ea typeface="Segoe UI" pitchFamily="34" charset="0"/>
                <a:cs typeface="Segoe Sans Display Semilight" pitchFamily="2" charset="0"/>
              </a:rPr>
            </a:br>
            <a:r>
              <a:rPr lang="en-US" sz="1000">
                <a:solidFill>
                  <a:schemeClr val="tx1"/>
                </a:solidFill>
                <a:ea typeface="Segoe UI" pitchFamily="34" charset="0"/>
                <a:cs typeface="Segoe Sans Display Semilight" pitchFamily="2" charset="0"/>
              </a:rPr>
              <a:t>We evaluate your current security posture against best practices, industry standards and regulatory compliance requirements</a:t>
            </a:r>
          </a:p>
          <a:p>
            <a:pPr algn="l" defTabSz="932472" fontAlgn="base">
              <a:spcBef>
                <a:spcPts val="200"/>
              </a:spcBef>
              <a:spcAft>
                <a:spcPts val="600"/>
              </a:spcAft>
            </a:pPr>
            <a:r>
              <a:rPr lang="en-US" sz="1000">
                <a:solidFill>
                  <a:schemeClr val="tx1"/>
                </a:solidFill>
                <a:latin typeface="+mj-lt"/>
                <a:ea typeface="Segoe UI" pitchFamily="34" charset="0"/>
                <a:cs typeface="Segoe Sans Display Semilight" pitchFamily="2" charset="0"/>
              </a:rPr>
              <a:t>Tailored roadmap: </a:t>
            </a:r>
            <a:br>
              <a:rPr lang="en-US" sz="1000">
                <a:solidFill>
                  <a:schemeClr val="tx1"/>
                </a:solidFill>
                <a:ea typeface="Segoe UI" pitchFamily="34" charset="0"/>
                <a:cs typeface="Segoe Sans Display Semilight" pitchFamily="2" charset="0"/>
              </a:rPr>
            </a:br>
            <a:r>
              <a:rPr lang="en-US" sz="1000">
                <a:solidFill>
                  <a:schemeClr val="tx1"/>
                </a:solidFill>
                <a:ea typeface="Segoe UI" pitchFamily="34" charset="0"/>
                <a:cs typeface="Segoe Sans Display Semilight" pitchFamily="2" charset="0"/>
              </a:rPr>
              <a:t>We develop a practical security strategy aligned with your business goals and budget</a:t>
            </a:r>
          </a:p>
          <a:p>
            <a:pPr algn="l" defTabSz="932472" fontAlgn="base">
              <a:spcBef>
                <a:spcPts val="200"/>
              </a:spcBef>
              <a:spcAft>
                <a:spcPts val="600"/>
              </a:spcAft>
            </a:pPr>
            <a:r>
              <a:rPr lang="en-US" sz="1000">
                <a:solidFill>
                  <a:schemeClr val="tx1"/>
                </a:solidFill>
                <a:latin typeface="+mj-lt"/>
                <a:ea typeface="Segoe UI" pitchFamily="34" charset="0"/>
                <a:cs typeface="Segoe Sans Display Semilight" pitchFamily="2" charset="0"/>
              </a:rPr>
              <a:t>Implementation &amp; management: </a:t>
            </a:r>
            <a:br>
              <a:rPr lang="en-US" sz="1000">
                <a:solidFill>
                  <a:schemeClr val="tx1"/>
                </a:solidFill>
                <a:ea typeface="Segoe UI" pitchFamily="34" charset="0"/>
                <a:cs typeface="Segoe Sans Display Semilight" pitchFamily="2" charset="0"/>
              </a:rPr>
            </a:br>
            <a:r>
              <a:rPr lang="en-US" sz="1000">
                <a:solidFill>
                  <a:schemeClr val="tx1"/>
                </a:solidFill>
                <a:ea typeface="Segoe UI" pitchFamily="34" charset="0"/>
                <a:cs typeface="Segoe Sans Display Semilight" pitchFamily="2" charset="0"/>
              </a:rPr>
              <a:t>We deploy and manage the right Microsoft security solutions to protect your business</a:t>
            </a:r>
          </a:p>
          <a:p>
            <a:pPr algn="l" defTabSz="932472" fontAlgn="base">
              <a:spcBef>
                <a:spcPts val="200"/>
              </a:spcBef>
              <a:spcAft>
                <a:spcPts val="600"/>
              </a:spcAft>
            </a:pPr>
            <a:r>
              <a:rPr lang="en-US" sz="1000">
                <a:solidFill>
                  <a:schemeClr val="tx1"/>
                </a:solidFill>
                <a:latin typeface="+mj-lt"/>
                <a:ea typeface="Segoe UI" pitchFamily="34" charset="0"/>
                <a:cs typeface="Segoe Sans Display Semilight" pitchFamily="2" charset="0"/>
              </a:rPr>
              <a:t>Ongoing support: </a:t>
            </a:r>
            <a:br>
              <a:rPr lang="en-US" sz="1000">
                <a:solidFill>
                  <a:schemeClr val="tx1"/>
                </a:solidFill>
                <a:ea typeface="Segoe UI" pitchFamily="34" charset="0"/>
                <a:cs typeface="Segoe Sans Display Semilight" pitchFamily="2" charset="0"/>
              </a:rPr>
            </a:br>
            <a:r>
              <a:rPr lang="en-US" sz="1000">
                <a:solidFill>
                  <a:schemeClr val="tx1"/>
                </a:solidFill>
                <a:ea typeface="Segoe UI" pitchFamily="34" charset="0"/>
                <a:cs typeface="Segoe Sans Display Semilight" pitchFamily="2" charset="0"/>
              </a:rPr>
              <a:t>We provide continuous monitoring, updates and user training to keep you protected as threats evolve</a:t>
            </a:r>
          </a:p>
          <a:p>
            <a:pPr algn="l" defTabSz="932472" fontAlgn="base">
              <a:spcBef>
                <a:spcPts val="200"/>
              </a:spcBef>
              <a:spcAft>
                <a:spcPts val="600"/>
              </a:spcAft>
            </a:pPr>
            <a:r>
              <a:rPr lang="en-US" sz="1000">
                <a:solidFill>
                  <a:schemeClr val="tx1"/>
                </a:solidFill>
                <a:latin typeface="+mj-lt"/>
                <a:ea typeface="Segoe UI" pitchFamily="34" charset="0"/>
                <a:cs typeface="Segoe Sans Display Semilight" pitchFamily="2" charset="0"/>
              </a:rPr>
              <a:t>Compliance guidance: </a:t>
            </a:r>
            <a:br>
              <a:rPr lang="en-US" sz="1000">
                <a:solidFill>
                  <a:schemeClr val="tx1"/>
                </a:solidFill>
                <a:ea typeface="Segoe UI" pitchFamily="34" charset="0"/>
                <a:cs typeface="Segoe Sans Display Semilight" pitchFamily="2" charset="0"/>
              </a:rPr>
            </a:br>
            <a:r>
              <a:rPr lang="en-US" sz="1000">
                <a:solidFill>
                  <a:schemeClr val="tx1"/>
                </a:solidFill>
                <a:ea typeface="Segoe UI" pitchFamily="34" charset="0"/>
                <a:cs typeface="Segoe Sans Display Semilight" pitchFamily="2" charset="0"/>
              </a:rPr>
              <a:t>We help you navigate regulatory requirements and prepare for audits</a:t>
            </a:r>
          </a:p>
        </p:txBody>
      </p:sp>
    </p:spTree>
    <p:extLst>
      <p:ext uri="{BB962C8B-B14F-4D97-AF65-F5344CB8AC3E}">
        <p14:creationId xmlns:p14="http://schemas.microsoft.com/office/powerpoint/2010/main" val="2462002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2600005-B9E1-4772-91FC-BA5D0C799302}"/>
              </a:ext>
            </a:extLst>
          </p:cNvPr>
          <p:cNvPicPr>
            <a:picLocks noChangeAspect="1"/>
          </p:cNvPicPr>
          <p:nvPr/>
        </p:nvPicPr>
        <p:blipFill>
          <a:blip r:embed="rId3">
            <a:extLst>
              <a:ext uri="{28A0092B-C50C-407E-A947-70E740481C1C}">
                <a14:useLocalDpi xmlns:a14="http://schemas.microsoft.com/office/drawing/2010/main" val="0"/>
              </a:ext>
            </a:extLst>
          </a:blip>
          <a:srcRect l="8594" t="3921" r="28534" b="18698"/>
          <a:stretch>
            <a:fillRect/>
          </a:stretch>
        </p:blipFill>
        <p:spPr>
          <a:xfrm rot="5400000">
            <a:off x="-1523999" y="1524001"/>
            <a:ext cx="9906000" cy="6858000"/>
          </a:xfrm>
          <a:custGeom>
            <a:avLst/>
            <a:gdLst>
              <a:gd name="connsiteX0" fmla="*/ 0 w 9906000"/>
              <a:gd name="connsiteY0" fmla="*/ 6858000 h 6858000"/>
              <a:gd name="connsiteX1" fmla="*/ 0 w 9906000"/>
              <a:gd name="connsiteY1" fmla="*/ 0 h 6858000"/>
              <a:gd name="connsiteX2" fmla="*/ 9906000 w 9906000"/>
              <a:gd name="connsiteY2" fmla="*/ 1 h 6858000"/>
              <a:gd name="connsiteX3" fmla="*/ 9906000 w 990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906000" h="6858000">
                <a:moveTo>
                  <a:pt x="0" y="6858000"/>
                </a:moveTo>
                <a:lnTo>
                  <a:pt x="0" y="0"/>
                </a:lnTo>
                <a:lnTo>
                  <a:pt x="9906000" y="1"/>
                </a:lnTo>
                <a:lnTo>
                  <a:pt x="9906000" y="6858000"/>
                </a:lnTo>
                <a:close/>
              </a:path>
            </a:pathLst>
          </a:custGeom>
        </p:spPr>
      </p:pic>
      <p:pic>
        <p:nvPicPr>
          <p:cNvPr id="15" name="Picture 14">
            <a:extLst>
              <a:ext uri="{FF2B5EF4-FFF2-40B4-BE49-F238E27FC236}">
                <a16:creationId xmlns:a16="http://schemas.microsoft.com/office/drawing/2014/main" id="{351807FF-3494-4A04-B354-40AB81D5592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8613" y="8904007"/>
            <a:ext cx="5437187" cy="320400"/>
          </a:xfrm>
          <a:prstGeom prst="rect">
            <a:avLst/>
          </a:prstGeom>
        </p:spPr>
      </p:pic>
      <p:sp>
        <p:nvSpPr>
          <p:cNvPr id="14" name="Text Placeholder 13">
            <a:extLst>
              <a:ext uri="{FF2B5EF4-FFF2-40B4-BE49-F238E27FC236}">
                <a16:creationId xmlns:a16="http://schemas.microsoft.com/office/drawing/2014/main" id="{9EBD7F17-6066-4898-B1CC-570C6E53090B}"/>
              </a:ext>
            </a:extLst>
          </p:cNvPr>
          <p:cNvSpPr>
            <a:spLocks noGrp="1"/>
          </p:cNvSpPr>
          <p:nvPr>
            <p:ph type="body" sz="quarter" idx="10"/>
          </p:nvPr>
        </p:nvSpPr>
        <p:spPr>
          <a:xfrm>
            <a:off x="328613" y="352954"/>
            <a:ext cx="4891087" cy="615553"/>
          </a:xfrm>
        </p:spPr>
        <p:txBody>
          <a:bodyPr wrap="square">
            <a:spAutoFit/>
          </a:bodyPr>
          <a:lstStyle/>
          <a:p>
            <a:r>
              <a:rPr lang="en-US" sz="2000">
                <a:solidFill>
                  <a:srgbClr val="091F2C"/>
                </a:solidFill>
                <a:latin typeface="+mj-lt"/>
                <a:cs typeface="Segoe UI"/>
              </a:rPr>
              <a:t>Invest in a </a:t>
            </a:r>
            <a:br>
              <a:rPr lang="en-US" sz="2000">
                <a:solidFill>
                  <a:srgbClr val="091F2C"/>
                </a:solidFill>
                <a:latin typeface="+mj-lt"/>
                <a:cs typeface="Segoe UI"/>
              </a:rPr>
            </a:br>
            <a:r>
              <a:rPr lang="en-US" sz="2000">
                <a:solidFill>
                  <a:srgbClr val="091F2C"/>
                </a:solidFill>
                <a:latin typeface="+mj-lt"/>
                <a:cs typeface="Segoe UI"/>
              </a:rPr>
              <a:t>secure future</a:t>
            </a:r>
          </a:p>
        </p:txBody>
      </p:sp>
      <p:sp>
        <p:nvSpPr>
          <p:cNvPr id="90" name="TextBox 89">
            <a:extLst>
              <a:ext uri="{FF2B5EF4-FFF2-40B4-BE49-F238E27FC236}">
                <a16:creationId xmlns:a16="http://schemas.microsoft.com/office/drawing/2014/main" id="{7CEC4A5D-302E-4220-8EB4-B6B0FE3CCA6E}"/>
              </a:ext>
            </a:extLst>
          </p:cNvPr>
          <p:cNvSpPr txBox="1"/>
          <p:nvPr/>
        </p:nvSpPr>
        <p:spPr>
          <a:xfrm>
            <a:off x="328613" y="1148507"/>
            <a:ext cx="6200774" cy="1154162"/>
          </a:xfrm>
          <a:prstGeom prst="rect">
            <a:avLst/>
          </a:prstGeom>
          <a:noFill/>
        </p:spPr>
        <p:txBody>
          <a:bodyPr wrap="square" lIns="0" tIns="0" rIns="0" bIns="0" anchor="t">
            <a:spAutoFit/>
          </a:bodyPr>
          <a:lstStyle/>
          <a:p>
            <a:pPr defTabSz="914397">
              <a:spcBef>
                <a:spcPts val="300"/>
              </a:spcBef>
              <a:spcAft>
                <a:spcPts val="600"/>
              </a:spcAft>
              <a:defRPr/>
            </a:pPr>
            <a:r>
              <a:rPr lang="en-US" sz="1000">
                <a:latin typeface="+mj-lt"/>
                <a:cs typeface="Segoe UI"/>
              </a:rPr>
              <a:t>Microsoft offers a range of security solutions packaged in M365 SKUs and add-ons or mini bundles to provide cost effective, enterprise-level security to SMBs.</a:t>
            </a:r>
          </a:p>
          <a:p>
            <a:pPr defTabSz="914397">
              <a:spcBef>
                <a:spcPts val="300"/>
              </a:spcBef>
              <a:spcAft>
                <a:spcPts val="600"/>
              </a:spcAft>
              <a:defRPr/>
            </a:pPr>
            <a:r>
              <a:rPr lang="en-US" sz="1000">
                <a:cs typeface="Segoe UI"/>
              </a:rPr>
              <a:t>With the average cost of a data breach for an Australian SMB exceeding $49,000 – on top of reputational damage and business disruption – the business case for protection is clear. </a:t>
            </a:r>
          </a:p>
          <a:p>
            <a:pPr defTabSz="914397">
              <a:spcBef>
                <a:spcPts val="300"/>
              </a:spcBef>
              <a:spcAft>
                <a:spcPts val="600"/>
              </a:spcAft>
              <a:defRPr/>
            </a:pPr>
            <a:r>
              <a:rPr lang="en-US" sz="1000">
                <a:cs typeface="Segoe UI"/>
              </a:rPr>
              <a:t>With Microsoft's flexible approach, you can start with essential protection and add capabilities as needed for a fixed and transparent investment.</a:t>
            </a:r>
          </a:p>
        </p:txBody>
      </p:sp>
      <p:graphicFrame>
        <p:nvGraphicFramePr>
          <p:cNvPr id="2" name="Table 1">
            <a:extLst>
              <a:ext uri="{FF2B5EF4-FFF2-40B4-BE49-F238E27FC236}">
                <a16:creationId xmlns:a16="http://schemas.microsoft.com/office/drawing/2014/main" id="{32CB4CD4-4499-4797-879F-340BCA5B7F36}"/>
              </a:ext>
            </a:extLst>
          </p:cNvPr>
          <p:cNvGraphicFramePr>
            <a:graphicFrameLocks noGrp="1"/>
          </p:cNvGraphicFramePr>
          <p:nvPr>
            <p:extLst>
              <p:ext uri="{D42A27DB-BD31-4B8C-83A1-F6EECF244321}">
                <p14:modId xmlns:p14="http://schemas.microsoft.com/office/powerpoint/2010/main" val="2017617484"/>
              </p:ext>
            </p:extLst>
          </p:nvPr>
        </p:nvGraphicFramePr>
        <p:xfrm>
          <a:off x="328612" y="2662669"/>
          <a:ext cx="6200773" cy="5954998"/>
        </p:xfrm>
        <a:graphic>
          <a:graphicData uri="http://schemas.openxmlformats.org/drawingml/2006/table">
            <a:tbl>
              <a:tblPr firstRow="1" firstCol="1">
                <a:tableStyleId>{5C22544A-7EE6-4342-B048-85BDC9FD1C3A}</a:tableStyleId>
              </a:tblPr>
              <a:tblGrid>
                <a:gridCol w="1221687">
                  <a:extLst>
                    <a:ext uri="{9D8B030D-6E8A-4147-A177-3AD203B41FA5}">
                      <a16:colId xmlns:a16="http://schemas.microsoft.com/office/drawing/2014/main" val="3963284863"/>
                    </a:ext>
                  </a:extLst>
                </a:gridCol>
                <a:gridCol w="1669166">
                  <a:extLst>
                    <a:ext uri="{9D8B030D-6E8A-4147-A177-3AD203B41FA5}">
                      <a16:colId xmlns:a16="http://schemas.microsoft.com/office/drawing/2014/main" val="4044444711"/>
                    </a:ext>
                  </a:extLst>
                </a:gridCol>
                <a:gridCol w="1711783">
                  <a:extLst>
                    <a:ext uri="{9D8B030D-6E8A-4147-A177-3AD203B41FA5}">
                      <a16:colId xmlns:a16="http://schemas.microsoft.com/office/drawing/2014/main" val="1667766393"/>
                    </a:ext>
                  </a:extLst>
                </a:gridCol>
                <a:gridCol w="1598137">
                  <a:extLst>
                    <a:ext uri="{9D8B030D-6E8A-4147-A177-3AD203B41FA5}">
                      <a16:colId xmlns:a16="http://schemas.microsoft.com/office/drawing/2014/main" val="3655304051"/>
                    </a:ext>
                  </a:extLst>
                </a:gridCol>
              </a:tblGrid>
              <a:tr h="428625">
                <a:tc>
                  <a:txBody>
                    <a:bodyPr/>
                    <a:lstStyle/>
                    <a:p>
                      <a:pPr algn="ctr">
                        <a:lnSpc>
                          <a:spcPct val="115000"/>
                        </a:lnSpc>
                        <a:spcAft>
                          <a:spcPts val="800"/>
                        </a:spcAft>
                      </a:pPr>
                      <a:r>
                        <a:rPr lang="en-AU" sz="1000" b="0" kern="100">
                          <a:effectLst/>
                          <a:latin typeface="+mj-lt"/>
                        </a:rPr>
                        <a:t>Security </a:t>
                      </a:r>
                      <a:br>
                        <a:rPr lang="en-AU" sz="1000" b="0" kern="100" dirty="0">
                          <a:effectLst/>
                          <a:latin typeface="+mj-lt"/>
                        </a:rPr>
                      </a:br>
                      <a:r>
                        <a:rPr lang="en-AU" sz="1000" b="0" kern="100">
                          <a:effectLst/>
                          <a:latin typeface="+mj-lt"/>
                        </a:rPr>
                        <a:t>Solution</a:t>
                      </a:r>
                      <a:endParaRPr lang="en-US" sz="1000" b="0" kern="100">
                        <a:effectLst/>
                        <a:latin typeface="+mj-lt"/>
                        <a:ea typeface="Aptos"/>
                        <a:cs typeface="Arial" panose="020B0604020202020204" pitchFamily="34" charset="0"/>
                      </a:endParaRPr>
                    </a:p>
                  </a:txBody>
                  <a:tcPr marL="108000" marR="108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91F2C"/>
                    </a:solidFill>
                  </a:tcPr>
                </a:tc>
                <a:tc>
                  <a:txBody>
                    <a:bodyPr/>
                    <a:lstStyle/>
                    <a:p>
                      <a:pPr algn="ctr">
                        <a:lnSpc>
                          <a:spcPct val="115000"/>
                        </a:lnSpc>
                        <a:spcAft>
                          <a:spcPts val="800"/>
                        </a:spcAft>
                      </a:pPr>
                      <a:r>
                        <a:rPr lang="en-AU" sz="1000" b="0" kern="100">
                          <a:effectLst/>
                          <a:latin typeface="+mj-lt"/>
                        </a:rPr>
                        <a:t>Protection </a:t>
                      </a:r>
                      <a:br>
                        <a:rPr lang="en-AU" sz="1000" b="0" kern="100" dirty="0">
                          <a:effectLst/>
                          <a:latin typeface="+mj-lt"/>
                        </a:rPr>
                      </a:br>
                      <a:r>
                        <a:rPr lang="en-AU" sz="1000" b="0" kern="100">
                          <a:effectLst/>
                          <a:latin typeface="+mj-lt"/>
                        </a:rPr>
                        <a:t>against</a:t>
                      </a:r>
                      <a:endParaRPr lang="en-US" sz="1000" b="0" kern="100">
                        <a:effectLst/>
                        <a:latin typeface="+mj-lt"/>
                        <a:ea typeface="Aptos"/>
                        <a:cs typeface="Arial" panose="020B0604020202020204" pitchFamily="34" charset="0"/>
                      </a:endParaRPr>
                    </a:p>
                  </a:txBody>
                  <a:tcPr marL="108000" marR="108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91F2C"/>
                    </a:solidFill>
                  </a:tcPr>
                </a:tc>
                <a:tc>
                  <a:txBody>
                    <a:bodyPr/>
                    <a:lstStyle/>
                    <a:p>
                      <a:pPr algn="ctr">
                        <a:lnSpc>
                          <a:spcPct val="115000"/>
                        </a:lnSpc>
                        <a:spcAft>
                          <a:spcPts val="800"/>
                        </a:spcAft>
                      </a:pPr>
                      <a:r>
                        <a:rPr lang="en-AU" sz="1000" b="0" kern="100">
                          <a:effectLst/>
                          <a:latin typeface="+mj-lt"/>
                        </a:rPr>
                        <a:t>What </a:t>
                      </a:r>
                      <a:br>
                        <a:rPr lang="en-AU" sz="1000" b="0" kern="100" dirty="0">
                          <a:effectLst/>
                          <a:latin typeface="+mj-lt"/>
                        </a:rPr>
                      </a:br>
                      <a:r>
                        <a:rPr lang="en-AU" sz="1000" b="0" kern="100">
                          <a:effectLst/>
                          <a:latin typeface="+mj-lt"/>
                        </a:rPr>
                        <a:t>You Get</a:t>
                      </a:r>
                      <a:endParaRPr lang="en-US" sz="1000" b="0" kern="100">
                        <a:effectLst/>
                        <a:latin typeface="+mj-lt"/>
                        <a:ea typeface="Aptos"/>
                        <a:cs typeface="Arial" panose="020B0604020202020204" pitchFamily="34" charset="0"/>
                      </a:endParaRPr>
                    </a:p>
                  </a:txBody>
                  <a:tcPr marL="108000" marR="108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91F2C"/>
                    </a:solidFill>
                  </a:tcPr>
                </a:tc>
                <a:tc>
                  <a:txBody>
                    <a:bodyPr/>
                    <a:lstStyle/>
                    <a:p>
                      <a:pPr algn="ctr">
                        <a:lnSpc>
                          <a:spcPct val="115000"/>
                        </a:lnSpc>
                        <a:spcAft>
                          <a:spcPts val="800"/>
                        </a:spcAft>
                      </a:pPr>
                      <a:r>
                        <a:rPr lang="en-AU" sz="1000" b="0" kern="100">
                          <a:effectLst/>
                          <a:latin typeface="+mj-lt"/>
                        </a:rPr>
                        <a:t>Total cost </a:t>
                      </a:r>
                      <a:br>
                        <a:rPr lang="en-AU" sz="1000" b="0" kern="100" dirty="0">
                          <a:effectLst/>
                          <a:latin typeface="+mj-lt"/>
                        </a:rPr>
                      </a:br>
                      <a:r>
                        <a:rPr lang="en-AU" sz="1000" b="0" kern="100">
                          <a:effectLst/>
                          <a:latin typeface="+mj-lt"/>
                        </a:rPr>
                        <a:t>(per user, per month)</a:t>
                      </a:r>
                      <a:endParaRPr lang="en-US" sz="1000" b="0" kern="100">
                        <a:effectLst/>
                        <a:latin typeface="+mj-lt"/>
                        <a:ea typeface="Aptos"/>
                        <a:cs typeface="Arial" panose="020B0604020202020204" pitchFamily="34" charset="0"/>
                      </a:endParaRPr>
                    </a:p>
                  </a:txBody>
                  <a:tcPr marL="108000" marR="108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91F2C"/>
                    </a:solidFill>
                  </a:tcPr>
                </a:tc>
                <a:extLst>
                  <a:ext uri="{0D108BD9-81ED-4DB2-BD59-A6C34878D82A}">
                    <a16:rowId xmlns:a16="http://schemas.microsoft.com/office/drawing/2014/main" val="417081978"/>
                  </a:ext>
                </a:extLst>
              </a:tr>
              <a:tr h="0">
                <a:tc>
                  <a:txBody>
                    <a:bodyPr/>
                    <a:lstStyle/>
                    <a:p>
                      <a:pPr>
                        <a:lnSpc>
                          <a:spcPct val="115000"/>
                        </a:lnSpc>
                        <a:spcAft>
                          <a:spcPts val="800"/>
                        </a:spcAft>
                      </a:pPr>
                      <a:r>
                        <a:rPr lang="en-AU" sz="1000" b="0" kern="100" baseline="0">
                          <a:solidFill>
                            <a:schemeClr val="tx1"/>
                          </a:solidFill>
                          <a:effectLst/>
                          <a:latin typeface="+mj-lt"/>
                        </a:rPr>
                        <a:t>M365 Business Standard</a:t>
                      </a:r>
                      <a:endParaRPr lang="en-US" sz="1000" b="0" kern="100" baseline="0">
                        <a:solidFill>
                          <a:schemeClr val="tx1"/>
                        </a:solidFill>
                        <a:effectLst/>
                        <a:latin typeface="+mj-lt"/>
                      </a:endParaRPr>
                    </a:p>
                    <a:p>
                      <a:pPr>
                        <a:lnSpc>
                          <a:spcPct val="115000"/>
                        </a:lnSpc>
                        <a:spcAft>
                          <a:spcPts val="800"/>
                        </a:spcAft>
                      </a:pPr>
                      <a:r>
                        <a:rPr lang="en-AU" sz="1000" b="0" kern="100" baseline="0">
                          <a:solidFill>
                            <a:schemeClr val="tx1"/>
                          </a:solidFill>
                          <a:effectLst/>
                          <a:latin typeface="+mj-lt"/>
                        </a:rPr>
                        <a:t>$18.90</a:t>
                      </a:r>
                      <a:endParaRPr lang="en-US" sz="1000" b="0" kern="100" baseline="0">
                        <a:solidFill>
                          <a:schemeClr val="tx1"/>
                        </a:solidFill>
                        <a:effectLst/>
                        <a:latin typeface="+mj-lt"/>
                        <a:ea typeface="Aptos"/>
                        <a:cs typeface="Arial" panose="020B0604020202020204" pitchFamily="34" charset="0"/>
                      </a:endParaRPr>
                    </a:p>
                  </a:txBody>
                  <a:tcPr marL="108000" marR="108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FA7F2"/>
                    </a:solidFill>
                  </a:tcPr>
                </a:tc>
                <a:tc>
                  <a:txBody>
                    <a:bodyPr/>
                    <a:lstStyle/>
                    <a:p>
                      <a:pPr>
                        <a:lnSpc>
                          <a:spcPct val="115000"/>
                        </a:lnSpc>
                        <a:spcAft>
                          <a:spcPts val="800"/>
                        </a:spcAft>
                      </a:pPr>
                      <a:r>
                        <a:rPr lang="en-AU" sz="1000" b="0" kern="100">
                          <a:solidFill>
                            <a:schemeClr val="tx1"/>
                          </a:solidFill>
                          <a:effectLst/>
                          <a:latin typeface="+mn-lt"/>
                        </a:rPr>
                        <a:t>Basic protection with email safeguards and multi-factor authentication (MFA)</a:t>
                      </a:r>
                      <a:endParaRPr lang="en-US" sz="1000" b="0" kern="100">
                        <a:solidFill>
                          <a:schemeClr val="tx1"/>
                        </a:solidFill>
                        <a:effectLst/>
                        <a:latin typeface="+mn-lt"/>
                        <a:ea typeface="Aptos"/>
                        <a:cs typeface="Arial" panose="020B0604020202020204" pitchFamily="34" charset="0"/>
                      </a:endParaRPr>
                    </a:p>
                  </a:txBody>
                  <a:tcPr marL="108000" marR="108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4F3F5"/>
                    </a:solidFill>
                  </a:tcPr>
                </a:tc>
                <a:tc>
                  <a:txBody>
                    <a:bodyPr/>
                    <a:lstStyle/>
                    <a:p>
                      <a:pPr>
                        <a:lnSpc>
                          <a:spcPct val="115000"/>
                        </a:lnSpc>
                        <a:spcAft>
                          <a:spcPts val="800"/>
                        </a:spcAft>
                      </a:pPr>
                      <a:r>
                        <a:rPr lang="en-AU" sz="1000" b="0" kern="100">
                          <a:solidFill>
                            <a:schemeClr val="tx1"/>
                          </a:solidFill>
                          <a:effectLst/>
                          <a:latin typeface="+mn-lt"/>
                        </a:rPr>
                        <a:t>Productivity suite, limited email and identity protection</a:t>
                      </a:r>
                      <a:endParaRPr lang="en-US" sz="1000" b="0" kern="100">
                        <a:solidFill>
                          <a:schemeClr val="tx1"/>
                        </a:solidFill>
                        <a:effectLst/>
                        <a:latin typeface="+mn-lt"/>
                        <a:ea typeface="Aptos"/>
                        <a:cs typeface="Arial" panose="020B0604020202020204" pitchFamily="34" charset="0"/>
                      </a:endParaRPr>
                    </a:p>
                  </a:txBody>
                  <a:tcPr marL="108000" marR="108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4F3F5"/>
                    </a:solidFill>
                  </a:tcPr>
                </a:tc>
                <a:tc>
                  <a:txBody>
                    <a:bodyPr/>
                    <a:lstStyle/>
                    <a:p>
                      <a:pPr>
                        <a:lnSpc>
                          <a:spcPct val="115000"/>
                        </a:lnSpc>
                        <a:spcAft>
                          <a:spcPts val="800"/>
                        </a:spcAft>
                      </a:pPr>
                      <a:r>
                        <a:rPr lang="en-AU" sz="1000" b="0" kern="100" baseline="0">
                          <a:solidFill>
                            <a:schemeClr val="tx1"/>
                          </a:solidFill>
                          <a:effectLst/>
                          <a:latin typeface="+mj-lt"/>
                        </a:rPr>
                        <a:t>$18.90</a:t>
                      </a:r>
                      <a:endParaRPr lang="en-US" sz="1000" b="0" kern="100" baseline="0">
                        <a:solidFill>
                          <a:schemeClr val="tx1"/>
                        </a:solidFill>
                        <a:effectLst/>
                        <a:latin typeface="+mj-lt"/>
                        <a:ea typeface="Aptos"/>
                        <a:cs typeface="Arial" panose="020B0604020202020204" pitchFamily="34" charset="0"/>
                      </a:endParaRPr>
                    </a:p>
                  </a:txBody>
                  <a:tcPr marL="108000" marR="108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4F3F5"/>
                    </a:solidFill>
                  </a:tcPr>
                </a:tc>
                <a:extLst>
                  <a:ext uri="{0D108BD9-81ED-4DB2-BD59-A6C34878D82A}">
                    <a16:rowId xmlns:a16="http://schemas.microsoft.com/office/drawing/2014/main" val="470164907"/>
                  </a:ext>
                </a:extLst>
              </a:tr>
              <a:tr h="714375">
                <a:tc>
                  <a:txBody>
                    <a:bodyPr/>
                    <a:lstStyle/>
                    <a:p>
                      <a:pPr>
                        <a:lnSpc>
                          <a:spcPct val="115000"/>
                        </a:lnSpc>
                        <a:spcAft>
                          <a:spcPts val="800"/>
                        </a:spcAft>
                      </a:pPr>
                      <a:r>
                        <a:rPr lang="en-AU" sz="1000" b="0" kern="100" baseline="0">
                          <a:solidFill>
                            <a:schemeClr val="tx1"/>
                          </a:solidFill>
                          <a:effectLst/>
                          <a:latin typeface="+mj-lt"/>
                        </a:rPr>
                        <a:t>M365 Business Premium</a:t>
                      </a:r>
                      <a:endParaRPr lang="en-US" sz="1000" b="0" kern="100" baseline="0">
                        <a:solidFill>
                          <a:schemeClr val="tx1"/>
                        </a:solidFill>
                        <a:effectLst/>
                        <a:latin typeface="+mj-lt"/>
                      </a:endParaRPr>
                    </a:p>
                    <a:p>
                      <a:pPr>
                        <a:lnSpc>
                          <a:spcPct val="115000"/>
                        </a:lnSpc>
                        <a:spcAft>
                          <a:spcPts val="800"/>
                        </a:spcAft>
                      </a:pPr>
                      <a:r>
                        <a:rPr lang="en-AU" sz="1000" b="0" kern="100" baseline="0">
                          <a:solidFill>
                            <a:schemeClr val="tx1"/>
                          </a:solidFill>
                          <a:effectLst/>
                          <a:latin typeface="+mn-lt"/>
                        </a:rPr>
                        <a:t>(A $14.20 upgrade from M365 Business Standard)</a:t>
                      </a:r>
                      <a:endParaRPr lang="en-US" sz="1000" b="0" kern="100" baseline="0">
                        <a:solidFill>
                          <a:schemeClr val="tx1"/>
                        </a:solidFill>
                        <a:effectLst/>
                        <a:latin typeface="+mn-lt"/>
                        <a:ea typeface="Aptos"/>
                        <a:cs typeface="Arial" panose="020B0604020202020204" pitchFamily="34" charset="0"/>
                      </a:endParaRPr>
                    </a:p>
                  </a:txBody>
                  <a:tcPr marL="108000" marR="108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FA7F2"/>
                    </a:solidFill>
                  </a:tcPr>
                </a:tc>
                <a:tc>
                  <a:txBody>
                    <a:bodyPr/>
                    <a:lstStyle/>
                    <a:p>
                      <a:pPr>
                        <a:lnSpc>
                          <a:spcPct val="115000"/>
                        </a:lnSpc>
                        <a:spcAft>
                          <a:spcPts val="800"/>
                        </a:spcAft>
                      </a:pPr>
                      <a:r>
                        <a:rPr lang="en-AU" sz="1000" b="0" kern="100">
                          <a:solidFill>
                            <a:schemeClr val="tx1"/>
                          </a:solidFill>
                          <a:effectLst/>
                          <a:latin typeface="+mn-lt"/>
                        </a:rPr>
                        <a:t>Advanced threat protection and endpoint security</a:t>
                      </a:r>
                      <a:endParaRPr lang="en-US" sz="1000" b="0" kern="100">
                        <a:solidFill>
                          <a:schemeClr val="tx1"/>
                        </a:solidFill>
                        <a:effectLst/>
                        <a:latin typeface="+mn-lt"/>
                        <a:ea typeface="Aptos"/>
                        <a:cs typeface="Arial" panose="020B0604020202020204" pitchFamily="34" charset="0"/>
                      </a:endParaRPr>
                    </a:p>
                  </a:txBody>
                  <a:tcPr marL="108000" marR="108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4F3F5"/>
                    </a:solidFill>
                  </a:tcPr>
                </a:tc>
                <a:tc>
                  <a:txBody>
                    <a:bodyPr/>
                    <a:lstStyle/>
                    <a:p>
                      <a:pPr>
                        <a:lnSpc>
                          <a:spcPct val="115000"/>
                        </a:lnSpc>
                        <a:spcAft>
                          <a:spcPts val="800"/>
                        </a:spcAft>
                      </a:pPr>
                      <a:r>
                        <a:rPr lang="en-AU" sz="1000" b="0" kern="100">
                          <a:solidFill>
                            <a:schemeClr val="tx1"/>
                          </a:solidFill>
                          <a:effectLst/>
                          <a:latin typeface="+mn-lt"/>
                        </a:rPr>
                        <a:t>Plus comprehensive endpoint protection, identity management and data loss prevention</a:t>
                      </a:r>
                      <a:endParaRPr lang="en-US" sz="1000" b="0" kern="100">
                        <a:solidFill>
                          <a:schemeClr val="tx1"/>
                        </a:solidFill>
                        <a:effectLst/>
                        <a:latin typeface="+mn-lt"/>
                        <a:ea typeface="Aptos"/>
                        <a:cs typeface="Arial" panose="020B0604020202020204" pitchFamily="34" charset="0"/>
                      </a:endParaRPr>
                    </a:p>
                  </a:txBody>
                  <a:tcPr marL="108000" marR="108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4F3F5"/>
                    </a:solidFill>
                  </a:tcPr>
                </a:tc>
                <a:tc>
                  <a:txBody>
                    <a:bodyPr/>
                    <a:lstStyle/>
                    <a:p>
                      <a:pPr>
                        <a:lnSpc>
                          <a:spcPct val="115000"/>
                        </a:lnSpc>
                        <a:spcAft>
                          <a:spcPts val="800"/>
                        </a:spcAft>
                      </a:pPr>
                      <a:r>
                        <a:rPr lang="en-AU" sz="1000" b="0" kern="100" baseline="0">
                          <a:solidFill>
                            <a:schemeClr val="tx1"/>
                          </a:solidFill>
                          <a:effectLst/>
                          <a:latin typeface="+mj-lt"/>
                        </a:rPr>
                        <a:t>$32.90 </a:t>
                      </a:r>
                      <a:br>
                        <a:rPr lang="en-AU" sz="1000" b="0" kern="100" dirty="0">
                          <a:solidFill>
                            <a:srgbClr val="000000"/>
                          </a:solidFill>
                          <a:effectLst/>
                          <a:latin typeface="+mn-lt"/>
                        </a:rPr>
                      </a:br>
                      <a:r>
                        <a:rPr lang="en-AU" sz="1000" b="0" kern="100">
                          <a:solidFill>
                            <a:schemeClr val="tx1"/>
                          </a:solidFill>
                          <a:effectLst/>
                          <a:latin typeface="+mn-lt"/>
                        </a:rPr>
                        <a:t>Includes M365 Business Standard Productivity capabilities + Defender for Business</a:t>
                      </a:r>
                      <a:endParaRPr lang="en-US" sz="1000" b="0" kern="100">
                        <a:solidFill>
                          <a:schemeClr val="tx1"/>
                        </a:solidFill>
                        <a:effectLst/>
                        <a:latin typeface="+mn-lt"/>
                        <a:ea typeface="Aptos"/>
                        <a:cs typeface="Arial" panose="020B0604020202020204" pitchFamily="34" charset="0"/>
                      </a:endParaRPr>
                    </a:p>
                  </a:txBody>
                  <a:tcPr marL="108000" marR="108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4F3F5"/>
                    </a:solidFill>
                  </a:tcPr>
                </a:tc>
                <a:extLst>
                  <a:ext uri="{0D108BD9-81ED-4DB2-BD59-A6C34878D82A}">
                    <a16:rowId xmlns:a16="http://schemas.microsoft.com/office/drawing/2014/main" val="3542989379"/>
                  </a:ext>
                </a:extLst>
              </a:tr>
              <a:tr h="0">
                <a:tc>
                  <a:txBody>
                    <a:bodyPr/>
                    <a:lstStyle/>
                    <a:p>
                      <a:pPr>
                        <a:lnSpc>
                          <a:spcPct val="115000"/>
                        </a:lnSpc>
                        <a:spcAft>
                          <a:spcPts val="800"/>
                        </a:spcAft>
                      </a:pPr>
                      <a:r>
                        <a:rPr lang="en-AU" sz="1000" b="0" kern="100" baseline="0">
                          <a:solidFill>
                            <a:schemeClr val="tx1"/>
                          </a:solidFill>
                          <a:effectLst/>
                          <a:latin typeface="+mj-lt"/>
                        </a:rPr>
                        <a:t>Microsoft </a:t>
                      </a:r>
                      <a:br>
                        <a:rPr lang="en-AU" sz="1000" b="0" kern="100" baseline="0" dirty="0">
                          <a:solidFill>
                            <a:srgbClr val="000000"/>
                          </a:solidFill>
                          <a:effectLst/>
                          <a:latin typeface="+mj-lt"/>
                        </a:rPr>
                      </a:br>
                      <a:r>
                        <a:rPr lang="en-AU" sz="1000" b="0" kern="100" baseline="0">
                          <a:solidFill>
                            <a:schemeClr val="tx1"/>
                          </a:solidFill>
                          <a:effectLst/>
                          <a:latin typeface="+mj-lt"/>
                        </a:rPr>
                        <a:t>Entra ID P2</a:t>
                      </a:r>
                      <a:br>
                        <a:rPr lang="en-AU" sz="1000" b="0" kern="100" baseline="0" dirty="0">
                          <a:solidFill>
                            <a:srgbClr val="000000"/>
                          </a:solidFill>
                          <a:effectLst/>
                          <a:latin typeface="+mj-lt"/>
                        </a:rPr>
                      </a:br>
                      <a:r>
                        <a:rPr lang="en-AU" sz="1000" b="0" kern="100" baseline="0">
                          <a:solidFill>
                            <a:schemeClr val="tx1"/>
                          </a:solidFill>
                          <a:effectLst/>
                          <a:latin typeface="+mj-lt"/>
                        </a:rPr>
                        <a:t>add-on </a:t>
                      </a:r>
                      <a:r>
                        <a:rPr lang="en-AU" sz="1000" b="0" kern="100" baseline="0">
                          <a:solidFill>
                            <a:schemeClr val="tx1"/>
                          </a:solidFill>
                          <a:effectLst/>
                          <a:latin typeface="+mn-lt"/>
                        </a:rPr>
                        <a:t>($13.50)</a:t>
                      </a:r>
                      <a:endParaRPr lang="en-US" sz="1000" b="0" kern="100" baseline="0">
                        <a:solidFill>
                          <a:schemeClr val="tx1"/>
                        </a:solidFill>
                        <a:effectLst/>
                        <a:latin typeface="+mn-lt"/>
                        <a:ea typeface="Aptos"/>
                        <a:cs typeface="Arial"/>
                      </a:endParaRPr>
                    </a:p>
                  </a:txBody>
                  <a:tcPr marL="108000" marR="108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FA7F2"/>
                    </a:solidFill>
                  </a:tcPr>
                </a:tc>
                <a:tc>
                  <a:txBody>
                    <a:bodyPr/>
                    <a:lstStyle/>
                    <a:p>
                      <a:pPr>
                        <a:lnSpc>
                          <a:spcPct val="115000"/>
                        </a:lnSpc>
                        <a:spcAft>
                          <a:spcPts val="800"/>
                        </a:spcAft>
                      </a:pPr>
                      <a:r>
                        <a:rPr lang="en-AU" sz="1000" b="0" kern="100">
                          <a:solidFill>
                            <a:schemeClr val="tx1"/>
                          </a:solidFill>
                          <a:effectLst/>
                          <a:latin typeface="+mn-lt"/>
                        </a:rPr>
                        <a:t>Identity-based threats, unauthorised privilege escalation and account compromise</a:t>
                      </a:r>
                      <a:endParaRPr lang="en-US" sz="1000" b="0" kern="100" dirty="0">
                        <a:solidFill>
                          <a:schemeClr val="tx1"/>
                        </a:solidFill>
                        <a:effectLst/>
                        <a:latin typeface="+mn-lt"/>
                        <a:ea typeface="Aptos"/>
                        <a:cs typeface="Arial"/>
                      </a:endParaRPr>
                    </a:p>
                  </a:txBody>
                  <a:tcPr marL="108000" marR="108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4F3F5"/>
                    </a:solidFill>
                  </a:tcPr>
                </a:tc>
                <a:tc>
                  <a:txBody>
                    <a:bodyPr/>
                    <a:lstStyle/>
                    <a:p>
                      <a:pPr>
                        <a:lnSpc>
                          <a:spcPct val="115000"/>
                        </a:lnSpc>
                        <a:spcAft>
                          <a:spcPts val="800"/>
                        </a:spcAft>
                      </a:pPr>
                      <a:r>
                        <a:rPr lang="en-AU" sz="1000" b="0" kern="100">
                          <a:solidFill>
                            <a:schemeClr val="tx1"/>
                          </a:solidFill>
                          <a:effectLst/>
                          <a:latin typeface="+mn-lt"/>
                        </a:rPr>
                        <a:t>Plus centralised identity protection with automated risk detection</a:t>
                      </a:r>
                      <a:endParaRPr lang="en-US" sz="1000" b="0" kern="100" dirty="0">
                        <a:solidFill>
                          <a:schemeClr val="tx1"/>
                        </a:solidFill>
                        <a:effectLst/>
                        <a:latin typeface="+mn-lt"/>
                      </a:endParaRPr>
                    </a:p>
                    <a:p>
                      <a:pPr>
                        <a:lnSpc>
                          <a:spcPct val="115000"/>
                        </a:lnSpc>
                        <a:spcAft>
                          <a:spcPts val="800"/>
                        </a:spcAft>
                      </a:pPr>
                      <a:endParaRPr lang="en-US" sz="1000" b="0" kern="100" dirty="0">
                        <a:solidFill>
                          <a:schemeClr val="tx1"/>
                        </a:solidFill>
                        <a:effectLst/>
                        <a:latin typeface="+mn-lt"/>
                        <a:ea typeface="Aptos"/>
                        <a:cs typeface="Arial"/>
                      </a:endParaRPr>
                    </a:p>
                  </a:txBody>
                  <a:tcPr marL="108000" marR="108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4F3F5"/>
                    </a:solidFill>
                  </a:tcPr>
                </a:tc>
                <a:tc>
                  <a:txBody>
                    <a:bodyPr/>
                    <a:lstStyle/>
                    <a:p>
                      <a:pPr>
                        <a:lnSpc>
                          <a:spcPct val="115000"/>
                        </a:lnSpc>
                        <a:spcAft>
                          <a:spcPts val="800"/>
                        </a:spcAft>
                      </a:pPr>
                      <a:r>
                        <a:rPr lang="en-AU" sz="1000" b="0" kern="100" baseline="0">
                          <a:solidFill>
                            <a:schemeClr val="tx1"/>
                          </a:solidFill>
                          <a:effectLst/>
                          <a:latin typeface="+mj-lt"/>
                        </a:rPr>
                        <a:t>$46.40</a:t>
                      </a:r>
                      <a:br>
                        <a:rPr lang="en-AU" sz="1000" b="0" kern="100" dirty="0">
                          <a:solidFill>
                            <a:srgbClr val="000000"/>
                          </a:solidFill>
                          <a:effectLst/>
                          <a:latin typeface="+mn-lt"/>
                        </a:rPr>
                      </a:br>
                      <a:r>
                        <a:rPr lang="en-AU" sz="1000" b="0" kern="100">
                          <a:solidFill>
                            <a:schemeClr val="tx1"/>
                          </a:solidFill>
                          <a:effectLst/>
                          <a:latin typeface="+mn-lt"/>
                        </a:rPr>
                        <a:t>M365 Business Premium + Microsoft Entra ID P2</a:t>
                      </a:r>
                      <a:endParaRPr lang="en-US" sz="1000" b="0" kern="100" dirty="0">
                        <a:solidFill>
                          <a:schemeClr val="tx1"/>
                        </a:solidFill>
                        <a:effectLst/>
                        <a:latin typeface="+mn-lt"/>
                        <a:ea typeface="Aptos"/>
                        <a:cs typeface="Arial"/>
                      </a:endParaRPr>
                    </a:p>
                  </a:txBody>
                  <a:tcPr marL="108000" marR="108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4F3F5"/>
                    </a:solidFill>
                  </a:tcPr>
                </a:tc>
                <a:extLst>
                  <a:ext uri="{0D108BD9-81ED-4DB2-BD59-A6C34878D82A}">
                    <a16:rowId xmlns:a16="http://schemas.microsoft.com/office/drawing/2014/main" val="830469672"/>
                  </a:ext>
                </a:extLst>
              </a:tr>
              <a:tr h="857250">
                <a:tc>
                  <a:txBody>
                    <a:bodyPr/>
                    <a:lstStyle/>
                    <a:p>
                      <a:pPr>
                        <a:lnSpc>
                          <a:spcPct val="115000"/>
                        </a:lnSpc>
                        <a:spcAft>
                          <a:spcPts val="800"/>
                        </a:spcAft>
                      </a:pPr>
                      <a:r>
                        <a:rPr lang="en-AU" sz="1000" b="0" kern="100" baseline="0">
                          <a:solidFill>
                            <a:schemeClr val="tx1"/>
                          </a:solidFill>
                          <a:effectLst/>
                          <a:latin typeface="+mj-lt"/>
                        </a:rPr>
                        <a:t>+$10.50 for Microsoft Information Protection </a:t>
                      </a:r>
                      <a:br>
                        <a:rPr lang="en-AU" sz="1000" b="0" kern="100" baseline="0" dirty="0">
                          <a:solidFill>
                            <a:srgbClr val="000000"/>
                          </a:solidFill>
                          <a:effectLst/>
                          <a:latin typeface="+mj-lt"/>
                        </a:rPr>
                      </a:br>
                      <a:r>
                        <a:rPr lang="en-AU" sz="1000" b="0" kern="100" baseline="0">
                          <a:solidFill>
                            <a:schemeClr val="tx1"/>
                          </a:solidFill>
                          <a:effectLst/>
                          <a:latin typeface="+mj-lt"/>
                        </a:rPr>
                        <a:t>add-on</a:t>
                      </a:r>
                      <a:endParaRPr lang="en-US" sz="1000" b="0" kern="100" baseline="0">
                        <a:solidFill>
                          <a:schemeClr val="tx1"/>
                        </a:solidFill>
                        <a:effectLst/>
                        <a:latin typeface="+mj-lt"/>
                        <a:ea typeface="Aptos"/>
                        <a:cs typeface="Arial"/>
                      </a:endParaRPr>
                    </a:p>
                  </a:txBody>
                  <a:tcPr marL="108000" marR="108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FA7F2"/>
                    </a:solidFill>
                  </a:tcPr>
                </a:tc>
                <a:tc>
                  <a:txBody>
                    <a:bodyPr/>
                    <a:lstStyle/>
                    <a:p>
                      <a:pPr>
                        <a:lnSpc>
                          <a:spcPct val="115000"/>
                        </a:lnSpc>
                        <a:spcAft>
                          <a:spcPts val="800"/>
                        </a:spcAft>
                      </a:pPr>
                      <a:r>
                        <a:rPr lang="en-AU" sz="1000" b="0" kern="100">
                          <a:solidFill>
                            <a:schemeClr val="tx1"/>
                          </a:solidFill>
                          <a:effectLst/>
                          <a:latin typeface="+mn-lt"/>
                        </a:rPr>
                        <a:t>M365 Business Premium protection + Accidental sharing of confidential information</a:t>
                      </a:r>
                      <a:endParaRPr lang="en-US" sz="1000" b="0" kern="100" dirty="0">
                        <a:solidFill>
                          <a:schemeClr val="tx1"/>
                        </a:solidFill>
                        <a:effectLst/>
                        <a:latin typeface="+mn-lt"/>
                        <a:ea typeface="Aptos"/>
                        <a:cs typeface="Arial"/>
                      </a:endParaRPr>
                    </a:p>
                  </a:txBody>
                  <a:tcPr marL="108000" marR="108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4F3F5"/>
                    </a:solidFill>
                  </a:tcPr>
                </a:tc>
                <a:tc>
                  <a:txBody>
                    <a:bodyPr/>
                    <a:lstStyle/>
                    <a:p>
                      <a:pPr>
                        <a:lnSpc>
                          <a:spcPct val="115000"/>
                        </a:lnSpc>
                        <a:spcAft>
                          <a:spcPts val="800"/>
                        </a:spcAft>
                      </a:pPr>
                      <a:r>
                        <a:rPr lang="en-AU" sz="1000" b="0" kern="100">
                          <a:solidFill>
                            <a:schemeClr val="tx1"/>
                          </a:solidFill>
                          <a:effectLst/>
                          <a:latin typeface="+mn-lt"/>
                        </a:rPr>
                        <a:t>M365 Business Premium plus</a:t>
                      </a:r>
                      <a:r>
                        <a:rPr lang="en-US" sz="1000" b="0" kern="100" dirty="0">
                          <a:solidFill>
                            <a:schemeClr val="tx1"/>
                          </a:solidFill>
                          <a:effectLst/>
                          <a:latin typeface="+mn-lt"/>
                        </a:rPr>
                        <a:t> </a:t>
                      </a:r>
                      <a:r>
                        <a:rPr lang="en-AU" sz="1000" b="0" kern="100">
                          <a:solidFill>
                            <a:schemeClr val="tx1"/>
                          </a:solidFill>
                          <a:effectLst/>
                          <a:latin typeface="+mn-lt"/>
                        </a:rPr>
                        <a:t>Automated data classification, encryption and governance</a:t>
                      </a:r>
                      <a:endParaRPr lang="en-US" sz="1000" b="0" kern="100" dirty="0">
                        <a:solidFill>
                          <a:schemeClr val="tx1"/>
                        </a:solidFill>
                        <a:effectLst/>
                        <a:latin typeface="+mn-lt"/>
                        <a:ea typeface="Aptos"/>
                        <a:cs typeface="Arial"/>
                      </a:endParaRPr>
                    </a:p>
                  </a:txBody>
                  <a:tcPr marL="108000" marR="108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4F3F5"/>
                    </a:solidFill>
                  </a:tcPr>
                </a:tc>
                <a:tc>
                  <a:txBody>
                    <a:bodyPr/>
                    <a:lstStyle/>
                    <a:p>
                      <a:pPr>
                        <a:lnSpc>
                          <a:spcPct val="115000"/>
                        </a:lnSpc>
                        <a:spcAft>
                          <a:spcPts val="800"/>
                        </a:spcAft>
                      </a:pPr>
                      <a:r>
                        <a:rPr lang="en-AU" sz="1000" b="0" kern="100" baseline="0">
                          <a:solidFill>
                            <a:schemeClr val="tx1"/>
                          </a:solidFill>
                          <a:effectLst/>
                          <a:latin typeface="+mj-lt"/>
                        </a:rPr>
                        <a:t>$43.40</a:t>
                      </a:r>
                      <a:br>
                        <a:rPr lang="en-AU" sz="1000" b="0" kern="100" dirty="0">
                          <a:solidFill>
                            <a:srgbClr val="000000"/>
                          </a:solidFill>
                          <a:effectLst/>
                          <a:latin typeface="+mn-lt"/>
                        </a:rPr>
                      </a:br>
                      <a:r>
                        <a:rPr lang="en-AU" sz="1000" b="0" kern="100">
                          <a:solidFill>
                            <a:schemeClr val="tx1"/>
                          </a:solidFill>
                          <a:effectLst/>
                          <a:latin typeface="+mn-lt"/>
                        </a:rPr>
                        <a:t>M365 Business Premium + Microsoft Information Protection</a:t>
                      </a:r>
                      <a:endParaRPr lang="en-US" sz="1000" b="0" kern="100" dirty="0">
                        <a:solidFill>
                          <a:schemeClr val="tx1"/>
                        </a:solidFill>
                        <a:effectLst/>
                        <a:latin typeface="+mn-lt"/>
                        <a:ea typeface="Aptos"/>
                        <a:cs typeface="Arial"/>
                      </a:endParaRPr>
                    </a:p>
                  </a:txBody>
                  <a:tcPr marL="108000" marR="108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4F3F5"/>
                    </a:solidFill>
                  </a:tcPr>
                </a:tc>
                <a:extLst>
                  <a:ext uri="{0D108BD9-81ED-4DB2-BD59-A6C34878D82A}">
                    <a16:rowId xmlns:a16="http://schemas.microsoft.com/office/drawing/2014/main" val="2412053897"/>
                  </a:ext>
                </a:extLst>
              </a:tr>
              <a:tr h="857250">
                <a:tc>
                  <a:txBody>
                    <a:bodyPr/>
                    <a:lstStyle/>
                    <a:p>
                      <a:pPr>
                        <a:lnSpc>
                          <a:spcPct val="115000"/>
                        </a:lnSpc>
                        <a:spcAft>
                          <a:spcPts val="800"/>
                        </a:spcAft>
                      </a:pPr>
                      <a:r>
                        <a:rPr lang="en-AU" sz="1000" b="0" kern="100" baseline="0">
                          <a:solidFill>
                            <a:schemeClr val="tx1"/>
                          </a:solidFill>
                          <a:effectLst/>
                          <a:latin typeface="+mj-lt"/>
                        </a:rPr>
                        <a:t>+$18 </a:t>
                      </a:r>
                      <a:r>
                        <a:rPr lang="en-AU" sz="1000" b="0" kern="100" baseline="0">
                          <a:solidFill>
                            <a:schemeClr val="tx1"/>
                          </a:solidFill>
                          <a:effectLst/>
                          <a:latin typeface="+mn-lt"/>
                        </a:rPr>
                        <a:t>to add </a:t>
                      </a:r>
                      <a:r>
                        <a:rPr lang="en-AU" sz="1000" b="0" kern="100" baseline="0">
                          <a:solidFill>
                            <a:schemeClr val="tx1"/>
                          </a:solidFill>
                          <a:effectLst/>
                          <a:latin typeface="+mj-lt"/>
                        </a:rPr>
                        <a:t>E5 Security mini bundle</a:t>
                      </a:r>
                      <a:endParaRPr lang="en-US" sz="1000" b="0" kern="100" baseline="0">
                        <a:solidFill>
                          <a:schemeClr val="tx1"/>
                        </a:solidFill>
                        <a:effectLst/>
                        <a:latin typeface="+mj-lt"/>
                        <a:ea typeface="Aptos"/>
                        <a:cs typeface="Arial" panose="020B0604020202020204" pitchFamily="34" charset="0"/>
                      </a:endParaRPr>
                    </a:p>
                  </a:txBody>
                  <a:tcPr marL="108000" marR="108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FA7F2"/>
                    </a:solidFill>
                  </a:tcPr>
                </a:tc>
                <a:tc>
                  <a:txBody>
                    <a:bodyPr/>
                    <a:lstStyle/>
                    <a:p>
                      <a:pPr>
                        <a:lnSpc>
                          <a:spcPct val="115000"/>
                        </a:lnSpc>
                        <a:spcAft>
                          <a:spcPts val="800"/>
                        </a:spcAft>
                      </a:pPr>
                      <a:r>
                        <a:rPr lang="en-AU" sz="1000" b="0" kern="100">
                          <a:solidFill>
                            <a:schemeClr val="tx1"/>
                          </a:solidFill>
                          <a:effectLst/>
                          <a:latin typeface="+mn-lt"/>
                        </a:rPr>
                        <a:t>M365 Business Premium protection + Advanced threat detection, layered security protection </a:t>
                      </a:r>
                      <a:endParaRPr lang="en-US" sz="1000" b="0" kern="100">
                        <a:solidFill>
                          <a:schemeClr val="tx1"/>
                        </a:solidFill>
                        <a:effectLst/>
                        <a:latin typeface="+mn-lt"/>
                        <a:ea typeface="Aptos"/>
                        <a:cs typeface="Arial" panose="020B0604020202020204" pitchFamily="34" charset="0"/>
                      </a:endParaRPr>
                    </a:p>
                  </a:txBody>
                  <a:tcPr marL="108000" marR="108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4F3F5"/>
                    </a:solidFill>
                  </a:tcPr>
                </a:tc>
                <a:tc>
                  <a:txBody>
                    <a:bodyPr/>
                    <a:lstStyle/>
                    <a:p>
                      <a:pPr>
                        <a:lnSpc>
                          <a:spcPct val="115000"/>
                        </a:lnSpc>
                        <a:spcAft>
                          <a:spcPts val="800"/>
                        </a:spcAft>
                      </a:pPr>
                      <a:r>
                        <a:rPr lang="en-AU" sz="1000" b="0" kern="100">
                          <a:solidFill>
                            <a:schemeClr val="tx1"/>
                          </a:solidFill>
                          <a:effectLst/>
                          <a:latin typeface="+mn-lt"/>
                        </a:rPr>
                        <a:t>M365 Business Premium plus AI-powered threat protection across email, identity, endpoints and cloud apps</a:t>
                      </a:r>
                      <a:endParaRPr lang="en-US" sz="1000" b="0" kern="100">
                        <a:solidFill>
                          <a:schemeClr val="tx1"/>
                        </a:solidFill>
                        <a:effectLst/>
                        <a:latin typeface="+mn-lt"/>
                        <a:ea typeface="Aptos"/>
                        <a:cs typeface="Arial" panose="020B0604020202020204" pitchFamily="34" charset="0"/>
                      </a:endParaRPr>
                    </a:p>
                  </a:txBody>
                  <a:tcPr marL="108000" marR="108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4F3F5"/>
                    </a:solidFill>
                  </a:tcPr>
                </a:tc>
                <a:tc>
                  <a:txBody>
                    <a:bodyPr/>
                    <a:lstStyle/>
                    <a:p>
                      <a:pPr>
                        <a:lnSpc>
                          <a:spcPct val="115000"/>
                        </a:lnSpc>
                        <a:spcAft>
                          <a:spcPts val="800"/>
                        </a:spcAft>
                      </a:pPr>
                      <a:r>
                        <a:rPr lang="en-AU" sz="1000" b="0" kern="100" baseline="0">
                          <a:solidFill>
                            <a:schemeClr val="tx1"/>
                          </a:solidFill>
                          <a:effectLst/>
                          <a:latin typeface="+mj-lt"/>
                        </a:rPr>
                        <a:t>$50.90</a:t>
                      </a:r>
                      <a:br>
                        <a:rPr lang="en-AU" sz="1000" b="0" kern="100" dirty="0">
                          <a:solidFill>
                            <a:srgbClr val="000000"/>
                          </a:solidFill>
                          <a:effectLst/>
                          <a:latin typeface="+mn-lt"/>
                        </a:rPr>
                      </a:br>
                      <a:r>
                        <a:rPr lang="en-AU" sz="1000" b="0" kern="100">
                          <a:solidFill>
                            <a:schemeClr val="tx1"/>
                          </a:solidFill>
                          <a:effectLst/>
                          <a:latin typeface="+mn-lt"/>
                        </a:rPr>
                        <a:t>M365 Business Premium + E5 Security</a:t>
                      </a:r>
                      <a:endParaRPr lang="en-US" sz="1000" b="0" kern="100">
                        <a:solidFill>
                          <a:schemeClr val="tx1"/>
                        </a:solidFill>
                        <a:effectLst/>
                        <a:latin typeface="+mn-lt"/>
                        <a:ea typeface="Aptos"/>
                        <a:cs typeface="Arial" panose="020B0604020202020204" pitchFamily="34" charset="0"/>
                      </a:endParaRPr>
                    </a:p>
                  </a:txBody>
                  <a:tcPr marL="108000" marR="108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4F3F5"/>
                    </a:solidFill>
                  </a:tcPr>
                </a:tc>
                <a:extLst>
                  <a:ext uri="{0D108BD9-81ED-4DB2-BD59-A6C34878D82A}">
                    <a16:rowId xmlns:a16="http://schemas.microsoft.com/office/drawing/2014/main" val="2166853487"/>
                  </a:ext>
                </a:extLst>
              </a:tr>
            </a:tbl>
          </a:graphicData>
        </a:graphic>
      </p:graphicFrame>
      <p:sp>
        <p:nvSpPr>
          <p:cNvPr id="13" name="TextBox 12">
            <a:extLst>
              <a:ext uri="{FF2B5EF4-FFF2-40B4-BE49-F238E27FC236}">
                <a16:creationId xmlns:a16="http://schemas.microsoft.com/office/drawing/2014/main" id="{B2927540-3660-4EFD-A7A0-82981999C38F}"/>
              </a:ext>
            </a:extLst>
          </p:cNvPr>
          <p:cNvSpPr txBox="1"/>
          <p:nvPr/>
        </p:nvSpPr>
        <p:spPr>
          <a:xfrm>
            <a:off x="328613" y="8904007"/>
            <a:ext cx="6200774" cy="226591"/>
          </a:xfrm>
          <a:prstGeom prst="rect">
            <a:avLst/>
          </a:prstGeom>
          <a:noFill/>
        </p:spPr>
        <p:txBody>
          <a:bodyPr wrap="square" lIns="108000" tIns="72000" rIns="180000" bIns="0" anchor="t">
            <a:spAutoFit/>
          </a:bodyPr>
          <a:lstStyle/>
          <a:p>
            <a:pPr defTabSz="914397">
              <a:spcBef>
                <a:spcPts val="300"/>
              </a:spcBef>
              <a:spcAft>
                <a:spcPts val="600"/>
              </a:spcAft>
              <a:defRPr/>
            </a:pPr>
            <a:r>
              <a:rPr lang="en-US" sz="1000">
                <a:cs typeface="Segoe UI"/>
              </a:rPr>
              <a:t>All prices are in AUD and exclude GST and are subject to change at Microsoft’s discretion.</a:t>
            </a:r>
          </a:p>
        </p:txBody>
      </p:sp>
    </p:spTree>
    <p:extLst>
      <p:ext uri="{BB962C8B-B14F-4D97-AF65-F5344CB8AC3E}">
        <p14:creationId xmlns:p14="http://schemas.microsoft.com/office/powerpoint/2010/main" val="495852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4F3F5"/>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7667C1C-28D7-43EA-A6E5-92A683C9EFEA}"/>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337250" y="1816284"/>
            <a:ext cx="6183497" cy="2473398"/>
          </a:xfrm>
          <a:prstGeom prst="rect">
            <a:avLst/>
          </a:prstGeom>
        </p:spPr>
      </p:pic>
      <p:pic>
        <p:nvPicPr>
          <p:cNvPr id="11" name="Picture 10">
            <a:extLst>
              <a:ext uri="{FF2B5EF4-FFF2-40B4-BE49-F238E27FC236}">
                <a16:creationId xmlns:a16="http://schemas.microsoft.com/office/drawing/2014/main" id="{408495CD-DED1-460A-9AEE-34622B3BF1A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1"/>
          <a:stretch/>
        </p:blipFill>
        <p:spPr>
          <a:xfrm>
            <a:off x="0" y="5294314"/>
            <a:ext cx="6858000" cy="4611686"/>
          </a:xfrm>
          <a:prstGeom prst="rect">
            <a:avLst/>
          </a:prstGeom>
        </p:spPr>
      </p:pic>
      <p:sp>
        <p:nvSpPr>
          <p:cNvPr id="14" name="Text Placeholder 13">
            <a:extLst>
              <a:ext uri="{FF2B5EF4-FFF2-40B4-BE49-F238E27FC236}">
                <a16:creationId xmlns:a16="http://schemas.microsoft.com/office/drawing/2014/main" id="{9EBD7F17-6066-4898-B1CC-570C6E53090B}"/>
              </a:ext>
            </a:extLst>
          </p:cNvPr>
          <p:cNvSpPr>
            <a:spLocks noGrp="1"/>
          </p:cNvSpPr>
          <p:nvPr>
            <p:ph type="body" sz="quarter" idx="10"/>
          </p:nvPr>
        </p:nvSpPr>
        <p:spPr>
          <a:xfrm>
            <a:off x="328613" y="352954"/>
            <a:ext cx="4891087" cy="615553"/>
          </a:xfrm>
        </p:spPr>
        <p:txBody>
          <a:bodyPr wrap="square">
            <a:spAutoFit/>
          </a:bodyPr>
          <a:lstStyle/>
          <a:p>
            <a:r>
              <a:rPr lang="en-US" sz="2000">
                <a:solidFill>
                  <a:srgbClr val="091F2C"/>
                </a:solidFill>
                <a:latin typeface="+mj-lt"/>
                <a:cs typeface="Segoe UI"/>
              </a:rPr>
              <a:t>Next step: </a:t>
            </a:r>
            <a:br>
              <a:rPr lang="en-US" sz="2000">
                <a:solidFill>
                  <a:srgbClr val="091F2C"/>
                </a:solidFill>
                <a:latin typeface="+mj-lt"/>
                <a:cs typeface="Segoe UI"/>
              </a:rPr>
            </a:br>
            <a:r>
              <a:rPr lang="en-US" sz="2000">
                <a:solidFill>
                  <a:srgbClr val="091F2C"/>
                </a:solidFill>
                <a:latin typeface="+mj-lt"/>
                <a:cs typeface="Segoe UI"/>
              </a:rPr>
              <a:t>Schedule your free security assessment</a:t>
            </a:r>
          </a:p>
        </p:txBody>
      </p:sp>
      <p:sp>
        <p:nvSpPr>
          <p:cNvPr id="90" name="TextBox 89">
            <a:extLst>
              <a:ext uri="{FF2B5EF4-FFF2-40B4-BE49-F238E27FC236}">
                <a16:creationId xmlns:a16="http://schemas.microsoft.com/office/drawing/2014/main" id="{7CEC4A5D-302E-4220-8EB4-B6B0FE3CCA6E}"/>
              </a:ext>
            </a:extLst>
          </p:cNvPr>
          <p:cNvSpPr txBox="1"/>
          <p:nvPr/>
        </p:nvSpPr>
        <p:spPr>
          <a:xfrm>
            <a:off x="328613" y="1148507"/>
            <a:ext cx="6200774" cy="307777"/>
          </a:xfrm>
          <a:prstGeom prst="rect">
            <a:avLst/>
          </a:prstGeom>
          <a:noFill/>
        </p:spPr>
        <p:txBody>
          <a:bodyPr wrap="square" lIns="0" tIns="0" rIns="0" bIns="0" anchor="t">
            <a:spAutoFit/>
          </a:bodyPr>
          <a:lstStyle/>
          <a:p>
            <a:pPr defTabSz="914397">
              <a:spcBef>
                <a:spcPts val="300"/>
              </a:spcBef>
              <a:spcAft>
                <a:spcPts val="600"/>
              </a:spcAft>
              <a:defRPr/>
            </a:pPr>
            <a:r>
              <a:rPr lang="en-US" sz="1000">
                <a:latin typeface="+mj-lt"/>
                <a:cs typeface="Segoe UI"/>
              </a:rPr>
              <a:t>Security is a journey, not a destination. As your trusted security partner, we'll help you build a mature security posture that evolves with your business.</a:t>
            </a:r>
            <a:endParaRPr lang="en-US" sz="1000">
              <a:cs typeface="Segoe UI"/>
            </a:endParaRPr>
          </a:p>
        </p:txBody>
      </p:sp>
      <p:sp>
        <p:nvSpPr>
          <p:cNvPr id="8" name="Rectangle 7">
            <a:extLst>
              <a:ext uri="{FF2B5EF4-FFF2-40B4-BE49-F238E27FC236}">
                <a16:creationId xmlns:a16="http://schemas.microsoft.com/office/drawing/2014/main" id="{7EE424C2-0EB2-4BFE-84C2-97393E0C27EF}"/>
              </a:ext>
            </a:extLst>
          </p:cNvPr>
          <p:cNvSpPr/>
          <p:nvPr/>
        </p:nvSpPr>
        <p:spPr bwMode="auto">
          <a:xfrm>
            <a:off x="337250" y="1816284"/>
            <a:ext cx="6012133" cy="236786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52000" tIns="252000" rIns="0" bIns="0" numCol="1" spcCol="0" rtlCol="0" fromWordArt="0" anchor="t" anchorCtr="0" forceAA="0" compatLnSpc="1">
            <a:prstTxWarp prst="textNoShape">
              <a:avLst/>
            </a:prstTxWarp>
            <a:spAutoFit/>
          </a:bodyPr>
          <a:lstStyle/>
          <a:p>
            <a:pPr algn="l" defTabSz="932472" fontAlgn="base">
              <a:spcBef>
                <a:spcPts val="600"/>
              </a:spcBef>
              <a:spcAft>
                <a:spcPts val="600"/>
              </a:spcAft>
            </a:pPr>
            <a:r>
              <a:rPr lang="en-US" sz="1400">
                <a:solidFill>
                  <a:srgbClr val="091F2C"/>
                </a:solidFill>
                <a:latin typeface="+mj-lt"/>
                <a:ea typeface="Segoe UI" pitchFamily="34" charset="0"/>
                <a:cs typeface="Segoe Sans Display Semilight" pitchFamily="2" charset="0"/>
              </a:rPr>
              <a:t>Here's how to get started:</a:t>
            </a:r>
          </a:p>
          <a:p>
            <a:pPr marL="266700" indent="-177800" algn="l" defTabSz="932472" fontAlgn="base">
              <a:spcBef>
                <a:spcPts val="200"/>
              </a:spcBef>
              <a:spcAft>
                <a:spcPts val="600"/>
              </a:spcAft>
              <a:buFont typeface="Arial" panose="020B0604020202020204" pitchFamily="34" charset="0"/>
              <a:buChar char="•"/>
            </a:pPr>
            <a:r>
              <a:rPr lang="en-US" sz="1000">
                <a:solidFill>
                  <a:schemeClr val="tx1"/>
                </a:solidFill>
                <a:latin typeface="+mj-lt"/>
                <a:ea typeface="Segoe UI" pitchFamily="34" charset="0"/>
                <a:cs typeface="Segoe Sans Display Semilight" pitchFamily="2" charset="0"/>
              </a:rPr>
              <a:t>Book your complimentary security assessment: </a:t>
            </a:r>
            <a:r>
              <a:rPr lang="en-US" sz="1000">
                <a:solidFill>
                  <a:schemeClr val="tx1"/>
                </a:solidFill>
                <a:ea typeface="Segoe UI" pitchFamily="34" charset="0"/>
                <a:cs typeface="Segoe Sans Display Semilight" pitchFamily="2" charset="0"/>
              </a:rPr>
              <a:t>Identify your current risks, compliance gaps, and quick-win opportunities without disrupting your operations</a:t>
            </a:r>
          </a:p>
          <a:p>
            <a:pPr marL="266700" indent="-177800" algn="l" defTabSz="932472" fontAlgn="base">
              <a:spcBef>
                <a:spcPts val="200"/>
              </a:spcBef>
              <a:spcAft>
                <a:spcPts val="600"/>
              </a:spcAft>
              <a:buFont typeface="Arial" panose="020B0604020202020204" pitchFamily="34" charset="0"/>
              <a:buChar char="•"/>
            </a:pPr>
            <a:r>
              <a:rPr lang="en-US" sz="1000">
                <a:solidFill>
                  <a:schemeClr val="tx1"/>
                </a:solidFill>
                <a:latin typeface="+mj-lt"/>
                <a:ea typeface="Segoe UI" pitchFamily="34" charset="0"/>
                <a:cs typeface="Segoe Sans Display Semilight" pitchFamily="2" charset="0"/>
              </a:rPr>
              <a:t>Review your personalised security roadmap:</a:t>
            </a:r>
            <a:r>
              <a:rPr lang="en-US" sz="1000">
                <a:solidFill>
                  <a:schemeClr val="tx1"/>
                </a:solidFill>
                <a:ea typeface="Segoe UI" pitchFamily="34" charset="0"/>
                <a:cs typeface="Segoe Sans Display Semilight" pitchFamily="2" charset="0"/>
              </a:rPr>
              <a:t> Receive a practical plan that prioritises balances critical security needs with business goals and budget constraints.</a:t>
            </a:r>
          </a:p>
          <a:p>
            <a:pPr marL="266700" indent="-177800" algn="l" defTabSz="932472" fontAlgn="base">
              <a:spcBef>
                <a:spcPts val="200"/>
              </a:spcBef>
              <a:spcAft>
                <a:spcPts val="600"/>
              </a:spcAft>
              <a:buFont typeface="Arial" panose="020B0604020202020204" pitchFamily="34" charset="0"/>
              <a:buChar char="•"/>
            </a:pPr>
            <a:r>
              <a:rPr lang="en-US" sz="1000">
                <a:solidFill>
                  <a:schemeClr val="tx1"/>
                </a:solidFill>
                <a:latin typeface="+mj-lt"/>
                <a:ea typeface="Segoe UI" pitchFamily="34" charset="0"/>
                <a:cs typeface="Segoe Sans Display Semilight" pitchFamily="2" charset="0"/>
              </a:rPr>
              <a:t>Deploy foundational protection: </a:t>
            </a:r>
            <a:r>
              <a:rPr lang="en-US" sz="1000">
                <a:solidFill>
                  <a:schemeClr val="tx1"/>
                </a:solidFill>
                <a:ea typeface="Segoe UI" pitchFamily="34" charset="0"/>
                <a:cs typeface="Segoe Sans Display Semilight" pitchFamily="2" charset="0"/>
              </a:rPr>
              <a:t>Implement essential security capabilities for immediate risk reduction</a:t>
            </a:r>
          </a:p>
          <a:p>
            <a:pPr marL="266700" indent="-177800" algn="l" defTabSz="932472" fontAlgn="base">
              <a:spcBef>
                <a:spcPts val="200"/>
              </a:spcBef>
              <a:spcAft>
                <a:spcPts val="600"/>
              </a:spcAft>
              <a:buFont typeface="Arial" panose="020B0604020202020204" pitchFamily="34" charset="0"/>
              <a:buChar char="•"/>
            </a:pPr>
            <a:r>
              <a:rPr lang="en-US" sz="1000">
                <a:solidFill>
                  <a:schemeClr val="tx1"/>
                </a:solidFill>
                <a:latin typeface="+mj-lt"/>
                <a:ea typeface="Segoe UI" pitchFamily="34" charset="0"/>
                <a:cs typeface="Segoe Sans Display Semilight" pitchFamily="2" charset="0"/>
              </a:rPr>
              <a:t>Build security awareness:</a:t>
            </a:r>
            <a:r>
              <a:rPr lang="en-US" sz="1000">
                <a:solidFill>
                  <a:schemeClr val="tx1"/>
                </a:solidFill>
                <a:ea typeface="Segoe UI" pitchFamily="34" charset="0"/>
                <a:cs typeface="Segoe Sans Display Semilight" pitchFamily="2" charset="0"/>
              </a:rPr>
              <a:t> Train your team on security best practices that complement technical controls</a:t>
            </a:r>
          </a:p>
          <a:p>
            <a:pPr marL="266700" indent="-177800" algn="l" defTabSz="932472" fontAlgn="base">
              <a:spcBef>
                <a:spcPts val="200"/>
              </a:spcBef>
              <a:spcAft>
                <a:spcPts val="600"/>
              </a:spcAft>
              <a:buFont typeface="Arial" panose="020B0604020202020204" pitchFamily="34" charset="0"/>
              <a:buChar char="•"/>
            </a:pPr>
            <a:r>
              <a:rPr lang="en-US" sz="1000">
                <a:solidFill>
                  <a:schemeClr val="tx1"/>
                </a:solidFill>
                <a:latin typeface="+mj-lt"/>
                <a:ea typeface="Segoe UI" pitchFamily="34" charset="0"/>
                <a:cs typeface="Segoe Sans Display Semilight" pitchFamily="2" charset="0"/>
              </a:rPr>
              <a:t>Continuously improve:</a:t>
            </a:r>
            <a:r>
              <a:rPr lang="en-US" sz="1000">
                <a:solidFill>
                  <a:schemeClr val="tx1"/>
                </a:solidFill>
                <a:ea typeface="Segoe UI" pitchFamily="34" charset="0"/>
                <a:cs typeface="Segoe Sans Display Semilight" pitchFamily="2" charset="0"/>
              </a:rPr>
              <a:t> Regularly review and enhance your security posture as threats evolve</a:t>
            </a:r>
          </a:p>
        </p:txBody>
      </p:sp>
      <p:sp>
        <p:nvSpPr>
          <p:cNvPr id="15" name="TextBox 14">
            <a:extLst>
              <a:ext uri="{FF2B5EF4-FFF2-40B4-BE49-F238E27FC236}">
                <a16:creationId xmlns:a16="http://schemas.microsoft.com/office/drawing/2014/main" id="{2FCC24DF-A37E-41C7-9F99-C58198AEF385}"/>
              </a:ext>
            </a:extLst>
          </p:cNvPr>
          <p:cNvSpPr txBox="1"/>
          <p:nvPr/>
        </p:nvSpPr>
        <p:spPr>
          <a:xfrm>
            <a:off x="328613" y="4471166"/>
            <a:ext cx="6200774" cy="461665"/>
          </a:xfrm>
          <a:prstGeom prst="rect">
            <a:avLst/>
          </a:prstGeom>
          <a:noFill/>
        </p:spPr>
        <p:txBody>
          <a:bodyPr wrap="square" lIns="0" tIns="0" rIns="0" bIns="0" anchor="t">
            <a:spAutoFit/>
          </a:bodyPr>
          <a:lstStyle/>
          <a:p>
            <a:pPr defTabSz="914397">
              <a:spcBef>
                <a:spcPts val="300"/>
              </a:spcBef>
              <a:spcAft>
                <a:spcPts val="600"/>
              </a:spcAft>
              <a:defRPr/>
            </a:pPr>
            <a:r>
              <a:rPr lang="en-US" sz="1000">
                <a:cs typeface="Segoe UI"/>
              </a:rPr>
              <a:t>Implementing robust security doesn't have to be overwhelming or disruptive. With the right partner and Microsoft's integrated security solutions, you can achieve enterprise-grade protection that fits your business needs and budget.</a:t>
            </a:r>
          </a:p>
        </p:txBody>
      </p:sp>
      <p:grpSp>
        <p:nvGrpSpPr>
          <p:cNvPr id="33" name="Group 32">
            <a:extLst>
              <a:ext uri="{FF2B5EF4-FFF2-40B4-BE49-F238E27FC236}">
                <a16:creationId xmlns:a16="http://schemas.microsoft.com/office/drawing/2014/main" id="{45CF093D-CF12-4C88-B6F0-F4B741C91D52}"/>
              </a:ext>
            </a:extLst>
          </p:cNvPr>
          <p:cNvGrpSpPr/>
          <p:nvPr/>
        </p:nvGrpSpPr>
        <p:grpSpPr>
          <a:xfrm>
            <a:off x="4745957" y="7868297"/>
            <a:ext cx="1800000" cy="1800000"/>
            <a:chOff x="4745957" y="7868297"/>
            <a:chExt cx="1800000" cy="1800000"/>
          </a:xfrm>
        </p:grpSpPr>
        <p:pic>
          <p:nvPicPr>
            <p:cNvPr id="34" name="Picture 33">
              <a:extLst>
                <a:ext uri="{FF2B5EF4-FFF2-40B4-BE49-F238E27FC236}">
                  <a16:creationId xmlns:a16="http://schemas.microsoft.com/office/drawing/2014/main" id="{46D32DD5-0892-4944-B915-5B3F3C508286}"/>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745957" y="7868297"/>
              <a:ext cx="1800000" cy="1800000"/>
            </a:xfrm>
            <a:prstGeom prst="rect">
              <a:avLst/>
            </a:prstGeom>
          </p:spPr>
        </p:pic>
        <p:sp>
          <p:nvSpPr>
            <p:cNvPr id="35" name="TextBox 34">
              <a:extLst>
                <a:ext uri="{FF2B5EF4-FFF2-40B4-BE49-F238E27FC236}">
                  <a16:creationId xmlns:a16="http://schemas.microsoft.com/office/drawing/2014/main" id="{101C69C3-F4B9-4CCC-ADCB-0F9431127E07}"/>
                </a:ext>
              </a:extLst>
            </p:cNvPr>
            <p:cNvSpPr txBox="1"/>
            <p:nvPr/>
          </p:nvSpPr>
          <p:spPr>
            <a:xfrm>
              <a:off x="4843461" y="9223839"/>
              <a:ext cx="1150019" cy="215444"/>
            </a:xfrm>
            <a:prstGeom prst="rect">
              <a:avLst/>
            </a:prstGeom>
            <a:noFill/>
          </p:spPr>
          <p:txBody>
            <a:bodyPr wrap="square" lIns="0" tIns="0" rIns="0" bIns="0" anchor="t">
              <a:spAutoFit/>
            </a:bodyPr>
            <a:lstStyle/>
            <a:p>
              <a:pPr defTabSz="914397">
                <a:spcBef>
                  <a:spcPts val="200"/>
                </a:spcBef>
                <a:spcAft>
                  <a:spcPts val="600"/>
                </a:spcAft>
                <a:defRPr/>
              </a:pPr>
              <a:r>
                <a:rPr lang="en-US" sz="1400">
                  <a:cs typeface="Segoe UI"/>
                </a:rPr>
                <a:t>Next step</a:t>
              </a:r>
              <a:endParaRPr lang="en-US" sz="1200">
                <a:cs typeface="Segoe UI"/>
              </a:endParaRPr>
            </a:p>
          </p:txBody>
        </p:sp>
        <p:grpSp>
          <p:nvGrpSpPr>
            <p:cNvPr id="36" name="Group 35">
              <a:extLst>
                <a:ext uri="{FF2B5EF4-FFF2-40B4-BE49-F238E27FC236}">
                  <a16:creationId xmlns:a16="http://schemas.microsoft.com/office/drawing/2014/main" id="{B6D3198B-C211-4D84-AA7A-6E189D65F9FA}"/>
                </a:ext>
              </a:extLst>
            </p:cNvPr>
            <p:cNvGrpSpPr>
              <a:grpSpLocks noChangeAspect="1"/>
            </p:cNvGrpSpPr>
            <p:nvPr/>
          </p:nvGrpSpPr>
          <p:grpSpPr>
            <a:xfrm>
              <a:off x="4843461" y="7963589"/>
              <a:ext cx="252000" cy="252000"/>
              <a:chOff x="3293474" y="6677365"/>
              <a:chExt cx="360000" cy="360000"/>
            </a:xfrm>
          </p:grpSpPr>
          <p:sp>
            <p:nvSpPr>
              <p:cNvPr id="37" name="Freeform: Shape 36">
                <a:extLst>
                  <a:ext uri="{FF2B5EF4-FFF2-40B4-BE49-F238E27FC236}">
                    <a16:creationId xmlns:a16="http://schemas.microsoft.com/office/drawing/2014/main" id="{392351BB-F666-445D-AB40-3097BA776502}"/>
                  </a:ext>
                </a:extLst>
              </p:cNvPr>
              <p:cNvSpPr/>
              <p:nvPr/>
            </p:nvSpPr>
            <p:spPr>
              <a:xfrm rot="2700000">
                <a:off x="3293474" y="6677365"/>
                <a:ext cx="360000" cy="360000"/>
              </a:xfrm>
              <a:custGeom>
                <a:avLst/>
                <a:gdLst>
                  <a:gd name="connsiteX0" fmla="*/ 0 w 126000"/>
                  <a:gd name="connsiteY0" fmla="*/ 63000 h 126000"/>
                  <a:gd name="connsiteX1" fmla="*/ 63000 w 126000"/>
                  <a:gd name="connsiteY1" fmla="*/ 0 h 126000"/>
                  <a:gd name="connsiteX2" fmla="*/ 126000 w 126000"/>
                  <a:gd name="connsiteY2" fmla="*/ 63000 h 126000"/>
                  <a:gd name="connsiteX3" fmla="*/ 63000 w 126000"/>
                  <a:gd name="connsiteY3" fmla="*/ 126000 h 126000"/>
                  <a:gd name="connsiteX4" fmla="*/ 0 w 126000"/>
                  <a:gd name="connsiteY4" fmla="*/ 63000 h 126000"/>
                  <a:gd name="connsiteX5" fmla="*/ 0 w 126000"/>
                  <a:gd name="connsiteY5" fmla="*/ 63000 h 12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000" h="126000">
                    <a:moveTo>
                      <a:pt x="0" y="63000"/>
                    </a:moveTo>
                    <a:cubicBezTo>
                      <a:pt x="0" y="28205"/>
                      <a:pt x="28205" y="0"/>
                      <a:pt x="63000" y="0"/>
                    </a:cubicBezTo>
                    <a:cubicBezTo>
                      <a:pt x="97795" y="0"/>
                      <a:pt x="126000" y="28205"/>
                      <a:pt x="126000" y="63000"/>
                    </a:cubicBezTo>
                    <a:cubicBezTo>
                      <a:pt x="126000" y="97795"/>
                      <a:pt x="97795" y="126000"/>
                      <a:pt x="63000" y="126000"/>
                    </a:cubicBezTo>
                    <a:cubicBezTo>
                      <a:pt x="28205" y="126000"/>
                      <a:pt x="0" y="97795"/>
                      <a:pt x="0" y="63000"/>
                    </a:cubicBezTo>
                    <a:lnTo>
                      <a:pt x="0" y="63000"/>
                    </a:lnTo>
                    <a:close/>
                  </a:path>
                </a:pathLst>
              </a:custGeom>
              <a:solidFill>
                <a:schemeClr val="bg1"/>
              </a:solidFill>
              <a:ln w="391" cap="flat">
                <a:noFill/>
                <a:prstDash val="solid"/>
                <a:miter/>
              </a:ln>
            </p:spPr>
            <p:txBody>
              <a:bodyPr rtlCol="0" anchor="ctr"/>
              <a:lstStyle/>
              <a:p>
                <a:endParaRPr lang="en-US"/>
              </a:p>
            </p:txBody>
          </p:sp>
          <p:grpSp>
            <p:nvGrpSpPr>
              <p:cNvPr id="38" name="Graphic 32">
                <a:extLst>
                  <a:ext uri="{FF2B5EF4-FFF2-40B4-BE49-F238E27FC236}">
                    <a16:creationId xmlns:a16="http://schemas.microsoft.com/office/drawing/2014/main" id="{0078CD0B-9DD6-4420-82A4-84FC75310701}"/>
                  </a:ext>
                </a:extLst>
              </p:cNvPr>
              <p:cNvGrpSpPr>
                <a:grpSpLocks noChangeAspect="1"/>
              </p:cNvGrpSpPr>
              <p:nvPr/>
            </p:nvGrpSpPr>
            <p:grpSpPr>
              <a:xfrm rot="2700000">
                <a:off x="3415580" y="6803365"/>
                <a:ext cx="115789" cy="108000"/>
                <a:chOff x="2996146" y="4819536"/>
                <a:chExt cx="56012" cy="52244"/>
              </a:xfrm>
            </p:grpSpPr>
            <p:sp>
              <p:nvSpPr>
                <p:cNvPr id="39" name="Freeform: Shape 38">
                  <a:extLst>
                    <a:ext uri="{FF2B5EF4-FFF2-40B4-BE49-F238E27FC236}">
                      <a16:creationId xmlns:a16="http://schemas.microsoft.com/office/drawing/2014/main" id="{24D89498-54DC-479D-8169-FEF23236F5CC}"/>
                    </a:ext>
                  </a:extLst>
                </p:cNvPr>
                <p:cNvSpPr/>
                <p:nvPr/>
              </p:nvSpPr>
              <p:spPr>
                <a:xfrm>
                  <a:off x="3024153" y="4819536"/>
                  <a:ext cx="397" cy="52244"/>
                </a:xfrm>
                <a:custGeom>
                  <a:avLst/>
                  <a:gdLst>
                    <a:gd name="connsiteX0" fmla="*/ 0 w 397"/>
                    <a:gd name="connsiteY0" fmla="*/ 52244 h 52244"/>
                    <a:gd name="connsiteX1" fmla="*/ 0 w 397"/>
                    <a:gd name="connsiteY1" fmla="*/ 0 h 52244"/>
                  </a:gdLst>
                  <a:ahLst/>
                  <a:cxnLst>
                    <a:cxn ang="0">
                      <a:pos x="connsiteX0" y="connsiteY0"/>
                    </a:cxn>
                    <a:cxn ang="0">
                      <a:pos x="connsiteX1" y="connsiteY1"/>
                    </a:cxn>
                  </a:cxnLst>
                  <a:rect l="l" t="t" r="r" b="b"/>
                  <a:pathLst>
                    <a:path w="397" h="52244">
                      <a:moveTo>
                        <a:pt x="0" y="52244"/>
                      </a:moveTo>
                      <a:lnTo>
                        <a:pt x="0" y="0"/>
                      </a:lnTo>
                    </a:path>
                  </a:pathLst>
                </a:custGeom>
                <a:ln w="9525" cap="rnd">
                  <a:solidFill>
                    <a:schemeClr val="tx1"/>
                  </a:solidFill>
                  <a:prstDash val="solid"/>
                  <a:round/>
                </a:ln>
              </p:spPr>
              <p:txBody>
                <a:bodyPr rtlCol="0" anchor="ctr"/>
                <a:lstStyle/>
                <a:p>
                  <a:endParaRPr lang="en-US"/>
                </a:p>
              </p:txBody>
            </p:sp>
            <p:sp>
              <p:nvSpPr>
                <p:cNvPr id="40" name="Freeform: Shape 39">
                  <a:extLst>
                    <a:ext uri="{FF2B5EF4-FFF2-40B4-BE49-F238E27FC236}">
                      <a16:creationId xmlns:a16="http://schemas.microsoft.com/office/drawing/2014/main" id="{160B2AAF-EB78-4E32-BF82-937C5727AF8E}"/>
                    </a:ext>
                  </a:extLst>
                </p:cNvPr>
                <p:cNvSpPr/>
                <p:nvPr/>
              </p:nvSpPr>
              <p:spPr>
                <a:xfrm>
                  <a:off x="2996146" y="4819536"/>
                  <a:ext cx="28006" cy="23304"/>
                </a:xfrm>
                <a:custGeom>
                  <a:avLst/>
                  <a:gdLst>
                    <a:gd name="connsiteX0" fmla="*/ 0 w 28006"/>
                    <a:gd name="connsiteY0" fmla="*/ 23304 h 23304"/>
                    <a:gd name="connsiteX1" fmla="*/ 28006 w 28006"/>
                    <a:gd name="connsiteY1" fmla="*/ 0 h 23304"/>
                  </a:gdLst>
                  <a:ahLst/>
                  <a:cxnLst>
                    <a:cxn ang="0">
                      <a:pos x="connsiteX0" y="connsiteY0"/>
                    </a:cxn>
                    <a:cxn ang="0">
                      <a:pos x="connsiteX1" y="connsiteY1"/>
                    </a:cxn>
                  </a:cxnLst>
                  <a:rect l="l" t="t" r="r" b="b"/>
                  <a:pathLst>
                    <a:path w="28006" h="23304">
                      <a:moveTo>
                        <a:pt x="0" y="23304"/>
                      </a:moveTo>
                      <a:lnTo>
                        <a:pt x="28006" y="0"/>
                      </a:lnTo>
                    </a:path>
                  </a:pathLst>
                </a:custGeom>
                <a:ln w="9525" cap="rnd">
                  <a:solidFill>
                    <a:schemeClr val="tx1"/>
                  </a:solidFill>
                  <a:prstDash val="solid"/>
                  <a:round/>
                </a:ln>
              </p:spPr>
              <p:txBody>
                <a:bodyPr rtlCol="0" anchor="ctr"/>
                <a:lstStyle/>
                <a:p>
                  <a:endParaRPr lang="en-US"/>
                </a:p>
              </p:txBody>
            </p:sp>
            <p:sp>
              <p:nvSpPr>
                <p:cNvPr id="41" name="Freeform: Shape 40">
                  <a:extLst>
                    <a:ext uri="{FF2B5EF4-FFF2-40B4-BE49-F238E27FC236}">
                      <a16:creationId xmlns:a16="http://schemas.microsoft.com/office/drawing/2014/main" id="{0F856DF2-7CCB-4F17-AAF6-F522AC18DF3D}"/>
                    </a:ext>
                  </a:extLst>
                </p:cNvPr>
                <p:cNvSpPr/>
                <p:nvPr/>
              </p:nvSpPr>
              <p:spPr>
                <a:xfrm>
                  <a:off x="3024153" y="4819536"/>
                  <a:ext cx="28006" cy="23304"/>
                </a:xfrm>
                <a:custGeom>
                  <a:avLst/>
                  <a:gdLst>
                    <a:gd name="connsiteX0" fmla="*/ 28006 w 28006"/>
                    <a:gd name="connsiteY0" fmla="*/ 23304 h 23304"/>
                    <a:gd name="connsiteX1" fmla="*/ 0 w 28006"/>
                    <a:gd name="connsiteY1" fmla="*/ 0 h 23304"/>
                  </a:gdLst>
                  <a:ahLst/>
                  <a:cxnLst>
                    <a:cxn ang="0">
                      <a:pos x="connsiteX0" y="connsiteY0"/>
                    </a:cxn>
                    <a:cxn ang="0">
                      <a:pos x="connsiteX1" y="connsiteY1"/>
                    </a:cxn>
                  </a:cxnLst>
                  <a:rect l="l" t="t" r="r" b="b"/>
                  <a:pathLst>
                    <a:path w="28006" h="23304">
                      <a:moveTo>
                        <a:pt x="28006" y="23304"/>
                      </a:moveTo>
                      <a:lnTo>
                        <a:pt x="0" y="0"/>
                      </a:lnTo>
                    </a:path>
                  </a:pathLst>
                </a:custGeom>
                <a:ln w="9525" cap="rnd">
                  <a:solidFill>
                    <a:schemeClr val="tx1"/>
                  </a:solidFill>
                  <a:prstDash val="solid"/>
                  <a:round/>
                </a:ln>
              </p:spPr>
              <p:txBody>
                <a:bodyPr rtlCol="0" anchor="ctr"/>
                <a:lstStyle/>
                <a:p>
                  <a:endParaRPr lang="en-US"/>
                </a:p>
              </p:txBody>
            </p:sp>
          </p:grpSp>
        </p:grpSp>
      </p:grpSp>
    </p:spTree>
    <p:extLst>
      <p:ext uri="{BB962C8B-B14F-4D97-AF65-F5344CB8AC3E}">
        <p14:creationId xmlns:p14="http://schemas.microsoft.com/office/powerpoint/2010/main" val="1482604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42ED8843-519C-46FF-BA39-2EB73603076C}"/>
              </a:ext>
            </a:extLst>
          </p:cNvPr>
          <p:cNvSpPr>
            <a:spLocks noGrp="1"/>
          </p:cNvSpPr>
          <p:nvPr>
            <p:ph type="body" sz="quarter" idx="11"/>
          </p:nvPr>
        </p:nvSpPr>
        <p:spPr/>
        <p:txBody>
          <a:bodyPr/>
          <a:lstStyle/>
          <a:p>
            <a:endParaRPr lang="en-US"/>
          </a:p>
        </p:txBody>
      </p:sp>
      <p:sp>
        <p:nvSpPr>
          <p:cNvPr id="4" name="Text Placeholder 3">
            <a:extLst>
              <a:ext uri="{FF2B5EF4-FFF2-40B4-BE49-F238E27FC236}">
                <a16:creationId xmlns:a16="http://schemas.microsoft.com/office/drawing/2014/main" id="{B7EE4C92-2C05-4B30-AD19-3B14EAAAF237}"/>
              </a:ext>
            </a:extLst>
          </p:cNvPr>
          <p:cNvSpPr>
            <a:spLocks noGrp="1"/>
          </p:cNvSpPr>
          <p:nvPr>
            <p:ph type="body" sz="quarter" idx="12"/>
          </p:nvPr>
        </p:nvSpPr>
        <p:spPr/>
        <p:txBody>
          <a:bodyPr/>
          <a:lstStyle/>
          <a:p>
            <a:r>
              <a:rPr lang="en-US"/>
              <a:t>Insert partner contact details: </a:t>
            </a:r>
            <a:br>
              <a:rPr lang="en-US"/>
            </a:br>
            <a:r>
              <a:rPr lang="en-US"/>
              <a:t>[Name:]</a:t>
            </a:r>
            <a:br>
              <a:rPr lang="en-US"/>
            </a:br>
            <a:r>
              <a:rPr lang="en-US"/>
              <a:t>[Phone:]</a:t>
            </a:r>
            <a:br>
              <a:rPr lang="en-US"/>
            </a:br>
            <a:r>
              <a:rPr lang="en-US"/>
              <a:t>[Email:]</a:t>
            </a:r>
            <a:br>
              <a:rPr lang="en-US"/>
            </a:br>
            <a:r>
              <a:rPr lang="en-US"/>
              <a:t>[Website:]</a:t>
            </a:r>
          </a:p>
        </p:txBody>
      </p:sp>
      <p:sp>
        <p:nvSpPr>
          <p:cNvPr id="21" name="Text Placeholder 20">
            <a:extLst>
              <a:ext uri="{FF2B5EF4-FFF2-40B4-BE49-F238E27FC236}">
                <a16:creationId xmlns:a16="http://schemas.microsoft.com/office/drawing/2014/main" id="{3A737BFA-CECF-4474-A29D-907C04C71A0B}"/>
              </a:ext>
            </a:extLst>
          </p:cNvPr>
          <p:cNvSpPr>
            <a:spLocks noGrp="1"/>
          </p:cNvSpPr>
          <p:nvPr>
            <p:ph type="body" sz="quarter" idx="13"/>
          </p:nvPr>
        </p:nvSpPr>
        <p:spPr>
          <a:xfrm>
            <a:off x="1054160" y="3770363"/>
            <a:ext cx="3566521" cy="198893"/>
          </a:xfrm>
        </p:spPr>
        <p:txBody>
          <a:bodyPr/>
          <a:lstStyle/>
          <a:p>
            <a:endParaRPr lang="en-US"/>
          </a:p>
        </p:txBody>
      </p:sp>
      <p:sp>
        <p:nvSpPr>
          <p:cNvPr id="22" name="Text Placeholder 21">
            <a:extLst>
              <a:ext uri="{FF2B5EF4-FFF2-40B4-BE49-F238E27FC236}">
                <a16:creationId xmlns:a16="http://schemas.microsoft.com/office/drawing/2014/main" id="{9B3685E8-8AD4-4D43-A124-251496C18772}"/>
              </a:ext>
            </a:extLst>
          </p:cNvPr>
          <p:cNvSpPr>
            <a:spLocks noGrp="1"/>
          </p:cNvSpPr>
          <p:nvPr>
            <p:ph type="body" sz="quarter" idx="16"/>
          </p:nvPr>
        </p:nvSpPr>
        <p:spPr/>
        <p:txBody>
          <a:bodyPr/>
          <a:lstStyle/>
          <a:p>
            <a:endParaRPr lang="en-US"/>
          </a:p>
        </p:txBody>
      </p:sp>
      <p:sp>
        <p:nvSpPr>
          <p:cNvPr id="23" name="Picture Placeholder 22">
            <a:extLst>
              <a:ext uri="{FF2B5EF4-FFF2-40B4-BE49-F238E27FC236}">
                <a16:creationId xmlns:a16="http://schemas.microsoft.com/office/drawing/2014/main" id="{CCCE07AB-6F27-4FB8-A10B-92E448A9841D}"/>
              </a:ext>
            </a:extLst>
          </p:cNvPr>
          <p:cNvSpPr>
            <a:spLocks noGrp="1"/>
          </p:cNvSpPr>
          <p:nvPr>
            <p:ph type="pic" sz="quarter" idx="18"/>
          </p:nvPr>
        </p:nvSpPr>
        <p:spPr/>
        <p:txBody>
          <a:bodyPr/>
          <a:lstStyle/>
          <a:p>
            <a:endParaRPr lang="en-US"/>
          </a:p>
        </p:txBody>
      </p:sp>
      <p:sp>
        <p:nvSpPr>
          <p:cNvPr id="19" name="Text Placeholder 18">
            <a:extLst>
              <a:ext uri="{FF2B5EF4-FFF2-40B4-BE49-F238E27FC236}">
                <a16:creationId xmlns:a16="http://schemas.microsoft.com/office/drawing/2014/main" id="{61C7DAB6-B263-477B-A2EF-DF4AC4EABA41}"/>
              </a:ext>
            </a:extLst>
          </p:cNvPr>
          <p:cNvSpPr>
            <a:spLocks noGrp="1"/>
          </p:cNvSpPr>
          <p:nvPr>
            <p:ph type="body" sz="quarter" idx="19"/>
          </p:nvPr>
        </p:nvSpPr>
        <p:spPr/>
        <p:txBody>
          <a:bodyPr/>
          <a:lstStyle/>
          <a:p>
            <a:r>
              <a:rPr lang="en-US"/>
              <a:t>Let's work together to supercharge your security</a:t>
            </a:r>
          </a:p>
        </p:txBody>
      </p:sp>
      <p:sp>
        <p:nvSpPr>
          <p:cNvPr id="10" name="Text Placeholder 9">
            <a:extLst>
              <a:ext uri="{FF2B5EF4-FFF2-40B4-BE49-F238E27FC236}">
                <a16:creationId xmlns:a16="http://schemas.microsoft.com/office/drawing/2014/main" id="{D1C5E390-59E9-44FE-A797-D9B4C6C9C859}"/>
              </a:ext>
            </a:extLst>
          </p:cNvPr>
          <p:cNvSpPr>
            <a:spLocks noGrp="1"/>
          </p:cNvSpPr>
          <p:nvPr>
            <p:ph type="body" sz="quarter" idx="20"/>
          </p:nvPr>
        </p:nvSpPr>
        <p:spPr/>
        <p:txBody>
          <a:bodyPr/>
          <a:lstStyle/>
          <a:p>
            <a:r>
              <a:rPr lang="en-US"/>
              <a:t>Our Microsoft security experts will help you navigate the complex threat landscape and build a security foundation that protects your business now and in the future.</a:t>
            </a:r>
          </a:p>
        </p:txBody>
      </p:sp>
      <p:sp>
        <p:nvSpPr>
          <p:cNvPr id="11" name="Text Placeholder 10">
            <a:extLst>
              <a:ext uri="{FF2B5EF4-FFF2-40B4-BE49-F238E27FC236}">
                <a16:creationId xmlns:a16="http://schemas.microsoft.com/office/drawing/2014/main" id="{FF655C85-7FFE-42A1-A2A0-BEBFD5A2A0D2}"/>
              </a:ext>
            </a:extLst>
          </p:cNvPr>
          <p:cNvSpPr>
            <a:spLocks noGrp="1"/>
          </p:cNvSpPr>
          <p:nvPr>
            <p:ph type="body" sz="quarter" idx="21"/>
          </p:nvPr>
        </p:nvSpPr>
        <p:spPr/>
        <p:txBody>
          <a:bodyPr/>
          <a:lstStyle/>
          <a:p>
            <a:r>
              <a:rPr lang="en-US"/>
              <a:t>Contact us today to schedule your free security assessment.</a:t>
            </a:r>
          </a:p>
        </p:txBody>
      </p:sp>
      <p:sp>
        <p:nvSpPr>
          <p:cNvPr id="12" name="Text Placeholder 11">
            <a:extLst>
              <a:ext uri="{FF2B5EF4-FFF2-40B4-BE49-F238E27FC236}">
                <a16:creationId xmlns:a16="http://schemas.microsoft.com/office/drawing/2014/main" id="{A2C9D52B-4934-40A7-9B1D-7509EA3C3EFC}"/>
              </a:ext>
            </a:extLst>
          </p:cNvPr>
          <p:cNvSpPr>
            <a:spLocks noGrp="1"/>
          </p:cNvSpPr>
          <p:nvPr>
            <p:ph type="body" sz="quarter" idx="22"/>
          </p:nvPr>
        </p:nvSpPr>
        <p:spPr/>
        <p:txBody>
          <a:bodyPr/>
          <a:lstStyle/>
          <a:p>
            <a:r>
              <a:rPr lang="en-US"/>
              <a:t>Download further resources:</a:t>
            </a:r>
          </a:p>
        </p:txBody>
      </p:sp>
      <p:sp>
        <p:nvSpPr>
          <p:cNvPr id="13" name="Text Placeholder 12">
            <a:extLst>
              <a:ext uri="{FF2B5EF4-FFF2-40B4-BE49-F238E27FC236}">
                <a16:creationId xmlns:a16="http://schemas.microsoft.com/office/drawing/2014/main" id="{6FB9EDC7-FF27-4602-A378-F83CA000735B}"/>
              </a:ext>
            </a:extLst>
          </p:cNvPr>
          <p:cNvSpPr>
            <a:spLocks noGrp="1"/>
          </p:cNvSpPr>
          <p:nvPr>
            <p:ph type="body" sz="quarter" idx="23"/>
          </p:nvPr>
        </p:nvSpPr>
        <p:spPr/>
        <p:txBody>
          <a:bodyPr/>
          <a:lstStyle/>
          <a:p>
            <a:r>
              <a:rPr lang="en-US"/>
              <a:t>SMB Security Regulatory Changes: What you need to know</a:t>
            </a:r>
          </a:p>
          <a:p>
            <a:r>
              <a:rPr lang="en-US"/>
              <a:t>Security Industry Insights: Healthcare, Financial Services, Insurance, Retail, Government</a:t>
            </a:r>
          </a:p>
        </p:txBody>
      </p:sp>
      <p:sp>
        <p:nvSpPr>
          <p:cNvPr id="14" name="Text Placeholder 26">
            <a:extLst>
              <a:ext uri="{FF2B5EF4-FFF2-40B4-BE49-F238E27FC236}">
                <a16:creationId xmlns:a16="http://schemas.microsoft.com/office/drawing/2014/main" id="{00BCDC8B-77CB-4E40-878F-32A8F7A6170B}"/>
              </a:ext>
            </a:extLst>
          </p:cNvPr>
          <p:cNvSpPr txBox="1">
            <a:spLocks/>
          </p:cNvSpPr>
          <p:nvPr/>
        </p:nvSpPr>
        <p:spPr>
          <a:xfrm>
            <a:off x="328613" y="8947384"/>
            <a:ext cx="5259387" cy="806375"/>
          </a:xfrm>
          <a:prstGeom prst="rect">
            <a:avLst/>
          </a:prstGeom>
        </p:spPr>
        <p:txBody>
          <a:bodyPr wrap="square">
            <a:spAutoFit/>
          </a:bodyPr>
          <a:lstStyle>
            <a:lvl1pPr marL="0" marR="0" indent="0" algn="l" defTabSz="493831" rtl="0" eaLnBrk="1" fontAlgn="auto" latinLnBrk="0" hangingPunct="1">
              <a:lnSpc>
                <a:spcPct val="100000"/>
              </a:lnSpc>
              <a:spcBef>
                <a:spcPct val="20000"/>
              </a:spcBef>
              <a:spcAft>
                <a:spcPts val="0"/>
              </a:spcAft>
              <a:buClrTx/>
              <a:buSzPct val="90000"/>
              <a:buFont typeface="Wingdings" panose="05000000000000000000" pitchFamily="2" charset="2"/>
              <a:buNone/>
              <a:tabLst/>
              <a:defRPr sz="800" kern="1200" spc="0" baseline="0">
                <a:solidFill>
                  <a:srgbClr val="737373"/>
                </a:solidFill>
                <a:latin typeface="+mj-lt"/>
                <a:ea typeface="+mn-ea"/>
                <a:cs typeface="Segoe UI" panose="020B0502040204020203" pitchFamily="34" charset="0"/>
              </a:defRPr>
            </a:lvl1pPr>
            <a:lvl2pPr marL="121030" marR="0" indent="0" algn="l" defTabSz="493831" rtl="0" eaLnBrk="1" fontAlgn="auto" latinLnBrk="0" hangingPunct="1">
              <a:lnSpc>
                <a:spcPct val="100000"/>
              </a:lnSpc>
              <a:spcBef>
                <a:spcPct val="20000"/>
              </a:spcBef>
              <a:spcAft>
                <a:spcPts val="0"/>
              </a:spcAft>
              <a:buClrTx/>
              <a:buSzPct val="90000"/>
              <a:buFont typeface="Wingdings" panose="05000000000000000000" pitchFamily="2" charset="2"/>
              <a:buNone/>
              <a:tabLst/>
              <a:defRPr sz="900" kern="1200" spc="0" baseline="0">
                <a:solidFill>
                  <a:schemeClr val="tx1"/>
                </a:solidFill>
                <a:latin typeface="Segoe Sans Display (Body)"/>
                <a:ea typeface="+mn-ea"/>
                <a:cs typeface="+mn-cs"/>
              </a:defRPr>
            </a:lvl2pPr>
            <a:lvl3pPr marL="242060" marR="0" indent="0" algn="l" defTabSz="493831" rtl="0" eaLnBrk="1" fontAlgn="auto" latinLnBrk="0" hangingPunct="1">
              <a:lnSpc>
                <a:spcPct val="100000"/>
              </a:lnSpc>
              <a:spcBef>
                <a:spcPct val="20000"/>
              </a:spcBef>
              <a:spcAft>
                <a:spcPts val="0"/>
              </a:spcAft>
              <a:buClrTx/>
              <a:buSzPct val="90000"/>
              <a:buFont typeface="Wingdings" panose="05000000000000000000" pitchFamily="2" charset="2"/>
              <a:buNone/>
              <a:tabLst/>
              <a:defRPr sz="900" kern="1200" spc="0" baseline="0">
                <a:solidFill>
                  <a:schemeClr val="tx1"/>
                </a:solidFill>
                <a:latin typeface="Segoe Sans Display (Body)"/>
                <a:ea typeface="+mn-ea"/>
                <a:cs typeface="+mn-cs"/>
              </a:defRPr>
            </a:lvl3pPr>
            <a:lvl4pPr marL="350484" marR="0" indent="0" algn="l" defTabSz="493831" rtl="0" eaLnBrk="1" fontAlgn="auto" latinLnBrk="0" hangingPunct="1">
              <a:lnSpc>
                <a:spcPct val="100000"/>
              </a:lnSpc>
              <a:spcBef>
                <a:spcPct val="20000"/>
              </a:spcBef>
              <a:spcAft>
                <a:spcPts val="0"/>
              </a:spcAft>
              <a:buClrTx/>
              <a:buSzPct val="90000"/>
              <a:buFont typeface="Wingdings" panose="05000000000000000000" pitchFamily="2" charset="2"/>
              <a:buNone/>
              <a:tabLst/>
              <a:defRPr sz="900" kern="1200" spc="0" baseline="0">
                <a:solidFill>
                  <a:schemeClr val="tx1"/>
                </a:solidFill>
                <a:latin typeface="Segoe Sans Display (Body)"/>
                <a:ea typeface="+mn-ea"/>
                <a:cs typeface="+mn-cs"/>
              </a:defRPr>
            </a:lvl4pPr>
            <a:lvl5pPr marL="453022" marR="0" indent="0" algn="l" defTabSz="493831" rtl="0" eaLnBrk="1" fontAlgn="auto" latinLnBrk="0" hangingPunct="1">
              <a:lnSpc>
                <a:spcPct val="100000"/>
              </a:lnSpc>
              <a:spcBef>
                <a:spcPct val="20000"/>
              </a:spcBef>
              <a:spcAft>
                <a:spcPts val="0"/>
              </a:spcAft>
              <a:buClrTx/>
              <a:buSzPct val="90000"/>
              <a:buFont typeface="Wingdings" panose="05000000000000000000" pitchFamily="2" charset="2"/>
              <a:buNone/>
              <a:tabLst/>
              <a:defRPr sz="900" kern="1200" spc="0" baseline="0">
                <a:solidFill>
                  <a:schemeClr val="tx1"/>
                </a:solidFill>
                <a:latin typeface="Segoe Sans Display (Body)"/>
                <a:ea typeface="+mn-ea"/>
                <a:cs typeface="+mn-cs"/>
              </a:defRPr>
            </a:lvl5pPr>
            <a:lvl6pPr marL="1358035" indent="-123458" algn="l" defTabSz="493831" rtl="0" eaLnBrk="1" latinLnBrk="0" hangingPunct="1">
              <a:spcBef>
                <a:spcPct val="20000"/>
              </a:spcBef>
              <a:buFont typeface="Arial" pitchFamily="34" charset="0"/>
              <a:buChar char="•"/>
              <a:defRPr sz="1059" kern="1200">
                <a:solidFill>
                  <a:schemeClr val="tx1"/>
                </a:solidFill>
                <a:latin typeface="+mn-lt"/>
                <a:ea typeface="+mn-ea"/>
                <a:cs typeface="+mn-cs"/>
              </a:defRPr>
            </a:lvl6pPr>
            <a:lvl7pPr marL="1604951" indent="-123458" algn="l" defTabSz="493831" rtl="0" eaLnBrk="1" latinLnBrk="0" hangingPunct="1">
              <a:spcBef>
                <a:spcPct val="20000"/>
              </a:spcBef>
              <a:buFont typeface="Arial" pitchFamily="34" charset="0"/>
              <a:buChar char="•"/>
              <a:defRPr sz="1059" kern="1200">
                <a:solidFill>
                  <a:schemeClr val="tx1"/>
                </a:solidFill>
                <a:latin typeface="+mn-lt"/>
                <a:ea typeface="+mn-ea"/>
                <a:cs typeface="+mn-cs"/>
              </a:defRPr>
            </a:lvl7pPr>
            <a:lvl8pPr marL="1851866" indent="-123458" algn="l" defTabSz="493831" rtl="0" eaLnBrk="1" latinLnBrk="0" hangingPunct="1">
              <a:spcBef>
                <a:spcPct val="20000"/>
              </a:spcBef>
              <a:buFont typeface="Arial" pitchFamily="34" charset="0"/>
              <a:buChar char="•"/>
              <a:defRPr sz="1059" kern="1200">
                <a:solidFill>
                  <a:schemeClr val="tx1"/>
                </a:solidFill>
                <a:latin typeface="+mn-lt"/>
                <a:ea typeface="+mn-ea"/>
                <a:cs typeface="+mn-cs"/>
              </a:defRPr>
            </a:lvl8pPr>
            <a:lvl9pPr marL="2098782" indent="-123458" algn="l" defTabSz="493831" rtl="0" eaLnBrk="1" latinLnBrk="0" hangingPunct="1">
              <a:spcBef>
                <a:spcPct val="20000"/>
              </a:spcBef>
              <a:buFont typeface="Arial" pitchFamily="34" charset="0"/>
              <a:buChar char="•"/>
              <a:defRPr sz="1059" kern="1200">
                <a:solidFill>
                  <a:schemeClr val="tx1"/>
                </a:solidFill>
                <a:latin typeface="+mn-lt"/>
                <a:ea typeface="+mn-ea"/>
                <a:cs typeface="+mn-cs"/>
              </a:defRPr>
            </a:lvl9pPr>
          </a:lstStyle>
          <a:p>
            <a:r>
              <a:rPr lang="en-US">
                <a:latin typeface="+mn-lt"/>
              </a:rPr>
              <a:t>References: </a:t>
            </a:r>
          </a:p>
          <a:p>
            <a:r>
              <a:rPr lang="en-US">
                <a:latin typeface="+mn-lt"/>
              </a:rPr>
              <a:t>1. Microsoft: Microsoft Data Security Index Report, 2024 </a:t>
            </a:r>
          </a:p>
          <a:p>
            <a:r>
              <a:rPr lang="en-US">
                <a:latin typeface="+mn-lt"/>
              </a:rPr>
              <a:t>2. ASD: </a:t>
            </a:r>
            <a:r>
              <a:rPr lang="en-US">
                <a:latin typeface="+mn-lt"/>
                <a:hlinkClick r:id="rId2">
                  <a:extLst>
                    <a:ext uri="{A12FA001-AC4F-418D-AE19-62706E023703}">
                      <ahyp:hlinkClr xmlns:ahyp="http://schemas.microsoft.com/office/drawing/2018/hyperlinkcolor" val="tx"/>
                    </a:ext>
                  </a:extLst>
                </a:hlinkClick>
              </a:rPr>
              <a:t>Annual Cyber Threat Report 2023-24</a:t>
            </a:r>
            <a:endParaRPr lang="en-US">
              <a:latin typeface="+mn-lt"/>
            </a:endParaRPr>
          </a:p>
          <a:p>
            <a:r>
              <a:rPr lang="en-US">
                <a:latin typeface="+mn-lt"/>
              </a:rPr>
              <a:t>3. </a:t>
            </a:r>
            <a:r>
              <a:rPr lang="en-US">
                <a:latin typeface="+mn-lt"/>
                <a:hlinkClick r:id="rId3">
                  <a:extLst>
                    <a:ext uri="{A12FA001-AC4F-418D-AE19-62706E023703}">
                      <ahyp:hlinkClr xmlns:ahyp="http://schemas.microsoft.com/office/drawing/2018/hyperlinkcolor" val="tx"/>
                    </a:ext>
                  </a:extLst>
                </a:hlinkClick>
              </a:rPr>
              <a:t>ASBFEO Newsletter 2023 </a:t>
            </a:r>
            <a:endParaRPr lang="en-US">
              <a:latin typeface="+mn-lt"/>
            </a:endParaRPr>
          </a:p>
          <a:p>
            <a:r>
              <a:rPr lang="en-US">
                <a:latin typeface="+mn-lt"/>
              </a:rPr>
              <a:t>4. Cisco: </a:t>
            </a:r>
            <a:r>
              <a:rPr lang="en-US">
                <a:latin typeface="+mn-lt"/>
                <a:hlinkClick r:id="rId4">
                  <a:extLst>
                    <a:ext uri="{A12FA001-AC4F-418D-AE19-62706E023703}">
                      <ahyp:hlinkClr xmlns:ahyp="http://schemas.microsoft.com/office/drawing/2018/hyperlinkcolor" val="tx"/>
                    </a:ext>
                  </a:extLst>
                </a:hlinkClick>
              </a:rPr>
              <a:t>Cybersecurity for SMBs: Asia Pacific Businesses Prepare for Digital Defense, 2021</a:t>
            </a:r>
            <a:endParaRPr lang="en-US">
              <a:latin typeface="+mn-lt"/>
            </a:endParaRPr>
          </a:p>
        </p:txBody>
      </p:sp>
      <p:sp>
        <p:nvSpPr>
          <p:cNvPr id="2" name="Text Placeholder 10">
            <a:extLst>
              <a:ext uri="{FF2B5EF4-FFF2-40B4-BE49-F238E27FC236}">
                <a16:creationId xmlns:a16="http://schemas.microsoft.com/office/drawing/2014/main" id="{D603CEE7-028F-3DE0-85F4-91CD9DFBBF7E}"/>
              </a:ext>
            </a:extLst>
          </p:cNvPr>
          <p:cNvSpPr txBox="1">
            <a:spLocks/>
          </p:cNvSpPr>
          <p:nvPr/>
        </p:nvSpPr>
        <p:spPr>
          <a:xfrm>
            <a:off x="1053916" y="3955318"/>
            <a:ext cx="4292065" cy="153888"/>
          </a:xfrm>
          <a:prstGeom prst="rect">
            <a:avLst/>
          </a:prstGeom>
        </p:spPr>
        <p:txBody>
          <a:bodyPr vert="horz" wrap="square" lIns="0" tIns="0" rIns="0" bIns="0" rtlCol="0">
            <a:spAutoFit/>
          </a:bodyPr>
          <a:lstStyle>
            <a:lvl1pPr marL="0" marR="0" indent="0" algn="l" defTabSz="493831" rtl="0" eaLnBrk="1" fontAlgn="auto" latinLnBrk="0" hangingPunct="1">
              <a:lnSpc>
                <a:spcPct val="100000"/>
              </a:lnSpc>
              <a:spcBef>
                <a:spcPct val="20000"/>
              </a:spcBef>
              <a:spcAft>
                <a:spcPts val="0"/>
              </a:spcAft>
              <a:buClrTx/>
              <a:buSzPct val="90000"/>
              <a:buFont typeface="Wingdings" panose="05000000000000000000" pitchFamily="2" charset="2"/>
              <a:buNone/>
              <a:tabLst/>
              <a:defRPr sz="1000" kern="1200" spc="0" baseline="0">
                <a:solidFill>
                  <a:schemeClr val="tx1"/>
                </a:solidFill>
                <a:latin typeface="+mj-lt"/>
                <a:ea typeface="+mn-ea"/>
                <a:cs typeface="Segoe UI" panose="020B0502040204020203" pitchFamily="34" charset="0"/>
              </a:defRPr>
            </a:lvl1pPr>
            <a:lvl2pPr marL="121030" marR="0" indent="0" algn="l" defTabSz="493831" rtl="0" eaLnBrk="1" fontAlgn="auto" latinLnBrk="0" hangingPunct="1">
              <a:lnSpc>
                <a:spcPct val="100000"/>
              </a:lnSpc>
              <a:spcBef>
                <a:spcPct val="20000"/>
              </a:spcBef>
              <a:spcAft>
                <a:spcPts val="0"/>
              </a:spcAft>
              <a:buClrTx/>
              <a:buSzPct val="90000"/>
              <a:buFont typeface="Wingdings" panose="05000000000000000000" pitchFamily="2" charset="2"/>
              <a:buNone/>
              <a:tabLst/>
              <a:defRPr sz="900" kern="1200" spc="0" baseline="0">
                <a:solidFill>
                  <a:schemeClr val="tx1"/>
                </a:solidFill>
                <a:latin typeface="Segoe Sans Display (Body)"/>
                <a:ea typeface="+mn-ea"/>
                <a:cs typeface="+mn-cs"/>
              </a:defRPr>
            </a:lvl2pPr>
            <a:lvl3pPr marL="242060" marR="0" indent="0" algn="l" defTabSz="493831" rtl="0" eaLnBrk="1" fontAlgn="auto" latinLnBrk="0" hangingPunct="1">
              <a:lnSpc>
                <a:spcPct val="100000"/>
              </a:lnSpc>
              <a:spcBef>
                <a:spcPct val="20000"/>
              </a:spcBef>
              <a:spcAft>
                <a:spcPts val="0"/>
              </a:spcAft>
              <a:buClrTx/>
              <a:buSzPct val="90000"/>
              <a:buFont typeface="Wingdings" panose="05000000000000000000" pitchFamily="2" charset="2"/>
              <a:buNone/>
              <a:tabLst/>
              <a:defRPr sz="900" kern="1200" spc="0" baseline="0">
                <a:solidFill>
                  <a:schemeClr val="tx1"/>
                </a:solidFill>
                <a:latin typeface="Segoe Sans Display (Body)"/>
                <a:ea typeface="+mn-ea"/>
                <a:cs typeface="+mn-cs"/>
              </a:defRPr>
            </a:lvl3pPr>
            <a:lvl4pPr marL="350484" marR="0" indent="0" algn="l" defTabSz="493831" rtl="0" eaLnBrk="1" fontAlgn="auto" latinLnBrk="0" hangingPunct="1">
              <a:lnSpc>
                <a:spcPct val="100000"/>
              </a:lnSpc>
              <a:spcBef>
                <a:spcPct val="20000"/>
              </a:spcBef>
              <a:spcAft>
                <a:spcPts val="0"/>
              </a:spcAft>
              <a:buClrTx/>
              <a:buSzPct val="90000"/>
              <a:buFont typeface="Wingdings" panose="05000000000000000000" pitchFamily="2" charset="2"/>
              <a:buNone/>
              <a:tabLst/>
              <a:defRPr sz="900" kern="1200" spc="0" baseline="0">
                <a:solidFill>
                  <a:schemeClr val="tx1"/>
                </a:solidFill>
                <a:latin typeface="Segoe Sans Display (Body)"/>
                <a:ea typeface="+mn-ea"/>
                <a:cs typeface="+mn-cs"/>
              </a:defRPr>
            </a:lvl4pPr>
            <a:lvl5pPr marL="453022" marR="0" indent="0" algn="l" defTabSz="493831" rtl="0" eaLnBrk="1" fontAlgn="auto" latinLnBrk="0" hangingPunct="1">
              <a:lnSpc>
                <a:spcPct val="100000"/>
              </a:lnSpc>
              <a:spcBef>
                <a:spcPct val="20000"/>
              </a:spcBef>
              <a:spcAft>
                <a:spcPts val="0"/>
              </a:spcAft>
              <a:buClrTx/>
              <a:buSzPct val="90000"/>
              <a:buFont typeface="Wingdings" panose="05000000000000000000" pitchFamily="2" charset="2"/>
              <a:buNone/>
              <a:tabLst/>
              <a:defRPr sz="900" kern="1200" spc="0" baseline="0">
                <a:solidFill>
                  <a:schemeClr val="tx1"/>
                </a:solidFill>
                <a:latin typeface="Segoe Sans Display (Body)"/>
                <a:ea typeface="+mn-ea"/>
                <a:cs typeface="+mn-cs"/>
              </a:defRPr>
            </a:lvl5pPr>
            <a:lvl6pPr marL="1358035" indent="-123458" algn="l" defTabSz="493831" rtl="0" eaLnBrk="1" latinLnBrk="0" hangingPunct="1">
              <a:spcBef>
                <a:spcPct val="20000"/>
              </a:spcBef>
              <a:buFont typeface="Arial" pitchFamily="34" charset="0"/>
              <a:buChar char="•"/>
              <a:defRPr sz="1059" kern="1200">
                <a:solidFill>
                  <a:schemeClr val="tx1"/>
                </a:solidFill>
                <a:latin typeface="+mn-lt"/>
                <a:ea typeface="+mn-ea"/>
                <a:cs typeface="+mn-cs"/>
              </a:defRPr>
            </a:lvl6pPr>
            <a:lvl7pPr marL="1604951" indent="-123458" algn="l" defTabSz="493831" rtl="0" eaLnBrk="1" latinLnBrk="0" hangingPunct="1">
              <a:spcBef>
                <a:spcPct val="20000"/>
              </a:spcBef>
              <a:buFont typeface="Arial" pitchFamily="34" charset="0"/>
              <a:buChar char="•"/>
              <a:defRPr sz="1059" kern="1200">
                <a:solidFill>
                  <a:schemeClr val="tx1"/>
                </a:solidFill>
                <a:latin typeface="+mn-lt"/>
                <a:ea typeface="+mn-ea"/>
                <a:cs typeface="+mn-cs"/>
              </a:defRPr>
            </a:lvl7pPr>
            <a:lvl8pPr marL="1851866" indent="-123458" algn="l" defTabSz="493831" rtl="0" eaLnBrk="1" latinLnBrk="0" hangingPunct="1">
              <a:spcBef>
                <a:spcPct val="20000"/>
              </a:spcBef>
              <a:buFont typeface="Arial" pitchFamily="34" charset="0"/>
              <a:buChar char="•"/>
              <a:defRPr sz="1059" kern="1200">
                <a:solidFill>
                  <a:schemeClr val="tx1"/>
                </a:solidFill>
                <a:latin typeface="+mn-lt"/>
                <a:ea typeface="+mn-ea"/>
                <a:cs typeface="+mn-cs"/>
              </a:defRPr>
            </a:lvl8pPr>
            <a:lvl9pPr marL="2098782" indent="-123458" algn="l" defTabSz="493831" rtl="0" eaLnBrk="1" latinLnBrk="0" hangingPunct="1">
              <a:spcBef>
                <a:spcPct val="20000"/>
              </a:spcBef>
              <a:buFont typeface="Arial" pitchFamily="34" charset="0"/>
              <a:buChar char="•"/>
              <a:defRPr sz="1059" kern="1200">
                <a:solidFill>
                  <a:schemeClr val="tx1"/>
                </a:solidFill>
                <a:latin typeface="+mn-lt"/>
                <a:ea typeface="+mn-ea"/>
                <a:cs typeface="+mn-cs"/>
              </a:defRPr>
            </a:lvl9pPr>
          </a:lstStyle>
          <a:p>
            <a:r>
              <a:rPr lang="en-AU" b="1">
                <a:solidFill>
                  <a:srgbClr val="000000"/>
                </a:solidFill>
                <a:effectLst/>
                <a:latin typeface="+mn-lt"/>
                <a:ea typeface="Arial" panose="020B0604020202020204" pitchFamily="34" charset="0"/>
              </a:rPr>
              <a:t>Your proven security specialists</a:t>
            </a:r>
            <a:r>
              <a:rPr lang="en-AU">
                <a:effectLst/>
                <a:latin typeface="+mn-lt"/>
              </a:rPr>
              <a:t> </a:t>
            </a:r>
            <a:endParaRPr lang="en-US">
              <a:latin typeface="+mn-lt"/>
            </a:endParaRPr>
          </a:p>
        </p:txBody>
      </p:sp>
    </p:spTree>
    <p:extLst>
      <p:ext uri="{BB962C8B-B14F-4D97-AF65-F5344CB8AC3E}">
        <p14:creationId xmlns:p14="http://schemas.microsoft.com/office/powerpoint/2010/main" val="603797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4F3F5"/>
        </a:solidFill>
        <a:effectLst/>
      </p:bgPr>
    </p:bg>
    <p:spTree>
      <p:nvGrpSpPr>
        <p:cNvPr id="1" name=""/>
        <p:cNvGrpSpPr/>
        <p:nvPr/>
      </p:nvGrpSpPr>
      <p:grpSpPr>
        <a:xfrm>
          <a:off x="0" y="0"/>
          <a:ext cx="0" cy="0"/>
          <a:chOff x="0" y="0"/>
          <a:chExt cx="0" cy="0"/>
        </a:xfrm>
      </p:grpSpPr>
      <p:pic>
        <p:nvPicPr>
          <p:cNvPr id="91" name="Picture 90">
            <a:extLst>
              <a:ext uri="{FF2B5EF4-FFF2-40B4-BE49-F238E27FC236}">
                <a16:creationId xmlns:a16="http://schemas.microsoft.com/office/drawing/2014/main" id="{A5E29057-90C1-4436-9018-78930F78B2CD}"/>
              </a:ext>
            </a:extLst>
          </p:cNvPr>
          <p:cNvPicPr>
            <a:picLocks noChangeAspect="1"/>
          </p:cNvPicPr>
          <p:nvPr/>
        </p:nvPicPr>
        <p:blipFill>
          <a:blip r:embed="rId3">
            <a:extLst>
              <a:ext uri="{28A0092B-C50C-407E-A947-70E740481C1C}">
                <a14:useLocalDpi xmlns:a14="http://schemas.microsoft.com/office/drawing/2010/main" val="0"/>
              </a:ext>
            </a:extLst>
          </a:blip>
          <a:srcRect l="26153" r="26153"/>
          <a:stretch/>
        </p:blipFill>
        <p:spPr>
          <a:xfrm>
            <a:off x="0" y="1817673"/>
            <a:ext cx="6858000" cy="8088330"/>
          </a:xfrm>
          <a:custGeom>
            <a:avLst/>
            <a:gdLst>
              <a:gd name="connsiteX0" fmla="*/ 0 w 6858000"/>
              <a:gd name="connsiteY0" fmla="*/ 0 h 7394189"/>
              <a:gd name="connsiteX1" fmla="*/ 6858000 w 6858000"/>
              <a:gd name="connsiteY1" fmla="*/ 0 h 7394189"/>
              <a:gd name="connsiteX2" fmla="*/ 6858000 w 6858000"/>
              <a:gd name="connsiteY2" fmla="*/ 7394189 h 7394189"/>
              <a:gd name="connsiteX3" fmla="*/ 0 w 6858000"/>
              <a:gd name="connsiteY3" fmla="*/ 7394189 h 7394189"/>
            </a:gdLst>
            <a:ahLst/>
            <a:cxnLst>
              <a:cxn ang="0">
                <a:pos x="connsiteX0" y="connsiteY0"/>
              </a:cxn>
              <a:cxn ang="0">
                <a:pos x="connsiteX1" y="connsiteY1"/>
              </a:cxn>
              <a:cxn ang="0">
                <a:pos x="connsiteX2" y="connsiteY2"/>
              </a:cxn>
              <a:cxn ang="0">
                <a:pos x="connsiteX3" y="connsiteY3"/>
              </a:cxn>
            </a:cxnLst>
            <a:rect l="l" t="t" r="r" b="b"/>
            <a:pathLst>
              <a:path w="6858000" h="7394189">
                <a:moveTo>
                  <a:pt x="0" y="0"/>
                </a:moveTo>
                <a:lnTo>
                  <a:pt x="6858000" y="0"/>
                </a:lnTo>
                <a:lnTo>
                  <a:pt x="6858000" y="7394189"/>
                </a:lnTo>
                <a:lnTo>
                  <a:pt x="0" y="7394189"/>
                </a:lnTo>
                <a:close/>
              </a:path>
            </a:pathLst>
          </a:custGeom>
        </p:spPr>
      </p:pic>
      <p:pic>
        <p:nvPicPr>
          <p:cNvPr id="7" name="Picture 6">
            <a:extLst>
              <a:ext uri="{FF2B5EF4-FFF2-40B4-BE49-F238E27FC236}">
                <a16:creationId xmlns:a16="http://schemas.microsoft.com/office/drawing/2014/main" id="{53A98789-3D1D-4216-86FB-CCD4222B59A5}"/>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330659" y="2488711"/>
            <a:ext cx="6198727" cy="7237285"/>
          </a:xfrm>
          <a:prstGeom prst="rect">
            <a:avLst/>
          </a:prstGeom>
        </p:spPr>
      </p:pic>
      <p:sp>
        <p:nvSpPr>
          <p:cNvPr id="14" name="Text Placeholder 13">
            <a:extLst>
              <a:ext uri="{FF2B5EF4-FFF2-40B4-BE49-F238E27FC236}">
                <a16:creationId xmlns:a16="http://schemas.microsoft.com/office/drawing/2014/main" id="{9EBD7F17-6066-4898-B1CC-570C6E53090B}"/>
              </a:ext>
            </a:extLst>
          </p:cNvPr>
          <p:cNvSpPr>
            <a:spLocks noGrp="1"/>
          </p:cNvSpPr>
          <p:nvPr>
            <p:ph type="body" sz="quarter" idx="10"/>
          </p:nvPr>
        </p:nvSpPr>
        <p:spPr>
          <a:xfrm>
            <a:off x="328613" y="352954"/>
            <a:ext cx="6200773" cy="615553"/>
          </a:xfrm>
        </p:spPr>
        <p:txBody>
          <a:bodyPr>
            <a:spAutoFit/>
          </a:bodyPr>
          <a:lstStyle/>
          <a:p>
            <a:r>
              <a:rPr lang="en-US" sz="2000">
                <a:solidFill>
                  <a:srgbClr val="091F2C"/>
                </a:solidFill>
                <a:latin typeface="+mj-lt"/>
                <a:cs typeface="Segoe UI"/>
              </a:rPr>
              <a:t>The new security landscape: </a:t>
            </a:r>
            <a:br>
              <a:rPr lang="en-US" sz="2000">
                <a:solidFill>
                  <a:srgbClr val="091F2C"/>
                </a:solidFill>
                <a:latin typeface="+mj-lt"/>
                <a:cs typeface="Segoe UI"/>
              </a:rPr>
            </a:br>
            <a:r>
              <a:rPr lang="en-US" sz="2000">
                <a:solidFill>
                  <a:srgbClr val="091F2C"/>
                </a:solidFill>
                <a:latin typeface="+mj-lt"/>
                <a:cs typeface="Segoe UI"/>
              </a:rPr>
              <a:t>Why SMBs are prime targets</a:t>
            </a:r>
          </a:p>
        </p:txBody>
      </p:sp>
      <p:sp>
        <p:nvSpPr>
          <p:cNvPr id="90" name="TextBox 89">
            <a:extLst>
              <a:ext uri="{FF2B5EF4-FFF2-40B4-BE49-F238E27FC236}">
                <a16:creationId xmlns:a16="http://schemas.microsoft.com/office/drawing/2014/main" id="{7CEC4A5D-302E-4220-8EB4-B6B0FE3CCA6E}"/>
              </a:ext>
            </a:extLst>
          </p:cNvPr>
          <p:cNvSpPr txBox="1"/>
          <p:nvPr/>
        </p:nvSpPr>
        <p:spPr>
          <a:xfrm>
            <a:off x="328613" y="1148507"/>
            <a:ext cx="6200774" cy="461665"/>
          </a:xfrm>
          <a:prstGeom prst="rect">
            <a:avLst/>
          </a:prstGeom>
          <a:noFill/>
        </p:spPr>
        <p:txBody>
          <a:bodyPr wrap="square" lIns="0" tIns="0" rIns="0" bIns="0" anchor="t">
            <a:spAutoFit/>
          </a:bodyPr>
          <a:lstStyle/>
          <a:p>
            <a:pPr defTabSz="914397">
              <a:spcBef>
                <a:spcPts val="300"/>
              </a:spcBef>
              <a:spcAft>
                <a:spcPts val="600"/>
              </a:spcAft>
              <a:defRPr/>
            </a:pPr>
            <a:r>
              <a:rPr lang="en-US" sz="1000" err="1">
                <a:latin typeface="+mj-lt"/>
                <a:cs typeface="Segoe UI"/>
              </a:rPr>
              <a:t>Fuelled</a:t>
            </a:r>
            <a:r>
              <a:rPr lang="en-US" sz="1000">
                <a:latin typeface="+mj-lt"/>
                <a:cs typeface="Segoe UI"/>
              </a:rPr>
              <a:t> by AI, cyber attacks are becoming more sophisticated, more frequent and harder to detect. </a:t>
            </a:r>
            <a:br>
              <a:rPr lang="en-US" sz="1000">
                <a:latin typeface="+mj-lt"/>
                <a:cs typeface="Segoe UI"/>
              </a:rPr>
            </a:br>
            <a:r>
              <a:rPr lang="en-US" sz="1000">
                <a:latin typeface="+mj-lt"/>
                <a:cs typeface="Segoe UI"/>
              </a:rPr>
              <a:t>While breaches at large corporates have traditionally captured the headlines, small and medium businesses (SMBs) are also prime targets. </a:t>
            </a:r>
          </a:p>
        </p:txBody>
      </p:sp>
      <p:sp>
        <p:nvSpPr>
          <p:cNvPr id="16" name="Text Placeholder 13">
            <a:extLst>
              <a:ext uri="{FF2B5EF4-FFF2-40B4-BE49-F238E27FC236}">
                <a16:creationId xmlns:a16="http://schemas.microsoft.com/office/drawing/2014/main" id="{B30482D5-9E89-4B15-8B49-CF3A144E25C1}"/>
              </a:ext>
            </a:extLst>
          </p:cNvPr>
          <p:cNvSpPr txBox="1">
            <a:spLocks/>
          </p:cNvSpPr>
          <p:nvPr/>
        </p:nvSpPr>
        <p:spPr>
          <a:xfrm>
            <a:off x="328613" y="1999906"/>
            <a:ext cx="6200773" cy="307777"/>
          </a:xfrm>
          <a:prstGeom prst="rect">
            <a:avLst/>
          </a:prstGeom>
        </p:spPr>
        <p:txBody>
          <a:bodyPr vert="horz" wrap="square" lIns="0" tIns="0" rIns="0" bIns="0" rtlCol="0">
            <a:spAutoFit/>
          </a:bodyPr>
          <a:lstStyle>
            <a:lvl1pPr marL="0" marR="0" indent="0" algn="l" defTabSz="493831"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chemeClr val="tx1"/>
                </a:solidFill>
                <a:latin typeface="+mj-lt"/>
                <a:ea typeface="+mn-ea"/>
                <a:cs typeface="Segoe Sans Display Semilight" pitchFamily="2" charset="0"/>
              </a:defRPr>
            </a:lvl1pPr>
            <a:lvl2pPr marL="121030" marR="0" indent="0" algn="l" defTabSz="493831"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kern="1200" spc="0" baseline="0">
                <a:solidFill>
                  <a:schemeClr val="tx1"/>
                </a:solidFill>
                <a:latin typeface="Segoe Sans Display (Body)"/>
                <a:ea typeface="+mn-ea"/>
                <a:cs typeface="+mn-cs"/>
              </a:defRPr>
            </a:lvl2pPr>
            <a:lvl3pPr marL="242060" marR="0" indent="0" algn="l" defTabSz="493831" rtl="0" eaLnBrk="1" fontAlgn="auto" latinLnBrk="0" hangingPunct="1">
              <a:lnSpc>
                <a:spcPct val="100000"/>
              </a:lnSpc>
              <a:spcBef>
                <a:spcPct val="20000"/>
              </a:spcBef>
              <a:spcAft>
                <a:spcPts val="0"/>
              </a:spcAft>
              <a:buClrTx/>
              <a:buSzPct val="90000"/>
              <a:buFont typeface="Wingdings" panose="05000000000000000000" pitchFamily="2" charset="2"/>
              <a:buNone/>
              <a:tabLst/>
              <a:defRPr sz="900" kern="1200" spc="0" baseline="0">
                <a:solidFill>
                  <a:schemeClr val="tx1"/>
                </a:solidFill>
                <a:latin typeface="Segoe Sans Display (Body)"/>
                <a:ea typeface="+mn-ea"/>
                <a:cs typeface="+mn-cs"/>
              </a:defRPr>
            </a:lvl3pPr>
            <a:lvl4pPr marL="350484" marR="0" indent="0" algn="l" defTabSz="493831" rtl="0" eaLnBrk="1" fontAlgn="auto" latinLnBrk="0" hangingPunct="1">
              <a:lnSpc>
                <a:spcPct val="100000"/>
              </a:lnSpc>
              <a:spcBef>
                <a:spcPct val="20000"/>
              </a:spcBef>
              <a:spcAft>
                <a:spcPts val="0"/>
              </a:spcAft>
              <a:buClrTx/>
              <a:buSzPct val="90000"/>
              <a:buFont typeface="Wingdings" panose="05000000000000000000" pitchFamily="2" charset="2"/>
              <a:buNone/>
              <a:tabLst/>
              <a:defRPr sz="800" kern="1200" spc="0" baseline="0">
                <a:solidFill>
                  <a:schemeClr val="tx1"/>
                </a:solidFill>
                <a:latin typeface="Segoe Sans Display (Body)"/>
                <a:ea typeface="+mn-ea"/>
                <a:cs typeface="+mn-cs"/>
              </a:defRPr>
            </a:lvl4pPr>
            <a:lvl5pPr marL="453022" marR="0" indent="0" algn="l" defTabSz="493831" rtl="0" eaLnBrk="1" fontAlgn="auto" latinLnBrk="0" hangingPunct="1">
              <a:lnSpc>
                <a:spcPct val="100000"/>
              </a:lnSpc>
              <a:spcBef>
                <a:spcPct val="20000"/>
              </a:spcBef>
              <a:spcAft>
                <a:spcPts val="0"/>
              </a:spcAft>
              <a:buClrTx/>
              <a:buSzPct val="90000"/>
              <a:buFont typeface="Wingdings" panose="05000000000000000000" pitchFamily="2" charset="2"/>
              <a:buNone/>
              <a:tabLst/>
              <a:defRPr sz="794" kern="1200" spc="0" baseline="0">
                <a:solidFill>
                  <a:schemeClr val="tx1"/>
                </a:solidFill>
                <a:latin typeface="Segoe Sans Display (Body)"/>
                <a:ea typeface="+mn-ea"/>
                <a:cs typeface="+mn-cs"/>
              </a:defRPr>
            </a:lvl5pPr>
            <a:lvl6pPr marL="1358035" indent="-123458" algn="l" defTabSz="493831" rtl="0" eaLnBrk="1" latinLnBrk="0" hangingPunct="1">
              <a:spcBef>
                <a:spcPct val="20000"/>
              </a:spcBef>
              <a:buFont typeface="Arial" pitchFamily="34" charset="0"/>
              <a:buChar char="•"/>
              <a:defRPr sz="1059" kern="1200">
                <a:solidFill>
                  <a:schemeClr val="tx1"/>
                </a:solidFill>
                <a:latin typeface="+mn-lt"/>
                <a:ea typeface="+mn-ea"/>
                <a:cs typeface="+mn-cs"/>
              </a:defRPr>
            </a:lvl6pPr>
            <a:lvl7pPr marL="1604951" indent="-123458" algn="l" defTabSz="493831" rtl="0" eaLnBrk="1" latinLnBrk="0" hangingPunct="1">
              <a:spcBef>
                <a:spcPct val="20000"/>
              </a:spcBef>
              <a:buFont typeface="Arial" pitchFamily="34" charset="0"/>
              <a:buChar char="•"/>
              <a:defRPr sz="1059" kern="1200">
                <a:solidFill>
                  <a:schemeClr val="tx1"/>
                </a:solidFill>
                <a:latin typeface="+mn-lt"/>
                <a:ea typeface="+mn-ea"/>
                <a:cs typeface="+mn-cs"/>
              </a:defRPr>
            </a:lvl7pPr>
            <a:lvl8pPr marL="1851866" indent="-123458" algn="l" defTabSz="493831" rtl="0" eaLnBrk="1" latinLnBrk="0" hangingPunct="1">
              <a:spcBef>
                <a:spcPct val="20000"/>
              </a:spcBef>
              <a:buFont typeface="Arial" pitchFamily="34" charset="0"/>
              <a:buChar char="•"/>
              <a:defRPr sz="1059" kern="1200">
                <a:solidFill>
                  <a:schemeClr val="tx1"/>
                </a:solidFill>
                <a:latin typeface="+mn-lt"/>
                <a:ea typeface="+mn-ea"/>
                <a:cs typeface="+mn-cs"/>
              </a:defRPr>
            </a:lvl8pPr>
            <a:lvl9pPr marL="2098782" indent="-123458" algn="l" defTabSz="493831" rtl="0" eaLnBrk="1" latinLnBrk="0" hangingPunct="1">
              <a:spcBef>
                <a:spcPct val="20000"/>
              </a:spcBef>
              <a:buFont typeface="Arial" pitchFamily="34" charset="0"/>
              <a:buChar char="•"/>
              <a:defRPr sz="1059" kern="1200">
                <a:solidFill>
                  <a:schemeClr val="tx1"/>
                </a:solidFill>
                <a:latin typeface="+mn-lt"/>
                <a:ea typeface="+mn-ea"/>
                <a:cs typeface="+mn-cs"/>
              </a:defRPr>
            </a:lvl9pPr>
          </a:lstStyle>
          <a:p>
            <a:r>
              <a:rPr lang="en-US" sz="2000">
                <a:solidFill>
                  <a:srgbClr val="091F2C"/>
                </a:solidFill>
                <a:cs typeface="Segoe UI"/>
              </a:rPr>
              <a:t>Contents</a:t>
            </a:r>
          </a:p>
        </p:txBody>
      </p:sp>
      <p:sp>
        <p:nvSpPr>
          <p:cNvPr id="122" name="Freeform: Shape 121">
            <a:extLst>
              <a:ext uri="{FF2B5EF4-FFF2-40B4-BE49-F238E27FC236}">
                <a16:creationId xmlns:a16="http://schemas.microsoft.com/office/drawing/2014/main" id="{155C25BA-B833-47C0-9DD8-6D4B56BF3539}"/>
              </a:ext>
            </a:extLst>
          </p:cNvPr>
          <p:cNvSpPr/>
          <p:nvPr/>
        </p:nvSpPr>
        <p:spPr>
          <a:xfrm rot="2700000">
            <a:off x="5661703" y="4037962"/>
            <a:ext cx="342932" cy="342932"/>
          </a:xfrm>
          <a:custGeom>
            <a:avLst/>
            <a:gdLst>
              <a:gd name="connsiteX0" fmla="*/ 0 w 126000"/>
              <a:gd name="connsiteY0" fmla="*/ 63000 h 126000"/>
              <a:gd name="connsiteX1" fmla="*/ 63000 w 126000"/>
              <a:gd name="connsiteY1" fmla="*/ 0 h 126000"/>
              <a:gd name="connsiteX2" fmla="*/ 126000 w 126000"/>
              <a:gd name="connsiteY2" fmla="*/ 63000 h 126000"/>
              <a:gd name="connsiteX3" fmla="*/ 63000 w 126000"/>
              <a:gd name="connsiteY3" fmla="*/ 126000 h 126000"/>
              <a:gd name="connsiteX4" fmla="*/ 0 w 126000"/>
              <a:gd name="connsiteY4" fmla="*/ 63000 h 126000"/>
              <a:gd name="connsiteX5" fmla="*/ 0 w 126000"/>
              <a:gd name="connsiteY5" fmla="*/ 63000 h 12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000" h="126000">
                <a:moveTo>
                  <a:pt x="0" y="63000"/>
                </a:moveTo>
                <a:cubicBezTo>
                  <a:pt x="0" y="28205"/>
                  <a:pt x="28205" y="0"/>
                  <a:pt x="63000" y="0"/>
                </a:cubicBezTo>
                <a:cubicBezTo>
                  <a:pt x="97795" y="0"/>
                  <a:pt x="126000" y="28205"/>
                  <a:pt x="126000" y="63000"/>
                </a:cubicBezTo>
                <a:cubicBezTo>
                  <a:pt x="126000" y="97795"/>
                  <a:pt x="97795" y="126000"/>
                  <a:pt x="63000" y="126000"/>
                </a:cubicBezTo>
                <a:cubicBezTo>
                  <a:pt x="28205" y="126000"/>
                  <a:pt x="0" y="97795"/>
                  <a:pt x="0" y="63000"/>
                </a:cubicBezTo>
                <a:lnTo>
                  <a:pt x="0" y="63000"/>
                </a:lnTo>
                <a:close/>
              </a:path>
            </a:pathLst>
          </a:custGeom>
          <a:solidFill>
            <a:schemeClr val="bg1"/>
          </a:solidFill>
          <a:ln w="391" cap="flat">
            <a:noFill/>
            <a:prstDash val="solid"/>
            <a:miter/>
          </a:ln>
        </p:spPr>
        <p:txBody>
          <a:bodyPr rtlCol="0" anchor="ctr"/>
          <a:lstStyle/>
          <a:p>
            <a:endParaRPr lang="en-US"/>
          </a:p>
        </p:txBody>
      </p:sp>
      <p:grpSp>
        <p:nvGrpSpPr>
          <p:cNvPr id="123" name="Graphic 32">
            <a:extLst>
              <a:ext uri="{FF2B5EF4-FFF2-40B4-BE49-F238E27FC236}">
                <a16:creationId xmlns:a16="http://schemas.microsoft.com/office/drawing/2014/main" id="{16960C95-B3AA-4089-8E32-2FF2F4EE9E00}"/>
              </a:ext>
            </a:extLst>
          </p:cNvPr>
          <p:cNvGrpSpPr>
            <a:grpSpLocks noChangeAspect="1"/>
          </p:cNvGrpSpPr>
          <p:nvPr/>
        </p:nvGrpSpPr>
        <p:grpSpPr>
          <a:xfrm rot="2700000">
            <a:off x="5778020" y="4157988"/>
            <a:ext cx="110299" cy="102880"/>
            <a:chOff x="2996146" y="4819536"/>
            <a:chExt cx="56012" cy="52244"/>
          </a:xfrm>
        </p:grpSpPr>
        <p:sp>
          <p:nvSpPr>
            <p:cNvPr id="124" name="Freeform: Shape 123">
              <a:extLst>
                <a:ext uri="{FF2B5EF4-FFF2-40B4-BE49-F238E27FC236}">
                  <a16:creationId xmlns:a16="http://schemas.microsoft.com/office/drawing/2014/main" id="{949034CC-16CC-45DF-8290-17B7AFF2599C}"/>
                </a:ext>
              </a:extLst>
            </p:cNvPr>
            <p:cNvSpPr/>
            <p:nvPr/>
          </p:nvSpPr>
          <p:spPr>
            <a:xfrm>
              <a:off x="3024153" y="4819536"/>
              <a:ext cx="397" cy="52244"/>
            </a:xfrm>
            <a:custGeom>
              <a:avLst/>
              <a:gdLst>
                <a:gd name="connsiteX0" fmla="*/ 0 w 397"/>
                <a:gd name="connsiteY0" fmla="*/ 52244 h 52244"/>
                <a:gd name="connsiteX1" fmla="*/ 0 w 397"/>
                <a:gd name="connsiteY1" fmla="*/ 0 h 52244"/>
              </a:gdLst>
              <a:ahLst/>
              <a:cxnLst>
                <a:cxn ang="0">
                  <a:pos x="connsiteX0" y="connsiteY0"/>
                </a:cxn>
                <a:cxn ang="0">
                  <a:pos x="connsiteX1" y="connsiteY1"/>
                </a:cxn>
              </a:cxnLst>
              <a:rect l="l" t="t" r="r" b="b"/>
              <a:pathLst>
                <a:path w="397" h="52244">
                  <a:moveTo>
                    <a:pt x="0" y="52244"/>
                  </a:moveTo>
                  <a:lnTo>
                    <a:pt x="0" y="0"/>
                  </a:lnTo>
                </a:path>
              </a:pathLst>
            </a:custGeom>
            <a:ln w="9525" cap="rnd">
              <a:solidFill>
                <a:schemeClr val="tx1"/>
              </a:solidFill>
              <a:prstDash val="solid"/>
              <a:round/>
            </a:ln>
          </p:spPr>
          <p:txBody>
            <a:bodyPr rtlCol="0" anchor="ctr"/>
            <a:lstStyle/>
            <a:p>
              <a:endParaRPr lang="en-US"/>
            </a:p>
          </p:txBody>
        </p:sp>
        <p:sp>
          <p:nvSpPr>
            <p:cNvPr id="125" name="Freeform: Shape 124">
              <a:extLst>
                <a:ext uri="{FF2B5EF4-FFF2-40B4-BE49-F238E27FC236}">
                  <a16:creationId xmlns:a16="http://schemas.microsoft.com/office/drawing/2014/main" id="{F7021E07-002B-4C31-8DB7-077C836B20E1}"/>
                </a:ext>
              </a:extLst>
            </p:cNvPr>
            <p:cNvSpPr/>
            <p:nvPr/>
          </p:nvSpPr>
          <p:spPr>
            <a:xfrm>
              <a:off x="2996146" y="4819536"/>
              <a:ext cx="28006" cy="23304"/>
            </a:xfrm>
            <a:custGeom>
              <a:avLst/>
              <a:gdLst>
                <a:gd name="connsiteX0" fmla="*/ 0 w 28006"/>
                <a:gd name="connsiteY0" fmla="*/ 23304 h 23304"/>
                <a:gd name="connsiteX1" fmla="*/ 28006 w 28006"/>
                <a:gd name="connsiteY1" fmla="*/ 0 h 23304"/>
              </a:gdLst>
              <a:ahLst/>
              <a:cxnLst>
                <a:cxn ang="0">
                  <a:pos x="connsiteX0" y="connsiteY0"/>
                </a:cxn>
                <a:cxn ang="0">
                  <a:pos x="connsiteX1" y="connsiteY1"/>
                </a:cxn>
              </a:cxnLst>
              <a:rect l="l" t="t" r="r" b="b"/>
              <a:pathLst>
                <a:path w="28006" h="23304">
                  <a:moveTo>
                    <a:pt x="0" y="23304"/>
                  </a:moveTo>
                  <a:lnTo>
                    <a:pt x="28006" y="0"/>
                  </a:lnTo>
                </a:path>
              </a:pathLst>
            </a:custGeom>
            <a:ln w="9525" cap="rnd">
              <a:solidFill>
                <a:schemeClr val="tx1"/>
              </a:solidFill>
              <a:prstDash val="solid"/>
              <a:round/>
            </a:ln>
          </p:spPr>
          <p:txBody>
            <a:bodyPr rtlCol="0" anchor="ctr"/>
            <a:lstStyle/>
            <a:p>
              <a:endParaRPr lang="en-US"/>
            </a:p>
          </p:txBody>
        </p:sp>
        <p:sp>
          <p:nvSpPr>
            <p:cNvPr id="126" name="Freeform: Shape 125">
              <a:extLst>
                <a:ext uri="{FF2B5EF4-FFF2-40B4-BE49-F238E27FC236}">
                  <a16:creationId xmlns:a16="http://schemas.microsoft.com/office/drawing/2014/main" id="{5E8FFC3D-3FBF-40B5-B7C7-2FFB1F179C70}"/>
                </a:ext>
              </a:extLst>
            </p:cNvPr>
            <p:cNvSpPr/>
            <p:nvPr/>
          </p:nvSpPr>
          <p:spPr>
            <a:xfrm>
              <a:off x="3024153" y="4819536"/>
              <a:ext cx="28006" cy="23304"/>
            </a:xfrm>
            <a:custGeom>
              <a:avLst/>
              <a:gdLst>
                <a:gd name="connsiteX0" fmla="*/ 28006 w 28006"/>
                <a:gd name="connsiteY0" fmla="*/ 23304 h 23304"/>
                <a:gd name="connsiteX1" fmla="*/ 0 w 28006"/>
                <a:gd name="connsiteY1" fmla="*/ 0 h 23304"/>
              </a:gdLst>
              <a:ahLst/>
              <a:cxnLst>
                <a:cxn ang="0">
                  <a:pos x="connsiteX0" y="connsiteY0"/>
                </a:cxn>
                <a:cxn ang="0">
                  <a:pos x="connsiteX1" y="connsiteY1"/>
                </a:cxn>
              </a:cxnLst>
              <a:rect l="l" t="t" r="r" b="b"/>
              <a:pathLst>
                <a:path w="28006" h="23304">
                  <a:moveTo>
                    <a:pt x="28006" y="23304"/>
                  </a:moveTo>
                  <a:lnTo>
                    <a:pt x="0" y="0"/>
                  </a:lnTo>
                </a:path>
              </a:pathLst>
            </a:custGeom>
            <a:ln w="9525" cap="rnd">
              <a:solidFill>
                <a:schemeClr val="tx1"/>
              </a:solidFill>
              <a:prstDash val="solid"/>
              <a:round/>
            </a:ln>
          </p:spPr>
          <p:txBody>
            <a:bodyPr rtlCol="0" anchor="ctr"/>
            <a:lstStyle/>
            <a:p>
              <a:endParaRPr lang="en-US"/>
            </a:p>
          </p:txBody>
        </p:sp>
      </p:grpSp>
      <p:sp>
        <p:nvSpPr>
          <p:cNvPr id="141" name="Freeform: Shape 140">
            <a:extLst>
              <a:ext uri="{FF2B5EF4-FFF2-40B4-BE49-F238E27FC236}">
                <a16:creationId xmlns:a16="http://schemas.microsoft.com/office/drawing/2014/main" id="{B921D4F4-9DF6-4A26-BCDB-BECAA0AF2C92}"/>
              </a:ext>
            </a:extLst>
          </p:cNvPr>
          <p:cNvSpPr/>
          <p:nvPr/>
        </p:nvSpPr>
        <p:spPr>
          <a:xfrm rot="2700000">
            <a:off x="5661703" y="5303017"/>
            <a:ext cx="342932" cy="342932"/>
          </a:xfrm>
          <a:custGeom>
            <a:avLst/>
            <a:gdLst>
              <a:gd name="connsiteX0" fmla="*/ 0 w 126000"/>
              <a:gd name="connsiteY0" fmla="*/ 63000 h 126000"/>
              <a:gd name="connsiteX1" fmla="*/ 63000 w 126000"/>
              <a:gd name="connsiteY1" fmla="*/ 0 h 126000"/>
              <a:gd name="connsiteX2" fmla="*/ 126000 w 126000"/>
              <a:gd name="connsiteY2" fmla="*/ 63000 h 126000"/>
              <a:gd name="connsiteX3" fmla="*/ 63000 w 126000"/>
              <a:gd name="connsiteY3" fmla="*/ 126000 h 126000"/>
              <a:gd name="connsiteX4" fmla="*/ 0 w 126000"/>
              <a:gd name="connsiteY4" fmla="*/ 63000 h 126000"/>
              <a:gd name="connsiteX5" fmla="*/ 0 w 126000"/>
              <a:gd name="connsiteY5" fmla="*/ 63000 h 12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000" h="126000">
                <a:moveTo>
                  <a:pt x="0" y="63000"/>
                </a:moveTo>
                <a:cubicBezTo>
                  <a:pt x="0" y="28205"/>
                  <a:pt x="28205" y="0"/>
                  <a:pt x="63000" y="0"/>
                </a:cubicBezTo>
                <a:cubicBezTo>
                  <a:pt x="97795" y="0"/>
                  <a:pt x="126000" y="28205"/>
                  <a:pt x="126000" y="63000"/>
                </a:cubicBezTo>
                <a:cubicBezTo>
                  <a:pt x="126000" y="97795"/>
                  <a:pt x="97795" y="126000"/>
                  <a:pt x="63000" y="126000"/>
                </a:cubicBezTo>
                <a:cubicBezTo>
                  <a:pt x="28205" y="126000"/>
                  <a:pt x="0" y="97795"/>
                  <a:pt x="0" y="63000"/>
                </a:cubicBezTo>
                <a:lnTo>
                  <a:pt x="0" y="63000"/>
                </a:lnTo>
                <a:close/>
              </a:path>
            </a:pathLst>
          </a:custGeom>
          <a:solidFill>
            <a:schemeClr val="bg1"/>
          </a:solidFill>
          <a:ln w="391" cap="flat">
            <a:noFill/>
            <a:prstDash val="solid"/>
            <a:miter/>
          </a:ln>
        </p:spPr>
        <p:txBody>
          <a:bodyPr rtlCol="0" anchor="ctr"/>
          <a:lstStyle/>
          <a:p>
            <a:endParaRPr lang="en-US"/>
          </a:p>
        </p:txBody>
      </p:sp>
      <p:grpSp>
        <p:nvGrpSpPr>
          <p:cNvPr id="142" name="Graphic 32">
            <a:extLst>
              <a:ext uri="{FF2B5EF4-FFF2-40B4-BE49-F238E27FC236}">
                <a16:creationId xmlns:a16="http://schemas.microsoft.com/office/drawing/2014/main" id="{249794DD-7C74-414A-997C-FB45F9DFAFF1}"/>
              </a:ext>
            </a:extLst>
          </p:cNvPr>
          <p:cNvGrpSpPr>
            <a:grpSpLocks noChangeAspect="1"/>
          </p:cNvGrpSpPr>
          <p:nvPr/>
        </p:nvGrpSpPr>
        <p:grpSpPr>
          <a:xfrm rot="2700000">
            <a:off x="5778020" y="5423043"/>
            <a:ext cx="110299" cy="102880"/>
            <a:chOff x="2996146" y="4819536"/>
            <a:chExt cx="56012" cy="52244"/>
          </a:xfrm>
        </p:grpSpPr>
        <p:sp>
          <p:nvSpPr>
            <p:cNvPr id="143" name="Freeform: Shape 142">
              <a:extLst>
                <a:ext uri="{FF2B5EF4-FFF2-40B4-BE49-F238E27FC236}">
                  <a16:creationId xmlns:a16="http://schemas.microsoft.com/office/drawing/2014/main" id="{1E1D1202-F98A-413B-8685-3ADA0D76E5D2}"/>
                </a:ext>
              </a:extLst>
            </p:cNvPr>
            <p:cNvSpPr/>
            <p:nvPr/>
          </p:nvSpPr>
          <p:spPr>
            <a:xfrm>
              <a:off x="3024153" y="4819536"/>
              <a:ext cx="397" cy="52244"/>
            </a:xfrm>
            <a:custGeom>
              <a:avLst/>
              <a:gdLst>
                <a:gd name="connsiteX0" fmla="*/ 0 w 397"/>
                <a:gd name="connsiteY0" fmla="*/ 52244 h 52244"/>
                <a:gd name="connsiteX1" fmla="*/ 0 w 397"/>
                <a:gd name="connsiteY1" fmla="*/ 0 h 52244"/>
              </a:gdLst>
              <a:ahLst/>
              <a:cxnLst>
                <a:cxn ang="0">
                  <a:pos x="connsiteX0" y="connsiteY0"/>
                </a:cxn>
                <a:cxn ang="0">
                  <a:pos x="connsiteX1" y="connsiteY1"/>
                </a:cxn>
              </a:cxnLst>
              <a:rect l="l" t="t" r="r" b="b"/>
              <a:pathLst>
                <a:path w="397" h="52244">
                  <a:moveTo>
                    <a:pt x="0" y="52244"/>
                  </a:moveTo>
                  <a:lnTo>
                    <a:pt x="0" y="0"/>
                  </a:lnTo>
                </a:path>
              </a:pathLst>
            </a:custGeom>
            <a:ln w="9525" cap="rnd">
              <a:solidFill>
                <a:schemeClr val="tx1"/>
              </a:solidFill>
              <a:prstDash val="solid"/>
              <a:round/>
            </a:ln>
          </p:spPr>
          <p:txBody>
            <a:bodyPr rtlCol="0" anchor="ctr"/>
            <a:lstStyle/>
            <a:p>
              <a:endParaRPr lang="en-US"/>
            </a:p>
          </p:txBody>
        </p:sp>
        <p:sp>
          <p:nvSpPr>
            <p:cNvPr id="144" name="Freeform: Shape 143">
              <a:extLst>
                <a:ext uri="{FF2B5EF4-FFF2-40B4-BE49-F238E27FC236}">
                  <a16:creationId xmlns:a16="http://schemas.microsoft.com/office/drawing/2014/main" id="{322C0EF0-6B4F-43F2-B9AB-BB8FD59A2090}"/>
                </a:ext>
              </a:extLst>
            </p:cNvPr>
            <p:cNvSpPr/>
            <p:nvPr/>
          </p:nvSpPr>
          <p:spPr>
            <a:xfrm>
              <a:off x="2996146" y="4819536"/>
              <a:ext cx="28006" cy="23304"/>
            </a:xfrm>
            <a:custGeom>
              <a:avLst/>
              <a:gdLst>
                <a:gd name="connsiteX0" fmla="*/ 0 w 28006"/>
                <a:gd name="connsiteY0" fmla="*/ 23304 h 23304"/>
                <a:gd name="connsiteX1" fmla="*/ 28006 w 28006"/>
                <a:gd name="connsiteY1" fmla="*/ 0 h 23304"/>
              </a:gdLst>
              <a:ahLst/>
              <a:cxnLst>
                <a:cxn ang="0">
                  <a:pos x="connsiteX0" y="connsiteY0"/>
                </a:cxn>
                <a:cxn ang="0">
                  <a:pos x="connsiteX1" y="connsiteY1"/>
                </a:cxn>
              </a:cxnLst>
              <a:rect l="l" t="t" r="r" b="b"/>
              <a:pathLst>
                <a:path w="28006" h="23304">
                  <a:moveTo>
                    <a:pt x="0" y="23304"/>
                  </a:moveTo>
                  <a:lnTo>
                    <a:pt x="28006" y="0"/>
                  </a:lnTo>
                </a:path>
              </a:pathLst>
            </a:custGeom>
            <a:ln w="9525" cap="rnd">
              <a:solidFill>
                <a:schemeClr val="tx1"/>
              </a:solidFill>
              <a:prstDash val="solid"/>
              <a:round/>
            </a:ln>
          </p:spPr>
          <p:txBody>
            <a:bodyPr rtlCol="0" anchor="ctr"/>
            <a:lstStyle/>
            <a:p>
              <a:endParaRPr lang="en-US"/>
            </a:p>
          </p:txBody>
        </p:sp>
        <p:sp>
          <p:nvSpPr>
            <p:cNvPr id="145" name="Freeform: Shape 144">
              <a:extLst>
                <a:ext uri="{FF2B5EF4-FFF2-40B4-BE49-F238E27FC236}">
                  <a16:creationId xmlns:a16="http://schemas.microsoft.com/office/drawing/2014/main" id="{5FB53699-47AA-4959-905A-6865F806E8F9}"/>
                </a:ext>
              </a:extLst>
            </p:cNvPr>
            <p:cNvSpPr/>
            <p:nvPr/>
          </p:nvSpPr>
          <p:spPr>
            <a:xfrm>
              <a:off x="3024153" y="4819536"/>
              <a:ext cx="28006" cy="23304"/>
            </a:xfrm>
            <a:custGeom>
              <a:avLst/>
              <a:gdLst>
                <a:gd name="connsiteX0" fmla="*/ 28006 w 28006"/>
                <a:gd name="connsiteY0" fmla="*/ 23304 h 23304"/>
                <a:gd name="connsiteX1" fmla="*/ 0 w 28006"/>
                <a:gd name="connsiteY1" fmla="*/ 0 h 23304"/>
              </a:gdLst>
              <a:ahLst/>
              <a:cxnLst>
                <a:cxn ang="0">
                  <a:pos x="connsiteX0" y="connsiteY0"/>
                </a:cxn>
                <a:cxn ang="0">
                  <a:pos x="connsiteX1" y="connsiteY1"/>
                </a:cxn>
              </a:cxnLst>
              <a:rect l="l" t="t" r="r" b="b"/>
              <a:pathLst>
                <a:path w="28006" h="23304">
                  <a:moveTo>
                    <a:pt x="28006" y="23304"/>
                  </a:moveTo>
                  <a:lnTo>
                    <a:pt x="0" y="0"/>
                  </a:lnTo>
                </a:path>
              </a:pathLst>
            </a:custGeom>
            <a:ln w="9525" cap="rnd">
              <a:solidFill>
                <a:schemeClr val="tx1"/>
              </a:solidFill>
              <a:prstDash val="solid"/>
              <a:round/>
            </a:ln>
          </p:spPr>
          <p:txBody>
            <a:bodyPr rtlCol="0" anchor="ctr"/>
            <a:lstStyle/>
            <a:p>
              <a:endParaRPr lang="en-US"/>
            </a:p>
          </p:txBody>
        </p:sp>
      </p:grpSp>
      <p:grpSp>
        <p:nvGrpSpPr>
          <p:cNvPr id="21" name="Group 20">
            <a:extLst>
              <a:ext uri="{FF2B5EF4-FFF2-40B4-BE49-F238E27FC236}">
                <a16:creationId xmlns:a16="http://schemas.microsoft.com/office/drawing/2014/main" id="{0DF153C8-3018-48E8-B636-AF91B6768A8D}"/>
              </a:ext>
            </a:extLst>
          </p:cNvPr>
          <p:cNvGrpSpPr/>
          <p:nvPr/>
        </p:nvGrpSpPr>
        <p:grpSpPr>
          <a:xfrm>
            <a:off x="5661703" y="2777353"/>
            <a:ext cx="342932" cy="342932"/>
            <a:chOff x="3293474" y="6677365"/>
            <a:chExt cx="360000" cy="360000"/>
          </a:xfrm>
        </p:grpSpPr>
        <p:sp>
          <p:nvSpPr>
            <p:cNvPr id="22" name="Freeform: Shape 21">
              <a:extLst>
                <a:ext uri="{FF2B5EF4-FFF2-40B4-BE49-F238E27FC236}">
                  <a16:creationId xmlns:a16="http://schemas.microsoft.com/office/drawing/2014/main" id="{E2D93D1A-26D3-4F33-94CB-EB0DAC4AFAD4}"/>
                </a:ext>
              </a:extLst>
            </p:cNvPr>
            <p:cNvSpPr/>
            <p:nvPr/>
          </p:nvSpPr>
          <p:spPr>
            <a:xfrm rot="2700000">
              <a:off x="3293474" y="6677365"/>
              <a:ext cx="360000" cy="360000"/>
            </a:xfrm>
            <a:custGeom>
              <a:avLst/>
              <a:gdLst>
                <a:gd name="connsiteX0" fmla="*/ 0 w 126000"/>
                <a:gd name="connsiteY0" fmla="*/ 63000 h 126000"/>
                <a:gd name="connsiteX1" fmla="*/ 63000 w 126000"/>
                <a:gd name="connsiteY1" fmla="*/ 0 h 126000"/>
                <a:gd name="connsiteX2" fmla="*/ 126000 w 126000"/>
                <a:gd name="connsiteY2" fmla="*/ 63000 h 126000"/>
                <a:gd name="connsiteX3" fmla="*/ 63000 w 126000"/>
                <a:gd name="connsiteY3" fmla="*/ 126000 h 126000"/>
                <a:gd name="connsiteX4" fmla="*/ 0 w 126000"/>
                <a:gd name="connsiteY4" fmla="*/ 63000 h 126000"/>
                <a:gd name="connsiteX5" fmla="*/ 0 w 126000"/>
                <a:gd name="connsiteY5" fmla="*/ 63000 h 12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000" h="126000">
                  <a:moveTo>
                    <a:pt x="0" y="63000"/>
                  </a:moveTo>
                  <a:cubicBezTo>
                    <a:pt x="0" y="28205"/>
                    <a:pt x="28205" y="0"/>
                    <a:pt x="63000" y="0"/>
                  </a:cubicBezTo>
                  <a:cubicBezTo>
                    <a:pt x="97795" y="0"/>
                    <a:pt x="126000" y="28205"/>
                    <a:pt x="126000" y="63000"/>
                  </a:cubicBezTo>
                  <a:cubicBezTo>
                    <a:pt x="126000" y="97795"/>
                    <a:pt x="97795" y="126000"/>
                    <a:pt x="63000" y="126000"/>
                  </a:cubicBezTo>
                  <a:cubicBezTo>
                    <a:pt x="28205" y="126000"/>
                    <a:pt x="0" y="97795"/>
                    <a:pt x="0" y="63000"/>
                  </a:cubicBezTo>
                  <a:lnTo>
                    <a:pt x="0" y="63000"/>
                  </a:lnTo>
                  <a:close/>
                </a:path>
              </a:pathLst>
            </a:custGeom>
            <a:solidFill>
              <a:schemeClr val="bg1"/>
            </a:solidFill>
            <a:ln w="391" cap="flat">
              <a:noFill/>
              <a:prstDash val="solid"/>
              <a:miter/>
            </a:ln>
          </p:spPr>
          <p:txBody>
            <a:bodyPr rtlCol="0" anchor="ctr"/>
            <a:lstStyle/>
            <a:p>
              <a:endParaRPr lang="en-US"/>
            </a:p>
          </p:txBody>
        </p:sp>
        <p:grpSp>
          <p:nvGrpSpPr>
            <p:cNvPr id="23" name="Graphic 32">
              <a:extLst>
                <a:ext uri="{FF2B5EF4-FFF2-40B4-BE49-F238E27FC236}">
                  <a16:creationId xmlns:a16="http://schemas.microsoft.com/office/drawing/2014/main" id="{6883D3EA-189D-412C-AD87-79BE7B1CD010}"/>
                </a:ext>
              </a:extLst>
            </p:cNvPr>
            <p:cNvGrpSpPr>
              <a:grpSpLocks noChangeAspect="1"/>
            </p:cNvGrpSpPr>
            <p:nvPr/>
          </p:nvGrpSpPr>
          <p:grpSpPr>
            <a:xfrm rot="2700000">
              <a:off x="3415580" y="6803365"/>
              <a:ext cx="115789" cy="108000"/>
              <a:chOff x="2996146" y="4819536"/>
              <a:chExt cx="56012" cy="52244"/>
            </a:xfrm>
          </p:grpSpPr>
          <p:sp>
            <p:nvSpPr>
              <p:cNvPr id="24" name="Freeform: Shape 23">
                <a:extLst>
                  <a:ext uri="{FF2B5EF4-FFF2-40B4-BE49-F238E27FC236}">
                    <a16:creationId xmlns:a16="http://schemas.microsoft.com/office/drawing/2014/main" id="{298C10B4-2A8C-4791-AD9E-0E22D4730594}"/>
                  </a:ext>
                </a:extLst>
              </p:cNvPr>
              <p:cNvSpPr/>
              <p:nvPr/>
            </p:nvSpPr>
            <p:spPr>
              <a:xfrm>
                <a:off x="3024153" y="4819536"/>
                <a:ext cx="397" cy="52244"/>
              </a:xfrm>
              <a:custGeom>
                <a:avLst/>
                <a:gdLst>
                  <a:gd name="connsiteX0" fmla="*/ 0 w 397"/>
                  <a:gd name="connsiteY0" fmla="*/ 52244 h 52244"/>
                  <a:gd name="connsiteX1" fmla="*/ 0 w 397"/>
                  <a:gd name="connsiteY1" fmla="*/ 0 h 52244"/>
                </a:gdLst>
                <a:ahLst/>
                <a:cxnLst>
                  <a:cxn ang="0">
                    <a:pos x="connsiteX0" y="connsiteY0"/>
                  </a:cxn>
                  <a:cxn ang="0">
                    <a:pos x="connsiteX1" y="connsiteY1"/>
                  </a:cxn>
                </a:cxnLst>
                <a:rect l="l" t="t" r="r" b="b"/>
                <a:pathLst>
                  <a:path w="397" h="52244">
                    <a:moveTo>
                      <a:pt x="0" y="52244"/>
                    </a:moveTo>
                    <a:lnTo>
                      <a:pt x="0" y="0"/>
                    </a:lnTo>
                  </a:path>
                </a:pathLst>
              </a:custGeom>
              <a:ln w="9525" cap="rnd">
                <a:solidFill>
                  <a:schemeClr val="tx1"/>
                </a:solidFill>
                <a:prstDash val="solid"/>
                <a:round/>
              </a:ln>
            </p:spPr>
            <p:txBody>
              <a:bodyPr rtlCol="0" anchor="ctr"/>
              <a:lstStyle/>
              <a:p>
                <a:endParaRPr lang="en-US"/>
              </a:p>
            </p:txBody>
          </p:sp>
          <p:sp>
            <p:nvSpPr>
              <p:cNvPr id="25" name="Freeform: Shape 24">
                <a:extLst>
                  <a:ext uri="{FF2B5EF4-FFF2-40B4-BE49-F238E27FC236}">
                    <a16:creationId xmlns:a16="http://schemas.microsoft.com/office/drawing/2014/main" id="{5EA2994F-9F0F-4324-8747-8E9035FC71FE}"/>
                  </a:ext>
                </a:extLst>
              </p:cNvPr>
              <p:cNvSpPr/>
              <p:nvPr/>
            </p:nvSpPr>
            <p:spPr>
              <a:xfrm>
                <a:off x="2996146" y="4819536"/>
                <a:ext cx="28006" cy="23304"/>
              </a:xfrm>
              <a:custGeom>
                <a:avLst/>
                <a:gdLst>
                  <a:gd name="connsiteX0" fmla="*/ 0 w 28006"/>
                  <a:gd name="connsiteY0" fmla="*/ 23304 h 23304"/>
                  <a:gd name="connsiteX1" fmla="*/ 28006 w 28006"/>
                  <a:gd name="connsiteY1" fmla="*/ 0 h 23304"/>
                </a:gdLst>
                <a:ahLst/>
                <a:cxnLst>
                  <a:cxn ang="0">
                    <a:pos x="connsiteX0" y="connsiteY0"/>
                  </a:cxn>
                  <a:cxn ang="0">
                    <a:pos x="connsiteX1" y="connsiteY1"/>
                  </a:cxn>
                </a:cxnLst>
                <a:rect l="l" t="t" r="r" b="b"/>
                <a:pathLst>
                  <a:path w="28006" h="23304">
                    <a:moveTo>
                      <a:pt x="0" y="23304"/>
                    </a:moveTo>
                    <a:lnTo>
                      <a:pt x="28006" y="0"/>
                    </a:lnTo>
                  </a:path>
                </a:pathLst>
              </a:custGeom>
              <a:ln w="9525" cap="rnd">
                <a:solidFill>
                  <a:schemeClr val="tx1"/>
                </a:solidFill>
                <a:prstDash val="solid"/>
                <a:round/>
              </a:ln>
            </p:spPr>
            <p:txBody>
              <a:bodyPr rtlCol="0" anchor="ctr"/>
              <a:lstStyle/>
              <a:p>
                <a:endParaRPr lang="en-US"/>
              </a:p>
            </p:txBody>
          </p:sp>
          <p:sp>
            <p:nvSpPr>
              <p:cNvPr id="26" name="Freeform: Shape 25">
                <a:extLst>
                  <a:ext uri="{FF2B5EF4-FFF2-40B4-BE49-F238E27FC236}">
                    <a16:creationId xmlns:a16="http://schemas.microsoft.com/office/drawing/2014/main" id="{6E959F02-B85C-4953-B037-95F20E9C6DAC}"/>
                  </a:ext>
                </a:extLst>
              </p:cNvPr>
              <p:cNvSpPr/>
              <p:nvPr/>
            </p:nvSpPr>
            <p:spPr>
              <a:xfrm>
                <a:off x="3024153" y="4819536"/>
                <a:ext cx="28006" cy="23304"/>
              </a:xfrm>
              <a:custGeom>
                <a:avLst/>
                <a:gdLst>
                  <a:gd name="connsiteX0" fmla="*/ 28006 w 28006"/>
                  <a:gd name="connsiteY0" fmla="*/ 23304 h 23304"/>
                  <a:gd name="connsiteX1" fmla="*/ 0 w 28006"/>
                  <a:gd name="connsiteY1" fmla="*/ 0 h 23304"/>
                </a:gdLst>
                <a:ahLst/>
                <a:cxnLst>
                  <a:cxn ang="0">
                    <a:pos x="connsiteX0" y="connsiteY0"/>
                  </a:cxn>
                  <a:cxn ang="0">
                    <a:pos x="connsiteX1" y="connsiteY1"/>
                  </a:cxn>
                </a:cxnLst>
                <a:rect l="l" t="t" r="r" b="b"/>
                <a:pathLst>
                  <a:path w="28006" h="23304">
                    <a:moveTo>
                      <a:pt x="28006" y="23304"/>
                    </a:moveTo>
                    <a:lnTo>
                      <a:pt x="0" y="0"/>
                    </a:lnTo>
                  </a:path>
                </a:pathLst>
              </a:custGeom>
              <a:ln w="9525" cap="rnd">
                <a:solidFill>
                  <a:schemeClr val="tx1"/>
                </a:solidFill>
                <a:prstDash val="solid"/>
                <a:round/>
              </a:ln>
            </p:spPr>
            <p:txBody>
              <a:bodyPr rtlCol="0" anchor="ctr"/>
              <a:lstStyle/>
              <a:p>
                <a:endParaRPr lang="en-US"/>
              </a:p>
            </p:txBody>
          </p:sp>
        </p:grpSp>
      </p:grpSp>
      <p:sp>
        <p:nvSpPr>
          <p:cNvPr id="2" name="Action Button: Blank 1">
            <a:hlinkClick r:id="rId5" action="ppaction://hlinksldjump" highlightClick="1"/>
            <a:extLst>
              <a:ext uri="{FF2B5EF4-FFF2-40B4-BE49-F238E27FC236}">
                <a16:creationId xmlns:a16="http://schemas.microsoft.com/office/drawing/2014/main" id="{4F055E9F-3E0F-40A8-ADAC-82A1159DB66A}"/>
              </a:ext>
            </a:extLst>
          </p:cNvPr>
          <p:cNvSpPr>
            <a:spLocks noChangeAspect="1"/>
          </p:cNvSpPr>
          <p:nvPr/>
        </p:nvSpPr>
        <p:spPr bwMode="auto">
          <a:xfrm>
            <a:off x="5695996" y="2805472"/>
            <a:ext cx="274345" cy="274345"/>
          </a:xfrm>
          <a:prstGeom prst="actionButtonBlank">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nvGrpSpPr>
          <p:cNvPr id="111" name="Group 110">
            <a:extLst>
              <a:ext uri="{FF2B5EF4-FFF2-40B4-BE49-F238E27FC236}">
                <a16:creationId xmlns:a16="http://schemas.microsoft.com/office/drawing/2014/main" id="{3817D014-3FCC-4D68-8C2C-3A6BB52D0197}"/>
              </a:ext>
            </a:extLst>
          </p:cNvPr>
          <p:cNvGrpSpPr/>
          <p:nvPr/>
        </p:nvGrpSpPr>
        <p:grpSpPr>
          <a:xfrm>
            <a:off x="5661703" y="3407658"/>
            <a:ext cx="342932" cy="342932"/>
            <a:chOff x="3293474" y="6677365"/>
            <a:chExt cx="360000" cy="360000"/>
          </a:xfrm>
        </p:grpSpPr>
        <p:sp>
          <p:nvSpPr>
            <p:cNvPr id="113" name="Freeform: Shape 112">
              <a:extLst>
                <a:ext uri="{FF2B5EF4-FFF2-40B4-BE49-F238E27FC236}">
                  <a16:creationId xmlns:a16="http://schemas.microsoft.com/office/drawing/2014/main" id="{D1DEBC7E-2EF2-4FC4-92C9-F867F776259C}"/>
                </a:ext>
              </a:extLst>
            </p:cNvPr>
            <p:cNvSpPr/>
            <p:nvPr/>
          </p:nvSpPr>
          <p:spPr>
            <a:xfrm rot="2700000">
              <a:off x="3293474" y="6677365"/>
              <a:ext cx="360000" cy="360000"/>
            </a:xfrm>
            <a:custGeom>
              <a:avLst/>
              <a:gdLst>
                <a:gd name="connsiteX0" fmla="*/ 0 w 126000"/>
                <a:gd name="connsiteY0" fmla="*/ 63000 h 126000"/>
                <a:gd name="connsiteX1" fmla="*/ 63000 w 126000"/>
                <a:gd name="connsiteY1" fmla="*/ 0 h 126000"/>
                <a:gd name="connsiteX2" fmla="*/ 126000 w 126000"/>
                <a:gd name="connsiteY2" fmla="*/ 63000 h 126000"/>
                <a:gd name="connsiteX3" fmla="*/ 63000 w 126000"/>
                <a:gd name="connsiteY3" fmla="*/ 126000 h 126000"/>
                <a:gd name="connsiteX4" fmla="*/ 0 w 126000"/>
                <a:gd name="connsiteY4" fmla="*/ 63000 h 126000"/>
                <a:gd name="connsiteX5" fmla="*/ 0 w 126000"/>
                <a:gd name="connsiteY5" fmla="*/ 63000 h 12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000" h="126000">
                  <a:moveTo>
                    <a:pt x="0" y="63000"/>
                  </a:moveTo>
                  <a:cubicBezTo>
                    <a:pt x="0" y="28205"/>
                    <a:pt x="28205" y="0"/>
                    <a:pt x="63000" y="0"/>
                  </a:cubicBezTo>
                  <a:cubicBezTo>
                    <a:pt x="97795" y="0"/>
                    <a:pt x="126000" y="28205"/>
                    <a:pt x="126000" y="63000"/>
                  </a:cubicBezTo>
                  <a:cubicBezTo>
                    <a:pt x="126000" y="97795"/>
                    <a:pt x="97795" y="126000"/>
                    <a:pt x="63000" y="126000"/>
                  </a:cubicBezTo>
                  <a:cubicBezTo>
                    <a:pt x="28205" y="126000"/>
                    <a:pt x="0" y="97795"/>
                    <a:pt x="0" y="63000"/>
                  </a:cubicBezTo>
                  <a:lnTo>
                    <a:pt x="0" y="63000"/>
                  </a:lnTo>
                  <a:close/>
                </a:path>
              </a:pathLst>
            </a:custGeom>
            <a:solidFill>
              <a:schemeClr val="bg1"/>
            </a:solidFill>
            <a:ln w="391" cap="flat">
              <a:noFill/>
              <a:prstDash val="solid"/>
              <a:miter/>
            </a:ln>
          </p:spPr>
          <p:txBody>
            <a:bodyPr rtlCol="0" anchor="ctr"/>
            <a:lstStyle/>
            <a:p>
              <a:endParaRPr lang="en-US"/>
            </a:p>
          </p:txBody>
        </p:sp>
        <p:grpSp>
          <p:nvGrpSpPr>
            <p:cNvPr id="114" name="Graphic 32">
              <a:extLst>
                <a:ext uri="{FF2B5EF4-FFF2-40B4-BE49-F238E27FC236}">
                  <a16:creationId xmlns:a16="http://schemas.microsoft.com/office/drawing/2014/main" id="{F21F7B64-FE10-4157-8B58-041382F6E2CB}"/>
                </a:ext>
              </a:extLst>
            </p:cNvPr>
            <p:cNvGrpSpPr>
              <a:grpSpLocks noChangeAspect="1"/>
            </p:cNvGrpSpPr>
            <p:nvPr/>
          </p:nvGrpSpPr>
          <p:grpSpPr>
            <a:xfrm rot="2700000">
              <a:off x="3415580" y="6803365"/>
              <a:ext cx="115789" cy="108000"/>
              <a:chOff x="2996146" y="4819536"/>
              <a:chExt cx="56012" cy="52244"/>
            </a:xfrm>
          </p:grpSpPr>
          <p:sp>
            <p:nvSpPr>
              <p:cNvPr id="115" name="Freeform: Shape 114">
                <a:extLst>
                  <a:ext uri="{FF2B5EF4-FFF2-40B4-BE49-F238E27FC236}">
                    <a16:creationId xmlns:a16="http://schemas.microsoft.com/office/drawing/2014/main" id="{1E490A5E-7A85-4CFE-A6F1-EEB7270D6FC9}"/>
                  </a:ext>
                </a:extLst>
              </p:cNvPr>
              <p:cNvSpPr/>
              <p:nvPr/>
            </p:nvSpPr>
            <p:spPr>
              <a:xfrm>
                <a:off x="3024153" y="4819536"/>
                <a:ext cx="397" cy="52244"/>
              </a:xfrm>
              <a:custGeom>
                <a:avLst/>
                <a:gdLst>
                  <a:gd name="connsiteX0" fmla="*/ 0 w 397"/>
                  <a:gd name="connsiteY0" fmla="*/ 52244 h 52244"/>
                  <a:gd name="connsiteX1" fmla="*/ 0 w 397"/>
                  <a:gd name="connsiteY1" fmla="*/ 0 h 52244"/>
                </a:gdLst>
                <a:ahLst/>
                <a:cxnLst>
                  <a:cxn ang="0">
                    <a:pos x="connsiteX0" y="connsiteY0"/>
                  </a:cxn>
                  <a:cxn ang="0">
                    <a:pos x="connsiteX1" y="connsiteY1"/>
                  </a:cxn>
                </a:cxnLst>
                <a:rect l="l" t="t" r="r" b="b"/>
                <a:pathLst>
                  <a:path w="397" h="52244">
                    <a:moveTo>
                      <a:pt x="0" y="52244"/>
                    </a:moveTo>
                    <a:lnTo>
                      <a:pt x="0" y="0"/>
                    </a:lnTo>
                  </a:path>
                </a:pathLst>
              </a:custGeom>
              <a:ln w="9525" cap="rnd">
                <a:solidFill>
                  <a:schemeClr val="tx1"/>
                </a:solidFill>
                <a:prstDash val="solid"/>
                <a:round/>
              </a:ln>
            </p:spPr>
            <p:txBody>
              <a:bodyPr rtlCol="0" anchor="ctr"/>
              <a:lstStyle/>
              <a:p>
                <a:endParaRPr lang="en-US"/>
              </a:p>
            </p:txBody>
          </p:sp>
          <p:sp>
            <p:nvSpPr>
              <p:cNvPr id="116" name="Freeform: Shape 115">
                <a:extLst>
                  <a:ext uri="{FF2B5EF4-FFF2-40B4-BE49-F238E27FC236}">
                    <a16:creationId xmlns:a16="http://schemas.microsoft.com/office/drawing/2014/main" id="{C5AAD9B1-877D-4E64-9E51-931528B6D25A}"/>
                  </a:ext>
                </a:extLst>
              </p:cNvPr>
              <p:cNvSpPr/>
              <p:nvPr/>
            </p:nvSpPr>
            <p:spPr>
              <a:xfrm>
                <a:off x="2996146" y="4819536"/>
                <a:ext cx="28006" cy="23304"/>
              </a:xfrm>
              <a:custGeom>
                <a:avLst/>
                <a:gdLst>
                  <a:gd name="connsiteX0" fmla="*/ 0 w 28006"/>
                  <a:gd name="connsiteY0" fmla="*/ 23304 h 23304"/>
                  <a:gd name="connsiteX1" fmla="*/ 28006 w 28006"/>
                  <a:gd name="connsiteY1" fmla="*/ 0 h 23304"/>
                </a:gdLst>
                <a:ahLst/>
                <a:cxnLst>
                  <a:cxn ang="0">
                    <a:pos x="connsiteX0" y="connsiteY0"/>
                  </a:cxn>
                  <a:cxn ang="0">
                    <a:pos x="connsiteX1" y="connsiteY1"/>
                  </a:cxn>
                </a:cxnLst>
                <a:rect l="l" t="t" r="r" b="b"/>
                <a:pathLst>
                  <a:path w="28006" h="23304">
                    <a:moveTo>
                      <a:pt x="0" y="23304"/>
                    </a:moveTo>
                    <a:lnTo>
                      <a:pt x="28006" y="0"/>
                    </a:lnTo>
                  </a:path>
                </a:pathLst>
              </a:custGeom>
              <a:ln w="9525" cap="rnd">
                <a:solidFill>
                  <a:schemeClr val="tx1"/>
                </a:solidFill>
                <a:prstDash val="solid"/>
                <a:round/>
              </a:ln>
            </p:spPr>
            <p:txBody>
              <a:bodyPr rtlCol="0" anchor="ctr"/>
              <a:lstStyle/>
              <a:p>
                <a:endParaRPr lang="en-US"/>
              </a:p>
            </p:txBody>
          </p:sp>
          <p:sp>
            <p:nvSpPr>
              <p:cNvPr id="117" name="Freeform: Shape 116">
                <a:extLst>
                  <a:ext uri="{FF2B5EF4-FFF2-40B4-BE49-F238E27FC236}">
                    <a16:creationId xmlns:a16="http://schemas.microsoft.com/office/drawing/2014/main" id="{FA33BA54-ED15-4175-AEDA-C12428470778}"/>
                  </a:ext>
                </a:extLst>
              </p:cNvPr>
              <p:cNvSpPr/>
              <p:nvPr/>
            </p:nvSpPr>
            <p:spPr>
              <a:xfrm>
                <a:off x="3024153" y="4819536"/>
                <a:ext cx="28006" cy="23304"/>
              </a:xfrm>
              <a:custGeom>
                <a:avLst/>
                <a:gdLst>
                  <a:gd name="connsiteX0" fmla="*/ 28006 w 28006"/>
                  <a:gd name="connsiteY0" fmla="*/ 23304 h 23304"/>
                  <a:gd name="connsiteX1" fmla="*/ 0 w 28006"/>
                  <a:gd name="connsiteY1" fmla="*/ 0 h 23304"/>
                </a:gdLst>
                <a:ahLst/>
                <a:cxnLst>
                  <a:cxn ang="0">
                    <a:pos x="connsiteX0" y="connsiteY0"/>
                  </a:cxn>
                  <a:cxn ang="0">
                    <a:pos x="connsiteX1" y="connsiteY1"/>
                  </a:cxn>
                </a:cxnLst>
                <a:rect l="l" t="t" r="r" b="b"/>
                <a:pathLst>
                  <a:path w="28006" h="23304">
                    <a:moveTo>
                      <a:pt x="28006" y="23304"/>
                    </a:moveTo>
                    <a:lnTo>
                      <a:pt x="0" y="0"/>
                    </a:lnTo>
                  </a:path>
                </a:pathLst>
              </a:custGeom>
              <a:ln w="9525" cap="rnd">
                <a:solidFill>
                  <a:schemeClr val="tx1"/>
                </a:solidFill>
                <a:prstDash val="solid"/>
                <a:round/>
              </a:ln>
            </p:spPr>
            <p:txBody>
              <a:bodyPr rtlCol="0" anchor="ctr"/>
              <a:lstStyle/>
              <a:p>
                <a:endParaRPr lang="en-US"/>
              </a:p>
            </p:txBody>
          </p:sp>
        </p:grpSp>
      </p:grpSp>
      <p:sp>
        <p:nvSpPr>
          <p:cNvPr id="87" name="Action Button: Blank 86">
            <a:hlinkClick r:id="rId6" action="ppaction://hlinksldjump" highlightClick="1"/>
            <a:extLst>
              <a:ext uri="{FF2B5EF4-FFF2-40B4-BE49-F238E27FC236}">
                <a16:creationId xmlns:a16="http://schemas.microsoft.com/office/drawing/2014/main" id="{BF0229BE-845B-4574-9E37-EE2DB9291E1C}"/>
              </a:ext>
            </a:extLst>
          </p:cNvPr>
          <p:cNvSpPr>
            <a:spLocks noChangeAspect="1"/>
          </p:cNvSpPr>
          <p:nvPr/>
        </p:nvSpPr>
        <p:spPr bwMode="auto">
          <a:xfrm>
            <a:off x="5695996" y="3443105"/>
            <a:ext cx="274345" cy="274345"/>
          </a:xfrm>
          <a:prstGeom prst="actionButtonBlank">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88" name="Action Button: Blank 87">
            <a:hlinkClick r:id="rId7" action="ppaction://hlinksldjump" highlightClick="1"/>
            <a:extLst>
              <a:ext uri="{FF2B5EF4-FFF2-40B4-BE49-F238E27FC236}">
                <a16:creationId xmlns:a16="http://schemas.microsoft.com/office/drawing/2014/main" id="{CB6FE412-2B18-4FC8-8297-FE50F8828570}"/>
              </a:ext>
            </a:extLst>
          </p:cNvPr>
          <p:cNvSpPr>
            <a:spLocks noChangeAspect="1"/>
          </p:cNvSpPr>
          <p:nvPr/>
        </p:nvSpPr>
        <p:spPr bwMode="auto">
          <a:xfrm>
            <a:off x="5695996" y="4074253"/>
            <a:ext cx="274345" cy="274345"/>
          </a:xfrm>
          <a:prstGeom prst="actionButtonBlank">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nvGrpSpPr>
          <p:cNvPr id="129" name="Group 128">
            <a:extLst>
              <a:ext uri="{FF2B5EF4-FFF2-40B4-BE49-F238E27FC236}">
                <a16:creationId xmlns:a16="http://schemas.microsoft.com/office/drawing/2014/main" id="{7C776B26-DB54-4648-965E-A8B1522E6ACD}"/>
              </a:ext>
            </a:extLst>
          </p:cNvPr>
          <p:cNvGrpSpPr/>
          <p:nvPr/>
        </p:nvGrpSpPr>
        <p:grpSpPr>
          <a:xfrm>
            <a:off x="5661703" y="4668267"/>
            <a:ext cx="342932" cy="342932"/>
            <a:chOff x="3293474" y="6677365"/>
            <a:chExt cx="360000" cy="360000"/>
          </a:xfrm>
        </p:grpSpPr>
        <p:sp>
          <p:nvSpPr>
            <p:cNvPr id="131" name="Freeform: Shape 130">
              <a:extLst>
                <a:ext uri="{FF2B5EF4-FFF2-40B4-BE49-F238E27FC236}">
                  <a16:creationId xmlns:a16="http://schemas.microsoft.com/office/drawing/2014/main" id="{533BAA2B-605D-41CC-9D9C-5680BEDC4EE3}"/>
                </a:ext>
              </a:extLst>
            </p:cNvPr>
            <p:cNvSpPr/>
            <p:nvPr/>
          </p:nvSpPr>
          <p:spPr>
            <a:xfrm rot="2700000">
              <a:off x="3293474" y="6677365"/>
              <a:ext cx="360000" cy="360000"/>
            </a:xfrm>
            <a:custGeom>
              <a:avLst/>
              <a:gdLst>
                <a:gd name="connsiteX0" fmla="*/ 0 w 126000"/>
                <a:gd name="connsiteY0" fmla="*/ 63000 h 126000"/>
                <a:gd name="connsiteX1" fmla="*/ 63000 w 126000"/>
                <a:gd name="connsiteY1" fmla="*/ 0 h 126000"/>
                <a:gd name="connsiteX2" fmla="*/ 126000 w 126000"/>
                <a:gd name="connsiteY2" fmla="*/ 63000 h 126000"/>
                <a:gd name="connsiteX3" fmla="*/ 63000 w 126000"/>
                <a:gd name="connsiteY3" fmla="*/ 126000 h 126000"/>
                <a:gd name="connsiteX4" fmla="*/ 0 w 126000"/>
                <a:gd name="connsiteY4" fmla="*/ 63000 h 126000"/>
                <a:gd name="connsiteX5" fmla="*/ 0 w 126000"/>
                <a:gd name="connsiteY5" fmla="*/ 63000 h 12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000" h="126000">
                  <a:moveTo>
                    <a:pt x="0" y="63000"/>
                  </a:moveTo>
                  <a:cubicBezTo>
                    <a:pt x="0" y="28205"/>
                    <a:pt x="28205" y="0"/>
                    <a:pt x="63000" y="0"/>
                  </a:cubicBezTo>
                  <a:cubicBezTo>
                    <a:pt x="97795" y="0"/>
                    <a:pt x="126000" y="28205"/>
                    <a:pt x="126000" y="63000"/>
                  </a:cubicBezTo>
                  <a:cubicBezTo>
                    <a:pt x="126000" y="97795"/>
                    <a:pt x="97795" y="126000"/>
                    <a:pt x="63000" y="126000"/>
                  </a:cubicBezTo>
                  <a:cubicBezTo>
                    <a:pt x="28205" y="126000"/>
                    <a:pt x="0" y="97795"/>
                    <a:pt x="0" y="63000"/>
                  </a:cubicBezTo>
                  <a:lnTo>
                    <a:pt x="0" y="63000"/>
                  </a:lnTo>
                  <a:close/>
                </a:path>
              </a:pathLst>
            </a:custGeom>
            <a:solidFill>
              <a:schemeClr val="bg1"/>
            </a:solidFill>
            <a:ln w="391" cap="flat">
              <a:noFill/>
              <a:prstDash val="solid"/>
              <a:miter/>
            </a:ln>
          </p:spPr>
          <p:txBody>
            <a:bodyPr rtlCol="0" anchor="ctr"/>
            <a:lstStyle/>
            <a:p>
              <a:endParaRPr lang="en-US"/>
            </a:p>
          </p:txBody>
        </p:sp>
        <p:grpSp>
          <p:nvGrpSpPr>
            <p:cNvPr id="132" name="Graphic 32">
              <a:extLst>
                <a:ext uri="{FF2B5EF4-FFF2-40B4-BE49-F238E27FC236}">
                  <a16:creationId xmlns:a16="http://schemas.microsoft.com/office/drawing/2014/main" id="{C8B7743E-31F0-439D-BA72-8E5E07803816}"/>
                </a:ext>
              </a:extLst>
            </p:cNvPr>
            <p:cNvGrpSpPr>
              <a:grpSpLocks noChangeAspect="1"/>
            </p:cNvGrpSpPr>
            <p:nvPr/>
          </p:nvGrpSpPr>
          <p:grpSpPr>
            <a:xfrm rot="2700000">
              <a:off x="3415580" y="6803365"/>
              <a:ext cx="115789" cy="108000"/>
              <a:chOff x="2996146" y="4819536"/>
              <a:chExt cx="56012" cy="52244"/>
            </a:xfrm>
          </p:grpSpPr>
          <p:sp>
            <p:nvSpPr>
              <p:cNvPr id="133" name="Freeform: Shape 132">
                <a:extLst>
                  <a:ext uri="{FF2B5EF4-FFF2-40B4-BE49-F238E27FC236}">
                    <a16:creationId xmlns:a16="http://schemas.microsoft.com/office/drawing/2014/main" id="{1B1611C8-805D-45A6-B706-80E9CF6CF85F}"/>
                  </a:ext>
                </a:extLst>
              </p:cNvPr>
              <p:cNvSpPr/>
              <p:nvPr/>
            </p:nvSpPr>
            <p:spPr>
              <a:xfrm>
                <a:off x="3024153" y="4819536"/>
                <a:ext cx="397" cy="52244"/>
              </a:xfrm>
              <a:custGeom>
                <a:avLst/>
                <a:gdLst>
                  <a:gd name="connsiteX0" fmla="*/ 0 w 397"/>
                  <a:gd name="connsiteY0" fmla="*/ 52244 h 52244"/>
                  <a:gd name="connsiteX1" fmla="*/ 0 w 397"/>
                  <a:gd name="connsiteY1" fmla="*/ 0 h 52244"/>
                </a:gdLst>
                <a:ahLst/>
                <a:cxnLst>
                  <a:cxn ang="0">
                    <a:pos x="connsiteX0" y="connsiteY0"/>
                  </a:cxn>
                  <a:cxn ang="0">
                    <a:pos x="connsiteX1" y="connsiteY1"/>
                  </a:cxn>
                </a:cxnLst>
                <a:rect l="l" t="t" r="r" b="b"/>
                <a:pathLst>
                  <a:path w="397" h="52244">
                    <a:moveTo>
                      <a:pt x="0" y="52244"/>
                    </a:moveTo>
                    <a:lnTo>
                      <a:pt x="0" y="0"/>
                    </a:lnTo>
                  </a:path>
                </a:pathLst>
              </a:custGeom>
              <a:ln w="9525" cap="rnd">
                <a:solidFill>
                  <a:schemeClr val="tx1"/>
                </a:solidFill>
                <a:prstDash val="solid"/>
                <a:round/>
              </a:ln>
            </p:spPr>
            <p:txBody>
              <a:bodyPr rtlCol="0" anchor="ctr"/>
              <a:lstStyle/>
              <a:p>
                <a:endParaRPr lang="en-US"/>
              </a:p>
            </p:txBody>
          </p:sp>
          <p:sp>
            <p:nvSpPr>
              <p:cNvPr id="134" name="Freeform: Shape 133">
                <a:extLst>
                  <a:ext uri="{FF2B5EF4-FFF2-40B4-BE49-F238E27FC236}">
                    <a16:creationId xmlns:a16="http://schemas.microsoft.com/office/drawing/2014/main" id="{66CA7CCC-50FD-4A27-979C-5DC05D55937B}"/>
                  </a:ext>
                </a:extLst>
              </p:cNvPr>
              <p:cNvSpPr/>
              <p:nvPr/>
            </p:nvSpPr>
            <p:spPr>
              <a:xfrm>
                <a:off x="2996146" y="4819536"/>
                <a:ext cx="28006" cy="23304"/>
              </a:xfrm>
              <a:custGeom>
                <a:avLst/>
                <a:gdLst>
                  <a:gd name="connsiteX0" fmla="*/ 0 w 28006"/>
                  <a:gd name="connsiteY0" fmla="*/ 23304 h 23304"/>
                  <a:gd name="connsiteX1" fmla="*/ 28006 w 28006"/>
                  <a:gd name="connsiteY1" fmla="*/ 0 h 23304"/>
                </a:gdLst>
                <a:ahLst/>
                <a:cxnLst>
                  <a:cxn ang="0">
                    <a:pos x="connsiteX0" y="connsiteY0"/>
                  </a:cxn>
                  <a:cxn ang="0">
                    <a:pos x="connsiteX1" y="connsiteY1"/>
                  </a:cxn>
                </a:cxnLst>
                <a:rect l="l" t="t" r="r" b="b"/>
                <a:pathLst>
                  <a:path w="28006" h="23304">
                    <a:moveTo>
                      <a:pt x="0" y="23304"/>
                    </a:moveTo>
                    <a:lnTo>
                      <a:pt x="28006" y="0"/>
                    </a:lnTo>
                  </a:path>
                </a:pathLst>
              </a:custGeom>
              <a:ln w="9525" cap="rnd">
                <a:solidFill>
                  <a:schemeClr val="tx1"/>
                </a:solidFill>
                <a:prstDash val="solid"/>
                <a:round/>
              </a:ln>
            </p:spPr>
            <p:txBody>
              <a:bodyPr rtlCol="0" anchor="ctr"/>
              <a:lstStyle/>
              <a:p>
                <a:endParaRPr lang="en-US"/>
              </a:p>
            </p:txBody>
          </p:sp>
          <p:sp>
            <p:nvSpPr>
              <p:cNvPr id="135" name="Freeform: Shape 134">
                <a:extLst>
                  <a:ext uri="{FF2B5EF4-FFF2-40B4-BE49-F238E27FC236}">
                    <a16:creationId xmlns:a16="http://schemas.microsoft.com/office/drawing/2014/main" id="{EE8EB5C3-8BA5-413F-84CE-F0AACCD7EE9C}"/>
                  </a:ext>
                </a:extLst>
              </p:cNvPr>
              <p:cNvSpPr/>
              <p:nvPr/>
            </p:nvSpPr>
            <p:spPr>
              <a:xfrm>
                <a:off x="3024153" y="4819536"/>
                <a:ext cx="28006" cy="23304"/>
              </a:xfrm>
              <a:custGeom>
                <a:avLst/>
                <a:gdLst>
                  <a:gd name="connsiteX0" fmla="*/ 28006 w 28006"/>
                  <a:gd name="connsiteY0" fmla="*/ 23304 h 23304"/>
                  <a:gd name="connsiteX1" fmla="*/ 0 w 28006"/>
                  <a:gd name="connsiteY1" fmla="*/ 0 h 23304"/>
                </a:gdLst>
                <a:ahLst/>
                <a:cxnLst>
                  <a:cxn ang="0">
                    <a:pos x="connsiteX0" y="connsiteY0"/>
                  </a:cxn>
                  <a:cxn ang="0">
                    <a:pos x="connsiteX1" y="connsiteY1"/>
                  </a:cxn>
                </a:cxnLst>
                <a:rect l="l" t="t" r="r" b="b"/>
                <a:pathLst>
                  <a:path w="28006" h="23304">
                    <a:moveTo>
                      <a:pt x="28006" y="23304"/>
                    </a:moveTo>
                    <a:lnTo>
                      <a:pt x="0" y="0"/>
                    </a:lnTo>
                  </a:path>
                </a:pathLst>
              </a:custGeom>
              <a:ln w="9525" cap="rnd">
                <a:solidFill>
                  <a:schemeClr val="tx1"/>
                </a:solidFill>
                <a:prstDash val="solid"/>
                <a:round/>
              </a:ln>
            </p:spPr>
            <p:txBody>
              <a:bodyPr rtlCol="0" anchor="ctr"/>
              <a:lstStyle/>
              <a:p>
                <a:endParaRPr lang="en-US"/>
              </a:p>
            </p:txBody>
          </p:sp>
        </p:grpSp>
      </p:grpSp>
      <p:sp>
        <p:nvSpPr>
          <p:cNvPr id="89" name="Action Button: Blank 88">
            <a:hlinkClick r:id="rId8" action="ppaction://hlinksldjump" highlightClick="1"/>
            <a:extLst>
              <a:ext uri="{FF2B5EF4-FFF2-40B4-BE49-F238E27FC236}">
                <a16:creationId xmlns:a16="http://schemas.microsoft.com/office/drawing/2014/main" id="{A1670A20-0BA2-42BD-AB07-C3584BC7F063}"/>
              </a:ext>
            </a:extLst>
          </p:cNvPr>
          <p:cNvSpPr>
            <a:spLocks noChangeAspect="1"/>
          </p:cNvSpPr>
          <p:nvPr/>
        </p:nvSpPr>
        <p:spPr bwMode="auto">
          <a:xfrm>
            <a:off x="5695996" y="4698635"/>
            <a:ext cx="274345" cy="274345"/>
          </a:xfrm>
          <a:prstGeom prst="actionButtonBlank">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92" name="Action Button: Blank 91">
            <a:hlinkClick r:id="rId9" action="ppaction://hlinksldjump" highlightClick="1"/>
            <a:extLst>
              <a:ext uri="{FF2B5EF4-FFF2-40B4-BE49-F238E27FC236}">
                <a16:creationId xmlns:a16="http://schemas.microsoft.com/office/drawing/2014/main" id="{3880AC71-3609-4429-9B3D-3E41F0103289}"/>
              </a:ext>
            </a:extLst>
          </p:cNvPr>
          <p:cNvSpPr>
            <a:spLocks noChangeAspect="1"/>
          </p:cNvSpPr>
          <p:nvPr/>
        </p:nvSpPr>
        <p:spPr bwMode="auto">
          <a:xfrm>
            <a:off x="5695996" y="5336919"/>
            <a:ext cx="274345" cy="274346"/>
          </a:xfrm>
          <a:prstGeom prst="actionButtonBlank">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nvGrpSpPr>
          <p:cNvPr id="148" name="Group 147">
            <a:extLst>
              <a:ext uri="{FF2B5EF4-FFF2-40B4-BE49-F238E27FC236}">
                <a16:creationId xmlns:a16="http://schemas.microsoft.com/office/drawing/2014/main" id="{1CF5F166-9665-4AC0-9040-9C5012D86F97}"/>
              </a:ext>
            </a:extLst>
          </p:cNvPr>
          <p:cNvGrpSpPr/>
          <p:nvPr/>
        </p:nvGrpSpPr>
        <p:grpSpPr>
          <a:xfrm>
            <a:off x="5661703" y="5933321"/>
            <a:ext cx="342932" cy="342932"/>
            <a:chOff x="3293474" y="6677365"/>
            <a:chExt cx="360000" cy="360000"/>
          </a:xfrm>
        </p:grpSpPr>
        <p:sp>
          <p:nvSpPr>
            <p:cNvPr id="150" name="Freeform: Shape 149">
              <a:extLst>
                <a:ext uri="{FF2B5EF4-FFF2-40B4-BE49-F238E27FC236}">
                  <a16:creationId xmlns:a16="http://schemas.microsoft.com/office/drawing/2014/main" id="{C0418F3A-325F-437D-A6AD-4BC8DACE091F}"/>
                </a:ext>
              </a:extLst>
            </p:cNvPr>
            <p:cNvSpPr/>
            <p:nvPr/>
          </p:nvSpPr>
          <p:spPr>
            <a:xfrm rot="2700000">
              <a:off x="3293474" y="6677365"/>
              <a:ext cx="360000" cy="360000"/>
            </a:xfrm>
            <a:custGeom>
              <a:avLst/>
              <a:gdLst>
                <a:gd name="connsiteX0" fmla="*/ 0 w 126000"/>
                <a:gd name="connsiteY0" fmla="*/ 63000 h 126000"/>
                <a:gd name="connsiteX1" fmla="*/ 63000 w 126000"/>
                <a:gd name="connsiteY1" fmla="*/ 0 h 126000"/>
                <a:gd name="connsiteX2" fmla="*/ 126000 w 126000"/>
                <a:gd name="connsiteY2" fmla="*/ 63000 h 126000"/>
                <a:gd name="connsiteX3" fmla="*/ 63000 w 126000"/>
                <a:gd name="connsiteY3" fmla="*/ 126000 h 126000"/>
                <a:gd name="connsiteX4" fmla="*/ 0 w 126000"/>
                <a:gd name="connsiteY4" fmla="*/ 63000 h 126000"/>
                <a:gd name="connsiteX5" fmla="*/ 0 w 126000"/>
                <a:gd name="connsiteY5" fmla="*/ 63000 h 12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000" h="126000">
                  <a:moveTo>
                    <a:pt x="0" y="63000"/>
                  </a:moveTo>
                  <a:cubicBezTo>
                    <a:pt x="0" y="28205"/>
                    <a:pt x="28205" y="0"/>
                    <a:pt x="63000" y="0"/>
                  </a:cubicBezTo>
                  <a:cubicBezTo>
                    <a:pt x="97795" y="0"/>
                    <a:pt x="126000" y="28205"/>
                    <a:pt x="126000" y="63000"/>
                  </a:cubicBezTo>
                  <a:cubicBezTo>
                    <a:pt x="126000" y="97795"/>
                    <a:pt x="97795" y="126000"/>
                    <a:pt x="63000" y="126000"/>
                  </a:cubicBezTo>
                  <a:cubicBezTo>
                    <a:pt x="28205" y="126000"/>
                    <a:pt x="0" y="97795"/>
                    <a:pt x="0" y="63000"/>
                  </a:cubicBezTo>
                  <a:lnTo>
                    <a:pt x="0" y="63000"/>
                  </a:lnTo>
                  <a:close/>
                </a:path>
              </a:pathLst>
            </a:custGeom>
            <a:solidFill>
              <a:schemeClr val="bg1"/>
            </a:solidFill>
            <a:ln w="391" cap="flat">
              <a:noFill/>
              <a:prstDash val="solid"/>
              <a:miter/>
            </a:ln>
          </p:spPr>
          <p:txBody>
            <a:bodyPr rtlCol="0" anchor="ctr"/>
            <a:lstStyle/>
            <a:p>
              <a:endParaRPr lang="en-US"/>
            </a:p>
          </p:txBody>
        </p:sp>
        <p:grpSp>
          <p:nvGrpSpPr>
            <p:cNvPr id="151" name="Graphic 32">
              <a:extLst>
                <a:ext uri="{FF2B5EF4-FFF2-40B4-BE49-F238E27FC236}">
                  <a16:creationId xmlns:a16="http://schemas.microsoft.com/office/drawing/2014/main" id="{84007C0C-1A8C-4F4D-874D-B322B606494A}"/>
                </a:ext>
              </a:extLst>
            </p:cNvPr>
            <p:cNvGrpSpPr>
              <a:grpSpLocks noChangeAspect="1"/>
            </p:cNvGrpSpPr>
            <p:nvPr/>
          </p:nvGrpSpPr>
          <p:grpSpPr>
            <a:xfrm rot="2700000">
              <a:off x="3415580" y="6803365"/>
              <a:ext cx="115789" cy="108000"/>
              <a:chOff x="2996146" y="4819536"/>
              <a:chExt cx="56012" cy="52244"/>
            </a:xfrm>
          </p:grpSpPr>
          <p:sp>
            <p:nvSpPr>
              <p:cNvPr id="152" name="Freeform: Shape 151">
                <a:extLst>
                  <a:ext uri="{FF2B5EF4-FFF2-40B4-BE49-F238E27FC236}">
                    <a16:creationId xmlns:a16="http://schemas.microsoft.com/office/drawing/2014/main" id="{5C05DF6C-96D1-4DDE-94FF-FAA7EF55CE17}"/>
                  </a:ext>
                </a:extLst>
              </p:cNvPr>
              <p:cNvSpPr/>
              <p:nvPr/>
            </p:nvSpPr>
            <p:spPr>
              <a:xfrm>
                <a:off x="3024153" y="4819536"/>
                <a:ext cx="397" cy="52244"/>
              </a:xfrm>
              <a:custGeom>
                <a:avLst/>
                <a:gdLst>
                  <a:gd name="connsiteX0" fmla="*/ 0 w 397"/>
                  <a:gd name="connsiteY0" fmla="*/ 52244 h 52244"/>
                  <a:gd name="connsiteX1" fmla="*/ 0 w 397"/>
                  <a:gd name="connsiteY1" fmla="*/ 0 h 52244"/>
                </a:gdLst>
                <a:ahLst/>
                <a:cxnLst>
                  <a:cxn ang="0">
                    <a:pos x="connsiteX0" y="connsiteY0"/>
                  </a:cxn>
                  <a:cxn ang="0">
                    <a:pos x="connsiteX1" y="connsiteY1"/>
                  </a:cxn>
                </a:cxnLst>
                <a:rect l="l" t="t" r="r" b="b"/>
                <a:pathLst>
                  <a:path w="397" h="52244">
                    <a:moveTo>
                      <a:pt x="0" y="52244"/>
                    </a:moveTo>
                    <a:lnTo>
                      <a:pt x="0" y="0"/>
                    </a:lnTo>
                  </a:path>
                </a:pathLst>
              </a:custGeom>
              <a:ln w="9525" cap="rnd">
                <a:solidFill>
                  <a:schemeClr val="tx1"/>
                </a:solidFill>
                <a:prstDash val="solid"/>
                <a:round/>
              </a:ln>
            </p:spPr>
            <p:txBody>
              <a:bodyPr rtlCol="0" anchor="ctr"/>
              <a:lstStyle/>
              <a:p>
                <a:endParaRPr lang="en-US"/>
              </a:p>
            </p:txBody>
          </p:sp>
          <p:sp>
            <p:nvSpPr>
              <p:cNvPr id="153" name="Freeform: Shape 152">
                <a:extLst>
                  <a:ext uri="{FF2B5EF4-FFF2-40B4-BE49-F238E27FC236}">
                    <a16:creationId xmlns:a16="http://schemas.microsoft.com/office/drawing/2014/main" id="{2ECC36A6-B089-4113-884F-25522B347CC7}"/>
                  </a:ext>
                </a:extLst>
              </p:cNvPr>
              <p:cNvSpPr/>
              <p:nvPr/>
            </p:nvSpPr>
            <p:spPr>
              <a:xfrm>
                <a:off x="2996146" y="4819536"/>
                <a:ext cx="28006" cy="23304"/>
              </a:xfrm>
              <a:custGeom>
                <a:avLst/>
                <a:gdLst>
                  <a:gd name="connsiteX0" fmla="*/ 0 w 28006"/>
                  <a:gd name="connsiteY0" fmla="*/ 23304 h 23304"/>
                  <a:gd name="connsiteX1" fmla="*/ 28006 w 28006"/>
                  <a:gd name="connsiteY1" fmla="*/ 0 h 23304"/>
                </a:gdLst>
                <a:ahLst/>
                <a:cxnLst>
                  <a:cxn ang="0">
                    <a:pos x="connsiteX0" y="connsiteY0"/>
                  </a:cxn>
                  <a:cxn ang="0">
                    <a:pos x="connsiteX1" y="connsiteY1"/>
                  </a:cxn>
                </a:cxnLst>
                <a:rect l="l" t="t" r="r" b="b"/>
                <a:pathLst>
                  <a:path w="28006" h="23304">
                    <a:moveTo>
                      <a:pt x="0" y="23304"/>
                    </a:moveTo>
                    <a:lnTo>
                      <a:pt x="28006" y="0"/>
                    </a:lnTo>
                  </a:path>
                </a:pathLst>
              </a:custGeom>
              <a:ln w="9525" cap="rnd">
                <a:solidFill>
                  <a:schemeClr val="tx1"/>
                </a:solidFill>
                <a:prstDash val="solid"/>
                <a:round/>
              </a:ln>
            </p:spPr>
            <p:txBody>
              <a:bodyPr rtlCol="0" anchor="ctr"/>
              <a:lstStyle/>
              <a:p>
                <a:endParaRPr lang="en-US"/>
              </a:p>
            </p:txBody>
          </p:sp>
          <p:sp>
            <p:nvSpPr>
              <p:cNvPr id="154" name="Freeform: Shape 153">
                <a:extLst>
                  <a:ext uri="{FF2B5EF4-FFF2-40B4-BE49-F238E27FC236}">
                    <a16:creationId xmlns:a16="http://schemas.microsoft.com/office/drawing/2014/main" id="{9FAED740-4875-4628-ADAC-97C81A80DA4A}"/>
                  </a:ext>
                </a:extLst>
              </p:cNvPr>
              <p:cNvSpPr/>
              <p:nvPr/>
            </p:nvSpPr>
            <p:spPr>
              <a:xfrm>
                <a:off x="3024153" y="4819536"/>
                <a:ext cx="28006" cy="23304"/>
              </a:xfrm>
              <a:custGeom>
                <a:avLst/>
                <a:gdLst>
                  <a:gd name="connsiteX0" fmla="*/ 28006 w 28006"/>
                  <a:gd name="connsiteY0" fmla="*/ 23304 h 23304"/>
                  <a:gd name="connsiteX1" fmla="*/ 0 w 28006"/>
                  <a:gd name="connsiteY1" fmla="*/ 0 h 23304"/>
                </a:gdLst>
                <a:ahLst/>
                <a:cxnLst>
                  <a:cxn ang="0">
                    <a:pos x="connsiteX0" y="connsiteY0"/>
                  </a:cxn>
                  <a:cxn ang="0">
                    <a:pos x="connsiteX1" y="connsiteY1"/>
                  </a:cxn>
                </a:cxnLst>
                <a:rect l="l" t="t" r="r" b="b"/>
                <a:pathLst>
                  <a:path w="28006" h="23304">
                    <a:moveTo>
                      <a:pt x="28006" y="23304"/>
                    </a:moveTo>
                    <a:lnTo>
                      <a:pt x="0" y="0"/>
                    </a:lnTo>
                  </a:path>
                </a:pathLst>
              </a:custGeom>
              <a:ln w="9525" cap="rnd">
                <a:solidFill>
                  <a:schemeClr val="tx1"/>
                </a:solidFill>
                <a:prstDash val="solid"/>
                <a:round/>
              </a:ln>
            </p:spPr>
            <p:txBody>
              <a:bodyPr rtlCol="0" anchor="ctr"/>
              <a:lstStyle/>
              <a:p>
                <a:endParaRPr lang="en-US"/>
              </a:p>
            </p:txBody>
          </p:sp>
        </p:grpSp>
      </p:grpSp>
      <p:sp>
        <p:nvSpPr>
          <p:cNvPr id="93" name="Action Button: Blank 92">
            <a:hlinkClick r:id="rId10" action="ppaction://hlinksldjump" highlightClick="1"/>
            <a:extLst>
              <a:ext uri="{FF2B5EF4-FFF2-40B4-BE49-F238E27FC236}">
                <a16:creationId xmlns:a16="http://schemas.microsoft.com/office/drawing/2014/main" id="{52ADC425-5338-4788-899D-1D9749C074B7}"/>
              </a:ext>
            </a:extLst>
          </p:cNvPr>
          <p:cNvSpPr>
            <a:spLocks noChangeAspect="1"/>
          </p:cNvSpPr>
          <p:nvPr/>
        </p:nvSpPr>
        <p:spPr bwMode="auto">
          <a:xfrm>
            <a:off x="5695996" y="5964315"/>
            <a:ext cx="274345" cy="274345"/>
          </a:xfrm>
          <a:prstGeom prst="actionButtonBlank">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nvGrpSpPr>
          <p:cNvPr id="157" name="Group 156">
            <a:extLst>
              <a:ext uri="{FF2B5EF4-FFF2-40B4-BE49-F238E27FC236}">
                <a16:creationId xmlns:a16="http://schemas.microsoft.com/office/drawing/2014/main" id="{213D25CA-0E4D-4E88-BDDA-1912A428087A}"/>
              </a:ext>
            </a:extLst>
          </p:cNvPr>
          <p:cNvGrpSpPr/>
          <p:nvPr/>
        </p:nvGrpSpPr>
        <p:grpSpPr>
          <a:xfrm>
            <a:off x="5661703" y="6563626"/>
            <a:ext cx="342932" cy="342932"/>
            <a:chOff x="3293474" y="6677365"/>
            <a:chExt cx="360000" cy="360000"/>
          </a:xfrm>
        </p:grpSpPr>
        <p:sp>
          <p:nvSpPr>
            <p:cNvPr id="159" name="Freeform: Shape 158">
              <a:extLst>
                <a:ext uri="{FF2B5EF4-FFF2-40B4-BE49-F238E27FC236}">
                  <a16:creationId xmlns:a16="http://schemas.microsoft.com/office/drawing/2014/main" id="{AE557D80-1EC0-4BCE-8870-89AE66149F0C}"/>
                </a:ext>
              </a:extLst>
            </p:cNvPr>
            <p:cNvSpPr/>
            <p:nvPr/>
          </p:nvSpPr>
          <p:spPr>
            <a:xfrm rot="2700000">
              <a:off x="3293474" y="6677365"/>
              <a:ext cx="360000" cy="360000"/>
            </a:xfrm>
            <a:custGeom>
              <a:avLst/>
              <a:gdLst>
                <a:gd name="connsiteX0" fmla="*/ 0 w 126000"/>
                <a:gd name="connsiteY0" fmla="*/ 63000 h 126000"/>
                <a:gd name="connsiteX1" fmla="*/ 63000 w 126000"/>
                <a:gd name="connsiteY1" fmla="*/ 0 h 126000"/>
                <a:gd name="connsiteX2" fmla="*/ 126000 w 126000"/>
                <a:gd name="connsiteY2" fmla="*/ 63000 h 126000"/>
                <a:gd name="connsiteX3" fmla="*/ 63000 w 126000"/>
                <a:gd name="connsiteY3" fmla="*/ 126000 h 126000"/>
                <a:gd name="connsiteX4" fmla="*/ 0 w 126000"/>
                <a:gd name="connsiteY4" fmla="*/ 63000 h 126000"/>
                <a:gd name="connsiteX5" fmla="*/ 0 w 126000"/>
                <a:gd name="connsiteY5" fmla="*/ 63000 h 12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000" h="126000">
                  <a:moveTo>
                    <a:pt x="0" y="63000"/>
                  </a:moveTo>
                  <a:cubicBezTo>
                    <a:pt x="0" y="28205"/>
                    <a:pt x="28205" y="0"/>
                    <a:pt x="63000" y="0"/>
                  </a:cubicBezTo>
                  <a:cubicBezTo>
                    <a:pt x="97795" y="0"/>
                    <a:pt x="126000" y="28205"/>
                    <a:pt x="126000" y="63000"/>
                  </a:cubicBezTo>
                  <a:cubicBezTo>
                    <a:pt x="126000" y="97795"/>
                    <a:pt x="97795" y="126000"/>
                    <a:pt x="63000" y="126000"/>
                  </a:cubicBezTo>
                  <a:cubicBezTo>
                    <a:pt x="28205" y="126000"/>
                    <a:pt x="0" y="97795"/>
                    <a:pt x="0" y="63000"/>
                  </a:cubicBezTo>
                  <a:lnTo>
                    <a:pt x="0" y="63000"/>
                  </a:lnTo>
                  <a:close/>
                </a:path>
              </a:pathLst>
            </a:custGeom>
            <a:solidFill>
              <a:schemeClr val="bg1"/>
            </a:solidFill>
            <a:ln w="391" cap="flat">
              <a:noFill/>
              <a:prstDash val="solid"/>
              <a:miter/>
            </a:ln>
          </p:spPr>
          <p:txBody>
            <a:bodyPr rtlCol="0" anchor="ctr"/>
            <a:lstStyle/>
            <a:p>
              <a:endParaRPr lang="en-US"/>
            </a:p>
          </p:txBody>
        </p:sp>
        <p:grpSp>
          <p:nvGrpSpPr>
            <p:cNvPr id="160" name="Graphic 32">
              <a:extLst>
                <a:ext uri="{FF2B5EF4-FFF2-40B4-BE49-F238E27FC236}">
                  <a16:creationId xmlns:a16="http://schemas.microsoft.com/office/drawing/2014/main" id="{D5641EA5-E5B3-45FE-A5D0-8C75FCE52592}"/>
                </a:ext>
              </a:extLst>
            </p:cNvPr>
            <p:cNvGrpSpPr>
              <a:grpSpLocks noChangeAspect="1"/>
            </p:cNvGrpSpPr>
            <p:nvPr/>
          </p:nvGrpSpPr>
          <p:grpSpPr>
            <a:xfrm rot="2700000">
              <a:off x="3415580" y="6803365"/>
              <a:ext cx="115789" cy="108000"/>
              <a:chOff x="2996146" y="4819536"/>
              <a:chExt cx="56012" cy="52244"/>
            </a:xfrm>
          </p:grpSpPr>
          <p:sp>
            <p:nvSpPr>
              <p:cNvPr id="161" name="Freeform: Shape 160">
                <a:extLst>
                  <a:ext uri="{FF2B5EF4-FFF2-40B4-BE49-F238E27FC236}">
                    <a16:creationId xmlns:a16="http://schemas.microsoft.com/office/drawing/2014/main" id="{3FEACBA4-0A30-486A-AE1B-0199D7CAF8CD}"/>
                  </a:ext>
                </a:extLst>
              </p:cNvPr>
              <p:cNvSpPr/>
              <p:nvPr/>
            </p:nvSpPr>
            <p:spPr>
              <a:xfrm>
                <a:off x="3024153" y="4819536"/>
                <a:ext cx="397" cy="52244"/>
              </a:xfrm>
              <a:custGeom>
                <a:avLst/>
                <a:gdLst>
                  <a:gd name="connsiteX0" fmla="*/ 0 w 397"/>
                  <a:gd name="connsiteY0" fmla="*/ 52244 h 52244"/>
                  <a:gd name="connsiteX1" fmla="*/ 0 w 397"/>
                  <a:gd name="connsiteY1" fmla="*/ 0 h 52244"/>
                </a:gdLst>
                <a:ahLst/>
                <a:cxnLst>
                  <a:cxn ang="0">
                    <a:pos x="connsiteX0" y="connsiteY0"/>
                  </a:cxn>
                  <a:cxn ang="0">
                    <a:pos x="connsiteX1" y="connsiteY1"/>
                  </a:cxn>
                </a:cxnLst>
                <a:rect l="l" t="t" r="r" b="b"/>
                <a:pathLst>
                  <a:path w="397" h="52244">
                    <a:moveTo>
                      <a:pt x="0" y="52244"/>
                    </a:moveTo>
                    <a:lnTo>
                      <a:pt x="0" y="0"/>
                    </a:lnTo>
                  </a:path>
                </a:pathLst>
              </a:custGeom>
              <a:ln w="9525" cap="rnd">
                <a:solidFill>
                  <a:schemeClr val="tx1"/>
                </a:solidFill>
                <a:prstDash val="solid"/>
                <a:round/>
              </a:ln>
            </p:spPr>
            <p:txBody>
              <a:bodyPr rtlCol="0" anchor="ctr"/>
              <a:lstStyle/>
              <a:p>
                <a:endParaRPr lang="en-US"/>
              </a:p>
            </p:txBody>
          </p:sp>
          <p:sp>
            <p:nvSpPr>
              <p:cNvPr id="162" name="Freeform: Shape 161">
                <a:extLst>
                  <a:ext uri="{FF2B5EF4-FFF2-40B4-BE49-F238E27FC236}">
                    <a16:creationId xmlns:a16="http://schemas.microsoft.com/office/drawing/2014/main" id="{EE84343A-8156-41B3-99F1-20C64D37B302}"/>
                  </a:ext>
                </a:extLst>
              </p:cNvPr>
              <p:cNvSpPr/>
              <p:nvPr/>
            </p:nvSpPr>
            <p:spPr>
              <a:xfrm>
                <a:off x="2996146" y="4819536"/>
                <a:ext cx="28006" cy="23304"/>
              </a:xfrm>
              <a:custGeom>
                <a:avLst/>
                <a:gdLst>
                  <a:gd name="connsiteX0" fmla="*/ 0 w 28006"/>
                  <a:gd name="connsiteY0" fmla="*/ 23304 h 23304"/>
                  <a:gd name="connsiteX1" fmla="*/ 28006 w 28006"/>
                  <a:gd name="connsiteY1" fmla="*/ 0 h 23304"/>
                </a:gdLst>
                <a:ahLst/>
                <a:cxnLst>
                  <a:cxn ang="0">
                    <a:pos x="connsiteX0" y="connsiteY0"/>
                  </a:cxn>
                  <a:cxn ang="0">
                    <a:pos x="connsiteX1" y="connsiteY1"/>
                  </a:cxn>
                </a:cxnLst>
                <a:rect l="l" t="t" r="r" b="b"/>
                <a:pathLst>
                  <a:path w="28006" h="23304">
                    <a:moveTo>
                      <a:pt x="0" y="23304"/>
                    </a:moveTo>
                    <a:lnTo>
                      <a:pt x="28006" y="0"/>
                    </a:lnTo>
                  </a:path>
                </a:pathLst>
              </a:custGeom>
              <a:ln w="9525" cap="rnd">
                <a:solidFill>
                  <a:schemeClr val="tx1"/>
                </a:solidFill>
                <a:prstDash val="solid"/>
                <a:round/>
              </a:ln>
            </p:spPr>
            <p:txBody>
              <a:bodyPr rtlCol="0" anchor="ctr"/>
              <a:lstStyle/>
              <a:p>
                <a:endParaRPr lang="en-US"/>
              </a:p>
            </p:txBody>
          </p:sp>
          <p:sp>
            <p:nvSpPr>
              <p:cNvPr id="163" name="Freeform: Shape 162">
                <a:extLst>
                  <a:ext uri="{FF2B5EF4-FFF2-40B4-BE49-F238E27FC236}">
                    <a16:creationId xmlns:a16="http://schemas.microsoft.com/office/drawing/2014/main" id="{F5EF5081-7B71-4F98-9F80-852724C3D590}"/>
                  </a:ext>
                </a:extLst>
              </p:cNvPr>
              <p:cNvSpPr/>
              <p:nvPr/>
            </p:nvSpPr>
            <p:spPr>
              <a:xfrm>
                <a:off x="3024153" y="4819536"/>
                <a:ext cx="28006" cy="23304"/>
              </a:xfrm>
              <a:custGeom>
                <a:avLst/>
                <a:gdLst>
                  <a:gd name="connsiteX0" fmla="*/ 28006 w 28006"/>
                  <a:gd name="connsiteY0" fmla="*/ 23304 h 23304"/>
                  <a:gd name="connsiteX1" fmla="*/ 0 w 28006"/>
                  <a:gd name="connsiteY1" fmla="*/ 0 h 23304"/>
                </a:gdLst>
                <a:ahLst/>
                <a:cxnLst>
                  <a:cxn ang="0">
                    <a:pos x="connsiteX0" y="connsiteY0"/>
                  </a:cxn>
                  <a:cxn ang="0">
                    <a:pos x="connsiteX1" y="connsiteY1"/>
                  </a:cxn>
                </a:cxnLst>
                <a:rect l="l" t="t" r="r" b="b"/>
                <a:pathLst>
                  <a:path w="28006" h="23304">
                    <a:moveTo>
                      <a:pt x="28006" y="23304"/>
                    </a:moveTo>
                    <a:lnTo>
                      <a:pt x="0" y="0"/>
                    </a:lnTo>
                  </a:path>
                </a:pathLst>
              </a:custGeom>
              <a:ln w="9525" cap="rnd">
                <a:solidFill>
                  <a:schemeClr val="tx1"/>
                </a:solidFill>
                <a:prstDash val="solid"/>
                <a:round/>
              </a:ln>
            </p:spPr>
            <p:txBody>
              <a:bodyPr rtlCol="0" anchor="ctr"/>
              <a:lstStyle/>
              <a:p>
                <a:endParaRPr lang="en-US"/>
              </a:p>
            </p:txBody>
          </p:sp>
        </p:grpSp>
      </p:grpSp>
      <p:sp>
        <p:nvSpPr>
          <p:cNvPr id="94" name="Action Button: Blank 93">
            <a:hlinkClick r:id="rId11" action="ppaction://hlinksldjump" highlightClick="1"/>
            <a:extLst>
              <a:ext uri="{FF2B5EF4-FFF2-40B4-BE49-F238E27FC236}">
                <a16:creationId xmlns:a16="http://schemas.microsoft.com/office/drawing/2014/main" id="{7F7F3208-32CD-49E0-9378-C3081A95B0EE}"/>
              </a:ext>
            </a:extLst>
          </p:cNvPr>
          <p:cNvSpPr>
            <a:spLocks noChangeAspect="1"/>
          </p:cNvSpPr>
          <p:nvPr/>
        </p:nvSpPr>
        <p:spPr bwMode="auto">
          <a:xfrm>
            <a:off x="5695996" y="6599508"/>
            <a:ext cx="274345" cy="274345"/>
          </a:xfrm>
          <a:prstGeom prst="actionButtonBlank">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nvGrpSpPr>
          <p:cNvPr id="166" name="Group 165">
            <a:extLst>
              <a:ext uri="{FF2B5EF4-FFF2-40B4-BE49-F238E27FC236}">
                <a16:creationId xmlns:a16="http://schemas.microsoft.com/office/drawing/2014/main" id="{577B5CD7-BF4A-4E7A-BC72-F16AC6A2CE1A}"/>
              </a:ext>
            </a:extLst>
          </p:cNvPr>
          <p:cNvGrpSpPr/>
          <p:nvPr/>
        </p:nvGrpSpPr>
        <p:grpSpPr>
          <a:xfrm>
            <a:off x="5661703" y="7193931"/>
            <a:ext cx="342932" cy="342932"/>
            <a:chOff x="3293474" y="6677365"/>
            <a:chExt cx="360000" cy="360000"/>
          </a:xfrm>
        </p:grpSpPr>
        <p:sp>
          <p:nvSpPr>
            <p:cNvPr id="168" name="Freeform: Shape 167">
              <a:extLst>
                <a:ext uri="{FF2B5EF4-FFF2-40B4-BE49-F238E27FC236}">
                  <a16:creationId xmlns:a16="http://schemas.microsoft.com/office/drawing/2014/main" id="{93407CD5-55B4-47BE-8E75-85A83B3BF8E7}"/>
                </a:ext>
              </a:extLst>
            </p:cNvPr>
            <p:cNvSpPr/>
            <p:nvPr/>
          </p:nvSpPr>
          <p:spPr>
            <a:xfrm rot="2700000">
              <a:off x="3293474" y="6677365"/>
              <a:ext cx="360000" cy="360000"/>
            </a:xfrm>
            <a:custGeom>
              <a:avLst/>
              <a:gdLst>
                <a:gd name="connsiteX0" fmla="*/ 0 w 126000"/>
                <a:gd name="connsiteY0" fmla="*/ 63000 h 126000"/>
                <a:gd name="connsiteX1" fmla="*/ 63000 w 126000"/>
                <a:gd name="connsiteY1" fmla="*/ 0 h 126000"/>
                <a:gd name="connsiteX2" fmla="*/ 126000 w 126000"/>
                <a:gd name="connsiteY2" fmla="*/ 63000 h 126000"/>
                <a:gd name="connsiteX3" fmla="*/ 63000 w 126000"/>
                <a:gd name="connsiteY3" fmla="*/ 126000 h 126000"/>
                <a:gd name="connsiteX4" fmla="*/ 0 w 126000"/>
                <a:gd name="connsiteY4" fmla="*/ 63000 h 126000"/>
                <a:gd name="connsiteX5" fmla="*/ 0 w 126000"/>
                <a:gd name="connsiteY5" fmla="*/ 63000 h 12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000" h="126000">
                  <a:moveTo>
                    <a:pt x="0" y="63000"/>
                  </a:moveTo>
                  <a:cubicBezTo>
                    <a:pt x="0" y="28205"/>
                    <a:pt x="28205" y="0"/>
                    <a:pt x="63000" y="0"/>
                  </a:cubicBezTo>
                  <a:cubicBezTo>
                    <a:pt x="97795" y="0"/>
                    <a:pt x="126000" y="28205"/>
                    <a:pt x="126000" y="63000"/>
                  </a:cubicBezTo>
                  <a:cubicBezTo>
                    <a:pt x="126000" y="97795"/>
                    <a:pt x="97795" y="126000"/>
                    <a:pt x="63000" y="126000"/>
                  </a:cubicBezTo>
                  <a:cubicBezTo>
                    <a:pt x="28205" y="126000"/>
                    <a:pt x="0" y="97795"/>
                    <a:pt x="0" y="63000"/>
                  </a:cubicBezTo>
                  <a:lnTo>
                    <a:pt x="0" y="63000"/>
                  </a:lnTo>
                  <a:close/>
                </a:path>
              </a:pathLst>
            </a:custGeom>
            <a:solidFill>
              <a:schemeClr val="bg1"/>
            </a:solidFill>
            <a:ln w="391" cap="flat">
              <a:noFill/>
              <a:prstDash val="solid"/>
              <a:miter/>
            </a:ln>
          </p:spPr>
          <p:txBody>
            <a:bodyPr rtlCol="0" anchor="ctr"/>
            <a:lstStyle/>
            <a:p>
              <a:endParaRPr lang="en-US"/>
            </a:p>
          </p:txBody>
        </p:sp>
        <p:grpSp>
          <p:nvGrpSpPr>
            <p:cNvPr id="169" name="Graphic 32">
              <a:extLst>
                <a:ext uri="{FF2B5EF4-FFF2-40B4-BE49-F238E27FC236}">
                  <a16:creationId xmlns:a16="http://schemas.microsoft.com/office/drawing/2014/main" id="{2DD03E71-117C-4E9C-ACFF-AA2E56E8A9BA}"/>
                </a:ext>
              </a:extLst>
            </p:cNvPr>
            <p:cNvGrpSpPr>
              <a:grpSpLocks noChangeAspect="1"/>
            </p:cNvGrpSpPr>
            <p:nvPr/>
          </p:nvGrpSpPr>
          <p:grpSpPr>
            <a:xfrm rot="2700000">
              <a:off x="3415580" y="6803365"/>
              <a:ext cx="115789" cy="108000"/>
              <a:chOff x="2996146" y="4819536"/>
              <a:chExt cx="56012" cy="52244"/>
            </a:xfrm>
          </p:grpSpPr>
          <p:sp>
            <p:nvSpPr>
              <p:cNvPr id="170" name="Freeform: Shape 169">
                <a:extLst>
                  <a:ext uri="{FF2B5EF4-FFF2-40B4-BE49-F238E27FC236}">
                    <a16:creationId xmlns:a16="http://schemas.microsoft.com/office/drawing/2014/main" id="{2C5A097D-8DAC-40D9-BFB0-E833B374EDDF}"/>
                  </a:ext>
                </a:extLst>
              </p:cNvPr>
              <p:cNvSpPr/>
              <p:nvPr/>
            </p:nvSpPr>
            <p:spPr>
              <a:xfrm>
                <a:off x="3024153" y="4819536"/>
                <a:ext cx="397" cy="52244"/>
              </a:xfrm>
              <a:custGeom>
                <a:avLst/>
                <a:gdLst>
                  <a:gd name="connsiteX0" fmla="*/ 0 w 397"/>
                  <a:gd name="connsiteY0" fmla="*/ 52244 h 52244"/>
                  <a:gd name="connsiteX1" fmla="*/ 0 w 397"/>
                  <a:gd name="connsiteY1" fmla="*/ 0 h 52244"/>
                </a:gdLst>
                <a:ahLst/>
                <a:cxnLst>
                  <a:cxn ang="0">
                    <a:pos x="connsiteX0" y="connsiteY0"/>
                  </a:cxn>
                  <a:cxn ang="0">
                    <a:pos x="connsiteX1" y="connsiteY1"/>
                  </a:cxn>
                </a:cxnLst>
                <a:rect l="l" t="t" r="r" b="b"/>
                <a:pathLst>
                  <a:path w="397" h="52244">
                    <a:moveTo>
                      <a:pt x="0" y="52244"/>
                    </a:moveTo>
                    <a:lnTo>
                      <a:pt x="0" y="0"/>
                    </a:lnTo>
                  </a:path>
                </a:pathLst>
              </a:custGeom>
              <a:ln w="9525" cap="rnd">
                <a:solidFill>
                  <a:schemeClr val="tx1"/>
                </a:solidFill>
                <a:prstDash val="solid"/>
                <a:round/>
              </a:ln>
            </p:spPr>
            <p:txBody>
              <a:bodyPr rtlCol="0" anchor="ctr"/>
              <a:lstStyle/>
              <a:p>
                <a:endParaRPr lang="en-US"/>
              </a:p>
            </p:txBody>
          </p:sp>
          <p:sp>
            <p:nvSpPr>
              <p:cNvPr id="171" name="Freeform: Shape 170">
                <a:extLst>
                  <a:ext uri="{FF2B5EF4-FFF2-40B4-BE49-F238E27FC236}">
                    <a16:creationId xmlns:a16="http://schemas.microsoft.com/office/drawing/2014/main" id="{B8B778E3-68BB-4624-ADCF-ECDD8E067479}"/>
                  </a:ext>
                </a:extLst>
              </p:cNvPr>
              <p:cNvSpPr/>
              <p:nvPr/>
            </p:nvSpPr>
            <p:spPr>
              <a:xfrm>
                <a:off x="2996146" y="4819536"/>
                <a:ext cx="28006" cy="23304"/>
              </a:xfrm>
              <a:custGeom>
                <a:avLst/>
                <a:gdLst>
                  <a:gd name="connsiteX0" fmla="*/ 0 w 28006"/>
                  <a:gd name="connsiteY0" fmla="*/ 23304 h 23304"/>
                  <a:gd name="connsiteX1" fmla="*/ 28006 w 28006"/>
                  <a:gd name="connsiteY1" fmla="*/ 0 h 23304"/>
                </a:gdLst>
                <a:ahLst/>
                <a:cxnLst>
                  <a:cxn ang="0">
                    <a:pos x="connsiteX0" y="connsiteY0"/>
                  </a:cxn>
                  <a:cxn ang="0">
                    <a:pos x="connsiteX1" y="connsiteY1"/>
                  </a:cxn>
                </a:cxnLst>
                <a:rect l="l" t="t" r="r" b="b"/>
                <a:pathLst>
                  <a:path w="28006" h="23304">
                    <a:moveTo>
                      <a:pt x="0" y="23304"/>
                    </a:moveTo>
                    <a:lnTo>
                      <a:pt x="28006" y="0"/>
                    </a:lnTo>
                  </a:path>
                </a:pathLst>
              </a:custGeom>
              <a:ln w="9525" cap="rnd">
                <a:solidFill>
                  <a:schemeClr val="tx1"/>
                </a:solidFill>
                <a:prstDash val="solid"/>
                <a:round/>
              </a:ln>
            </p:spPr>
            <p:txBody>
              <a:bodyPr rtlCol="0" anchor="ctr"/>
              <a:lstStyle/>
              <a:p>
                <a:endParaRPr lang="en-US"/>
              </a:p>
            </p:txBody>
          </p:sp>
          <p:sp>
            <p:nvSpPr>
              <p:cNvPr id="172" name="Freeform: Shape 171">
                <a:extLst>
                  <a:ext uri="{FF2B5EF4-FFF2-40B4-BE49-F238E27FC236}">
                    <a16:creationId xmlns:a16="http://schemas.microsoft.com/office/drawing/2014/main" id="{7B65DAEC-54CC-4E58-B39D-9890431906B9}"/>
                  </a:ext>
                </a:extLst>
              </p:cNvPr>
              <p:cNvSpPr/>
              <p:nvPr/>
            </p:nvSpPr>
            <p:spPr>
              <a:xfrm>
                <a:off x="3024153" y="4819536"/>
                <a:ext cx="28006" cy="23304"/>
              </a:xfrm>
              <a:custGeom>
                <a:avLst/>
                <a:gdLst>
                  <a:gd name="connsiteX0" fmla="*/ 28006 w 28006"/>
                  <a:gd name="connsiteY0" fmla="*/ 23304 h 23304"/>
                  <a:gd name="connsiteX1" fmla="*/ 0 w 28006"/>
                  <a:gd name="connsiteY1" fmla="*/ 0 h 23304"/>
                </a:gdLst>
                <a:ahLst/>
                <a:cxnLst>
                  <a:cxn ang="0">
                    <a:pos x="connsiteX0" y="connsiteY0"/>
                  </a:cxn>
                  <a:cxn ang="0">
                    <a:pos x="connsiteX1" y="connsiteY1"/>
                  </a:cxn>
                </a:cxnLst>
                <a:rect l="l" t="t" r="r" b="b"/>
                <a:pathLst>
                  <a:path w="28006" h="23304">
                    <a:moveTo>
                      <a:pt x="28006" y="23304"/>
                    </a:moveTo>
                    <a:lnTo>
                      <a:pt x="0" y="0"/>
                    </a:lnTo>
                  </a:path>
                </a:pathLst>
              </a:custGeom>
              <a:ln w="9525" cap="rnd">
                <a:solidFill>
                  <a:schemeClr val="tx1"/>
                </a:solidFill>
                <a:prstDash val="solid"/>
                <a:round/>
              </a:ln>
            </p:spPr>
            <p:txBody>
              <a:bodyPr rtlCol="0" anchor="ctr"/>
              <a:lstStyle/>
              <a:p>
                <a:endParaRPr lang="en-US"/>
              </a:p>
            </p:txBody>
          </p:sp>
        </p:grpSp>
      </p:grpSp>
      <p:sp>
        <p:nvSpPr>
          <p:cNvPr id="95" name="Action Button: Blank 94">
            <a:hlinkClick r:id="rId12" action="ppaction://hlinksldjump" highlightClick="1"/>
            <a:extLst>
              <a:ext uri="{FF2B5EF4-FFF2-40B4-BE49-F238E27FC236}">
                <a16:creationId xmlns:a16="http://schemas.microsoft.com/office/drawing/2014/main" id="{F58EBF53-D7EA-490B-B865-684BEAA5DF72}"/>
              </a:ext>
            </a:extLst>
          </p:cNvPr>
          <p:cNvSpPr>
            <a:spLocks noChangeAspect="1"/>
          </p:cNvSpPr>
          <p:nvPr/>
        </p:nvSpPr>
        <p:spPr bwMode="auto">
          <a:xfrm>
            <a:off x="5695996" y="7226660"/>
            <a:ext cx="274345" cy="274345"/>
          </a:xfrm>
          <a:prstGeom prst="actionButtonBlank">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nvGrpSpPr>
          <p:cNvPr id="186" name="Group 185">
            <a:extLst>
              <a:ext uri="{FF2B5EF4-FFF2-40B4-BE49-F238E27FC236}">
                <a16:creationId xmlns:a16="http://schemas.microsoft.com/office/drawing/2014/main" id="{CD5C376E-51D3-4111-888B-BBA6A4F6D335}"/>
              </a:ext>
            </a:extLst>
          </p:cNvPr>
          <p:cNvGrpSpPr/>
          <p:nvPr/>
        </p:nvGrpSpPr>
        <p:grpSpPr>
          <a:xfrm>
            <a:off x="5661703" y="7824235"/>
            <a:ext cx="342932" cy="342932"/>
            <a:chOff x="3293474" y="6677365"/>
            <a:chExt cx="360000" cy="360000"/>
          </a:xfrm>
        </p:grpSpPr>
        <p:sp>
          <p:nvSpPr>
            <p:cNvPr id="188" name="Freeform: Shape 187">
              <a:extLst>
                <a:ext uri="{FF2B5EF4-FFF2-40B4-BE49-F238E27FC236}">
                  <a16:creationId xmlns:a16="http://schemas.microsoft.com/office/drawing/2014/main" id="{4027139D-A9BC-4F97-8BD9-B5BA31E59A11}"/>
                </a:ext>
              </a:extLst>
            </p:cNvPr>
            <p:cNvSpPr/>
            <p:nvPr/>
          </p:nvSpPr>
          <p:spPr>
            <a:xfrm rot="2700000">
              <a:off x="3293474" y="6677365"/>
              <a:ext cx="360000" cy="360000"/>
            </a:xfrm>
            <a:custGeom>
              <a:avLst/>
              <a:gdLst>
                <a:gd name="connsiteX0" fmla="*/ 0 w 126000"/>
                <a:gd name="connsiteY0" fmla="*/ 63000 h 126000"/>
                <a:gd name="connsiteX1" fmla="*/ 63000 w 126000"/>
                <a:gd name="connsiteY1" fmla="*/ 0 h 126000"/>
                <a:gd name="connsiteX2" fmla="*/ 126000 w 126000"/>
                <a:gd name="connsiteY2" fmla="*/ 63000 h 126000"/>
                <a:gd name="connsiteX3" fmla="*/ 63000 w 126000"/>
                <a:gd name="connsiteY3" fmla="*/ 126000 h 126000"/>
                <a:gd name="connsiteX4" fmla="*/ 0 w 126000"/>
                <a:gd name="connsiteY4" fmla="*/ 63000 h 126000"/>
                <a:gd name="connsiteX5" fmla="*/ 0 w 126000"/>
                <a:gd name="connsiteY5" fmla="*/ 63000 h 12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000" h="126000">
                  <a:moveTo>
                    <a:pt x="0" y="63000"/>
                  </a:moveTo>
                  <a:cubicBezTo>
                    <a:pt x="0" y="28205"/>
                    <a:pt x="28205" y="0"/>
                    <a:pt x="63000" y="0"/>
                  </a:cubicBezTo>
                  <a:cubicBezTo>
                    <a:pt x="97795" y="0"/>
                    <a:pt x="126000" y="28205"/>
                    <a:pt x="126000" y="63000"/>
                  </a:cubicBezTo>
                  <a:cubicBezTo>
                    <a:pt x="126000" y="97795"/>
                    <a:pt x="97795" y="126000"/>
                    <a:pt x="63000" y="126000"/>
                  </a:cubicBezTo>
                  <a:cubicBezTo>
                    <a:pt x="28205" y="126000"/>
                    <a:pt x="0" y="97795"/>
                    <a:pt x="0" y="63000"/>
                  </a:cubicBezTo>
                  <a:lnTo>
                    <a:pt x="0" y="63000"/>
                  </a:lnTo>
                  <a:close/>
                </a:path>
              </a:pathLst>
            </a:custGeom>
            <a:solidFill>
              <a:schemeClr val="bg1"/>
            </a:solidFill>
            <a:ln w="391" cap="flat">
              <a:noFill/>
              <a:prstDash val="solid"/>
              <a:miter/>
            </a:ln>
          </p:spPr>
          <p:txBody>
            <a:bodyPr rtlCol="0" anchor="ctr"/>
            <a:lstStyle/>
            <a:p>
              <a:endParaRPr lang="en-US"/>
            </a:p>
          </p:txBody>
        </p:sp>
        <p:grpSp>
          <p:nvGrpSpPr>
            <p:cNvPr id="189" name="Graphic 32">
              <a:extLst>
                <a:ext uri="{FF2B5EF4-FFF2-40B4-BE49-F238E27FC236}">
                  <a16:creationId xmlns:a16="http://schemas.microsoft.com/office/drawing/2014/main" id="{9418A70A-1EE3-421E-84D7-B4C73EFFC105}"/>
                </a:ext>
              </a:extLst>
            </p:cNvPr>
            <p:cNvGrpSpPr>
              <a:grpSpLocks noChangeAspect="1"/>
            </p:cNvGrpSpPr>
            <p:nvPr/>
          </p:nvGrpSpPr>
          <p:grpSpPr>
            <a:xfrm rot="2700000">
              <a:off x="3415580" y="6803365"/>
              <a:ext cx="115789" cy="108000"/>
              <a:chOff x="2996146" y="4819536"/>
              <a:chExt cx="56012" cy="52244"/>
            </a:xfrm>
          </p:grpSpPr>
          <p:sp>
            <p:nvSpPr>
              <p:cNvPr id="190" name="Freeform: Shape 189">
                <a:extLst>
                  <a:ext uri="{FF2B5EF4-FFF2-40B4-BE49-F238E27FC236}">
                    <a16:creationId xmlns:a16="http://schemas.microsoft.com/office/drawing/2014/main" id="{520447BE-2DB3-4079-9E46-89A0D6DB79C1}"/>
                  </a:ext>
                </a:extLst>
              </p:cNvPr>
              <p:cNvSpPr/>
              <p:nvPr/>
            </p:nvSpPr>
            <p:spPr>
              <a:xfrm>
                <a:off x="3024153" y="4819536"/>
                <a:ext cx="397" cy="52244"/>
              </a:xfrm>
              <a:custGeom>
                <a:avLst/>
                <a:gdLst>
                  <a:gd name="connsiteX0" fmla="*/ 0 w 397"/>
                  <a:gd name="connsiteY0" fmla="*/ 52244 h 52244"/>
                  <a:gd name="connsiteX1" fmla="*/ 0 w 397"/>
                  <a:gd name="connsiteY1" fmla="*/ 0 h 52244"/>
                </a:gdLst>
                <a:ahLst/>
                <a:cxnLst>
                  <a:cxn ang="0">
                    <a:pos x="connsiteX0" y="connsiteY0"/>
                  </a:cxn>
                  <a:cxn ang="0">
                    <a:pos x="connsiteX1" y="connsiteY1"/>
                  </a:cxn>
                </a:cxnLst>
                <a:rect l="l" t="t" r="r" b="b"/>
                <a:pathLst>
                  <a:path w="397" h="52244">
                    <a:moveTo>
                      <a:pt x="0" y="52244"/>
                    </a:moveTo>
                    <a:lnTo>
                      <a:pt x="0" y="0"/>
                    </a:lnTo>
                  </a:path>
                </a:pathLst>
              </a:custGeom>
              <a:ln w="9525" cap="rnd">
                <a:solidFill>
                  <a:schemeClr val="tx1"/>
                </a:solidFill>
                <a:prstDash val="solid"/>
                <a:round/>
              </a:ln>
            </p:spPr>
            <p:txBody>
              <a:bodyPr rtlCol="0" anchor="ctr"/>
              <a:lstStyle/>
              <a:p>
                <a:endParaRPr lang="en-US"/>
              </a:p>
            </p:txBody>
          </p:sp>
          <p:sp>
            <p:nvSpPr>
              <p:cNvPr id="191" name="Freeform: Shape 190">
                <a:extLst>
                  <a:ext uri="{FF2B5EF4-FFF2-40B4-BE49-F238E27FC236}">
                    <a16:creationId xmlns:a16="http://schemas.microsoft.com/office/drawing/2014/main" id="{E6E27A61-E2EB-4879-99DF-04A6C7F13B43}"/>
                  </a:ext>
                </a:extLst>
              </p:cNvPr>
              <p:cNvSpPr/>
              <p:nvPr/>
            </p:nvSpPr>
            <p:spPr>
              <a:xfrm>
                <a:off x="2996146" y="4819536"/>
                <a:ext cx="28006" cy="23304"/>
              </a:xfrm>
              <a:custGeom>
                <a:avLst/>
                <a:gdLst>
                  <a:gd name="connsiteX0" fmla="*/ 0 w 28006"/>
                  <a:gd name="connsiteY0" fmla="*/ 23304 h 23304"/>
                  <a:gd name="connsiteX1" fmla="*/ 28006 w 28006"/>
                  <a:gd name="connsiteY1" fmla="*/ 0 h 23304"/>
                </a:gdLst>
                <a:ahLst/>
                <a:cxnLst>
                  <a:cxn ang="0">
                    <a:pos x="connsiteX0" y="connsiteY0"/>
                  </a:cxn>
                  <a:cxn ang="0">
                    <a:pos x="connsiteX1" y="connsiteY1"/>
                  </a:cxn>
                </a:cxnLst>
                <a:rect l="l" t="t" r="r" b="b"/>
                <a:pathLst>
                  <a:path w="28006" h="23304">
                    <a:moveTo>
                      <a:pt x="0" y="23304"/>
                    </a:moveTo>
                    <a:lnTo>
                      <a:pt x="28006" y="0"/>
                    </a:lnTo>
                  </a:path>
                </a:pathLst>
              </a:custGeom>
              <a:ln w="9525" cap="rnd">
                <a:solidFill>
                  <a:schemeClr val="tx1"/>
                </a:solidFill>
                <a:prstDash val="solid"/>
                <a:round/>
              </a:ln>
            </p:spPr>
            <p:txBody>
              <a:bodyPr rtlCol="0" anchor="ctr"/>
              <a:lstStyle/>
              <a:p>
                <a:endParaRPr lang="en-US"/>
              </a:p>
            </p:txBody>
          </p:sp>
          <p:sp>
            <p:nvSpPr>
              <p:cNvPr id="192" name="Freeform: Shape 191">
                <a:extLst>
                  <a:ext uri="{FF2B5EF4-FFF2-40B4-BE49-F238E27FC236}">
                    <a16:creationId xmlns:a16="http://schemas.microsoft.com/office/drawing/2014/main" id="{0EA223A8-26DC-4FA1-8429-695D8CC91CF5}"/>
                  </a:ext>
                </a:extLst>
              </p:cNvPr>
              <p:cNvSpPr/>
              <p:nvPr/>
            </p:nvSpPr>
            <p:spPr>
              <a:xfrm>
                <a:off x="3024153" y="4819536"/>
                <a:ext cx="28006" cy="23304"/>
              </a:xfrm>
              <a:custGeom>
                <a:avLst/>
                <a:gdLst>
                  <a:gd name="connsiteX0" fmla="*/ 28006 w 28006"/>
                  <a:gd name="connsiteY0" fmla="*/ 23304 h 23304"/>
                  <a:gd name="connsiteX1" fmla="*/ 0 w 28006"/>
                  <a:gd name="connsiteY1" fmla="*/ 0 h 23304"/>
                </a:gdLst>
                <a:ahLst/>
                <a:cxnLst>
                  <a:cxn ang="0">
                    <a:pos x="connsiteX0" y="connsiteY0"/>
                  </a:cxn>
                  <a:cxn ang="0">
                    <a:pos x="connsiteX1" y="connsiteY1"/>
                  </a:cxn>
                </a:cxnLst>
                <a:rect l="l" t="t" r="r" b="b"/>
                <a:pathLst>
                  <a:path w="28006" h="23304">
                    <a:moveTo>
                      <a:pt x="28006" y="23304"/>
                    </a:moveTo>
                    <a:lnTo>
                      <a:pt x="0" y="0"/>
                    </a:lnTo>
                  </a:path>
                </a:pathLst>
              </a:custGeom>
              <a:ln w="9525" cap="rnd">
                <a:solidFill>
                  <a:schemeClr val="tx1"/>
                </a:solidFill>
                <a:prstDash val="solid"/>
                <a:round/>
              </a:ln>
            </p:spPr>
            <p:txBody>
              <a:bodyPr rtlCol="0" anchor="ctr"/>
              <a:lstStyle/>
              <a:p>
                <a:endParaRPr lang="en-US"/>
              </a:p>
            </p:txBody>
          </p:sp>
        </p:grpSp>
      </p:grpSp>
      <p:sp>
        <p:nvSpPr>
          <p:cNvPr id="96" name="Action Button: Blank 95">
            <a:hlinkClick r:id="rId13" action="ppaction://hlinksldjump" highlightClick="1"/>
            <a:extLst>
              <a:ext uri="{FF2B5EF4-FFF2-40B4-BE49-F238E27FC236}">
                <a16:creationId xmlns:a16="http://schemas.microsoft.com/office/drawing/2014/main" id="{AB2DC5BB-CF22-4848-B98A-E1CE0BFBF4FD}"/>
              </a:ext>
            </a:extLst>
          </p:cNvPr>
          <p:cNvSpPr>
            <a:spLocks noChangeAspect="1"/>
          </p:cNvSpPr>
          <p:nvPr/>
        </p:nvSpPr>
        <p:spPr bwMode="auto">
          <a:xfrm>
            <a:off x="5695996" y="7856846"/>
            <a:ext cx="274345" cy="274345"/>
          </a:xfrm>
          <a:prstGeom prst="actionButtonBlank">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nvGrpSpPr>
          <p:cNvPr id="195" name="Group 194">
            <a:extLst>
              <a:ext uri="{FF2B5EF4-FFF2-40B4-BE49-F238E27FC236}">
                <a16:creationId xmlns:a16="http://schemas.microsoft.com/office/drawing/2014/main" id="{C5C0865D-100A-4340-B165-C3EF69F0515A}"/>
              </a:ext>
            </a:extLst>
          </p:cNvPr>
          <p:cNvGrpSpPr/>
          <p:nvPr/>
        </p:nvGrpSpPr>
        <p:grpSpPr>
          <a:xfrm>
            <a:off x="5661703" y="8454536"/>
            <a:ext cx="342932" cy="342932"/>
            <a:chOff x="3293474" y="6677365"/>
            <a:chExt cx="360000" cy="360000"/>
          </a:xfrm>
        </p:grpSpPr>
        <p:sp>
          <p:nvSpPr>
            <p:cNvPr id="197" name="Freeform: Shape 196">
              <a:extLst>
                <a:ext uri="{FF2B5EF4-FFF2-40B4-BE49-F238E27FC236}">
                  <a16:creationId xmlns:a16="http://schemas.microsoft.com/office/drawing/2014/main" id="{2F40507E-3AC5-4148-8978-8902B738688F}"/>
                </a:ext>
              </a:extLst>
            </p:cNvPr>
            <p:cNvSpPr/>
            <p:nvPr/>
          </p:nvSpPr>
          <p:spPr>
            <a:xfrm rot="2700000">
              <a:off x="3293474" y="6677365"/>
              <a:ext cx="360000" cy="360000"/>
            </a:xfrm>
            <a:custGeom>
              <a:avLst/>
              <a:gdLst>
                <a:gd name="connsiteX0" fmla="*/ 0 w 126000"/>
                <a:gd name="connsiteY0" fmla="*/ 63000 h 126000"/>
                <a:gd name="connsiteX1" fmla="*/ 63000 w 126000"/>
                <a:gd name="connsiteY1" fmla="*/ 0 h 126000"/>
                <a:gd name="connsiteX2" fmla="*/ 126000 w 126000"/>
                <a:gd name="connsiteY2" fmla="*/ 63000 h 126000"/>
                <a:gd name="connsiteX3" fmla="*/ 63000 w 126000"/>
                <a:gd name="connsiteY3" fmla="*/ 126000 h 126000"/>
                <a:gd name="connsiteX4" fmla="*/ 0 w 126000"/>
                <a:gd name="connsiteY4" fmla="*/ 63000 h 126000"/>
                <a:gd name="connsiteX5" fmla="*/ 0 w 126000"/>
                <a:gd name="connsiteY5" fmla="*/ 63000 h 12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000" h="126000">
                  <a:moveTo>
                    <a:pt x="0" y="63000"/>
                  </a:moveTo>
                  <a:cubicBezTo>
                    <a:pt x="0" y="28205"/>
                    <a:pt x="28205" y="0"/>
                    <a:pt x="63000" y="0"/>
                  </a:cubicBezTo>
                  <a:cubicBezTo>
                    <a:pt x="97795" y="0"/>
                    <a:pt x="126000" y="28205"/>
                    <a:pt x="126000" y="63000"/>
                  </a:cubicBezTo>
                  <a:cubicBezTo>
                    <a:pt x="126000" y="97795"/>
                    <a:pt x="97795" y="126000"/>
                    <a:pt x="63000" y="126000"/>
                  </a:cubicBezTo>
                  <a:cubicBezTo>
                    <a:pt x="28205" y="126000"/>
                    <a:pt x="0" y="97795"/>
                    <a:pt x="0" y="63000"/>
                  </a:cubicBezTo>
                  <a:lnTo>
                    <a:pt x="0" y="63000"/>
                  </a:lnTo>
                  <a:close/>
                </a:path>
              </a:pathLst>
            </a:custGeom>
            <a:solidFill>
              <a:schemeClr val="bg1"/>
            </a:solidFill>
            <a:ln w="391" cap="flat">
              <a:noFill/>
              <a:prstDash val="solid"/>
              <a:miter/>
            </a:ln>
          </p:spPr>
          <p:txBody>
            <a:bodyPr rtlCol="0" anchor="ctr"/>
            <a:lstStyle/>
            <a:p>
              <a:endParaRPr lang="en-US"/>
            </a:p>
          </p:txBody>
        </p:sp>
        <p:grpSp>
          <p:nvGrpSpPr>
            <p:cNvPr id="198" name="Graphic 32">
              <a:extLst>
                <a:ext uri="{FF2B5EF4-FFF2-40B4-BE49-F238E27FC236}">
                  <a16:creationId xmlns:a16="http://schemas.microsoft.com/office/drawing/2014/main" id="{83A5FF6C-747F-4BEC-AC2D-E4A937AB8F2E}"/>
                </a:ext>
              </a:extLst>
            </p:cNvPr>
            <p:cNvGrpSpPr>
              <a:grpSpLocks noChangeAspect="1"/>
            </p:cNvGrpSpPr>
            <p:nvPr/>
          </p:nvGrpSpPr>
          <p:grpSpPr>
            <a:xfrm rot="2700000">
              <a:off x="3415580" y="6803365"/>
              <a:ext cx="115789" cy="108000"/>
              <a:chOff x="2996146" y="4819536"/>
              <a:chExt cx="56012" cy="52244"/>
            </a:xfrm>
          </p:grpSpPr>
          <p:sp>
            <p:nvSpPr>
              <p:cNvPr id="199" name="Freeform: Shape 198">
                <a:extLst>
                  <a:ext uri="{FF2B5EF4-FFF2-40B4-BE49-F238E27FC236}">
                    <a16:creationId xmlns:a16="http://schemas.microsoft.com/office/drawing/2014/main" id="{011044CB-3C6F-498D-9BF1-450C46E1D111}"/>
                  </a:ext>
                </a:extLst>
              </p:cNvPr>
              <p:cNvSpPr/>
              <p:nvPr/>
            </p:nvSpPr>
            <p:spPr>
              <a:xfrm>
                <a:off x="3024153" y="4819536"/>
                <a:ext cx="397" cy="52244"/>
              </a:xfrm>
              <a:custGeom>
                <a:avLst/>
                <a:gdLst>
                  <a:gd name="connsiteX0" fmla="*/ 0 w 397"/>
                  <a:gd name="connsiteY0" fmla="*/ 52244 h 52244"/>
                  <a:gd name="connsiteX1" fmla="*/ 0 w 397"/>
                  <a:gd name="connsiteY1" fmla="*/ 0 h 52244"/>
                </a:gdLst>
                <a:ahLst/>
                <a:cxnLst>
                  <a:cxn ang="0">
                    <a:pos x="connsiteX0" y="connsiteY0"/>
                  </a:cxn>
                  <a:cxn ang="0">
                    <a:pos x="connsiteX1" y="connsiteY1"/>
                  </a:cxn>
                </a:cxnLst>
                <a:rect l="l" t="t" r="r" b="b"/>
                <a:pathLst>
                  <a:path w="397" h="52244">
                    <a:moveTo>
                      <a:pt x="0" y="52244"/>
                    </a:moveTo>
                    <a:lnTo>
                      <a:pt x="0" y="0"/>
                    </a:lnTo>
                  </a:path>
                </a:pathLst>
              </a:custGeom>
              <a:ln w="9525" cap="rnd">
                <a:solidFill>
                  <a:schemeClr val="tx1"/>
                </a:solidFill>
                <a:prstDash val="solid"/>
                <a:round/>
              </a:ln>
            </p:spPr>
            <p:txBody>
              <a:bodyPr rtlCol="0" anchor="ctr"/>
              <a:lstStyle/>
              <a:p>
                <a:endParaRPr lang="en-US"/>
              </a:p>
            </p:txBody>
          </p:sp>
          <p:sp>
            <p:nvSpPr>
              <p:cNvPr id="200" name="Freeform: Shape 199">
                <a:extLst>
                  <a:ext uri="{FF2B5EF4-FFF2-40B4-BE49-F238E27FC236}">
                    <a16:creationId xmlns:a16="http://schemas.microsoft.com/office/drawing/2014/main" id="{3A996883-A310-4DEC-8E26-B99EAB4D8ECE}"/>
                  </a:ext>
                </a:extLst>
              </p:cNvPr>
              <p:cNvSpPr/>
              <p:nvPr/>
            </p:nvSpPr>
            <p:spPr>
              <a:xfrm>
                <a:off x="2996146" y="4819536"/>
                <a:ext cx="28006" cy="23304"/>
              </a:xfrm>
              <a:custGeom>
                <a:avLst/>
                <a:gdLst>
                  <a:gd name="connsiteX0" fmla="*/ 0 w 28006"/>
                  <a:gd name="connsiteY0" fmla="*/ 23304 h 23304"/>
                  <a:gd name="connsiteX1" fmla="*/ 28006 w 28006"/>
                  <a:gd name="connsiteY1" fmla="*/ 0 h 23304"/>
                </a:gdLst>
                <a:ahLst/>
                <a:cxnLst>
                  <a:cxn ang="0">
                    <a:pos x="connsiteX0" y="connsiteY0"/>
                  </a:cxn>
                  <a:cxn ang="0">
                    <a:pos x="connsiteX1" y="connsiteY1"/>
                  </a:cxn>
                </a:cxnLst>
                <a:rect l="l" t="t" r="r" b="b"/>
                <a:pathLst>
                  <a:path w="28006" h="23304">
                    <a:moveTo>
                      <a:pt x="0" y="23304"/>
                    </a:moveTo>
                    <a:lnTo>
                      <a:pt x="28006" y="0"/>
                    </a:lnTo>
                  </a:path>
                </a:pathLst>
              </a:custGeom>
              <a:ln w="9525" cap="rnd">
                <a:solidFill>
                  <a:schemeClr val="tx1"/>
                </a:solidFill>
                <a:prstDash val="solid"/>
                <a:round/>
              </a:ln>
            </p:spPr>
            <p:txBody>
              <a:bodyPr rtlCol="0" anchor="ctr"/>
              <a:lstStyle/>
              <a:p>
                <a:endParaRPr lang="en-US"/>
              </a:p>
            </p:txBody>
          </p:sp>
          <p:sp>
            <p:nvSpPr>
              <p:cNvPr id="201" name="Freeform: Shape 200">
                <a:extLst>
                  <a:ext uri="{FF2B5EF4-FFF2-40B4-BE49-F238E27FC236}">
                    <a16:creationId xmlns:a16="http://schemas.microsoft.com/office/drawing/2014/main" id="{5A8D6BE6-825B-424E-A8CE-39F4771C4364}"/>
                  </a:ext>
                </a:extLst>
              </p:cNvPr>
              <p:cNvSpPr/>
              <p:nvPr/>
            </p:nvSpPr>
            <p:spPr>
              <a:xfrm>
                <a:off x="3024153" y="4819536"/>
                <a:ext cx="28006" cy="23304"/>
              </a:xfrm>
              <a:custGeom>
                <a:avLst/>
                <a:gdLst>
                  <a:gd name="connsiteX0" fmla="*/ 28006 w 28006"/>
                  <a:gd name="connsiteY0" fmla="*/ 23304 h 23304"/>
                  <a:gd name="connsiteX1" fmla="*/ 0 w 28006"/>
                  <a:gd name="connsiteY1" fmla="*/ 0 h 23304"/>
                </a:gdLst>
                <a:ahLst/>
                <a:cxnLst>
                  <a:cxn ang="0">
                    <a:pos x="connsiteX0" y="connsiteY0"/>
                  </a:cxn>
                  <a:cxn ang="0">
                    <a:pos x="connsiteX1" y="connsiteY1"/>
                  </a:cxn>
                </a:cxnLst>
                <a:rect l="l" t="t" r="r" b="b"/>
                <a:pathLst>
                  <a:path w="28006" h="23304">
                    <a:moveTo>
                      <a:pt x="28006" y="23304"/>
                    </a:moveTo>
                    <a:lnTo>
                      <a:pt x="0" y="0"/>
                    </a:lnTo>
                  </a:path>
                </a:pathLst>
              </a:custGeom>
              <a:ln w="9525" cap="rnd">
                <a:solidFill>
                  <a:schemeClr val="tx1"/>
                </a:solidFill>
                <a:prstDash val="solid"/>
                <a:round/>
              </a:ln>
            </p:spPr>
            <p:txBody>
              <a:bodyPr rtlCol="0" anchor="ctr"/>
              <a:lstStyle/>
              <a:p>
                <a:endParaRPr lang="en-US"/>
              </a:p>
            </p:txBody>
          </p:sp>
        </p:grpSp>
      </p:grpSp>
      <p:sp>
        <p:nvSpPr>
          <p:cNvPr id="97" name="Action Button: Blank 96">
            <a:hlinkClick r:id="rId14" action="ppaction://hlinksldjump" highlightClick="1"/>
            <a:extLst>
              <a:ext uri="{FF2B5EF4-FFF2-40B4-BE49-F238E27FC236}">
                <a16:creationId xmlns:a16="http://schemas.microsoft.com/office/drawing/2014/main" id="{2B6C1334-AAA5-48D8-9A82-62C1481DF04A}"/>
              </a:ext>
            </a:extLst>
          </p:cNvPr>
          <p:cNvSpPr>
            <a:spLocks noChangeAspect="1"/>
          </p:cNvSpPr>
          <p:nvPr/>
        </p:nvSpPr>
        <p:spPr bwMode="auto">
          <a:xfrm>
            <a:off x="5695996" y="8487150"/>
            <a:ext cx="274345" cy="274345"/>
          </a:xfrm>
          <a:prstGeom prst="actionButtonBlank">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cxnSp>
        <p:nvCxnSpPr>
          <p:cNvPr id="11" name="Straight Connector 10">
            <a:extLst>
              <a:ext uri="{FF2B5EF4-FFF2-40B4-BE49-F238E27FC236}">
                <a16:creationId xmlns:a16="http://schemas.microsoft.com/office/drawing/2014/main" id="{9451F065-232D-43E7-8A6B-2DC667709165}"/>
              </a:ext>
            </a:extLst>
          </p:cNvPr>
          <p:cNvCxnSpPr>
            <a:cxnSpLocks/>
          </p:cNvCxnSpPr>
          <p:nvPr/>
        </p:nvCxnSpPr>
        <p:spPr>
          <a:xfrm>
            <a:off x="855409" y="3251655"/>
            <a:ext cx="5148000" cy="0"/>
          </a:xfrm>
          <a:prstGeom prst="line">
            <a:avLst/>
          </a:prstGeom>
          <a:ln w="127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2CA5A3D9-F684-48F7-B3CF-600AA118C6DD}"/>
              </a:ext>
            </a:extLst>
          </p:cNvPr>
          <p:cNvCxnSpPr>
            <a:cxnSpLocks/>
          </p:cNvCxnSpPr>
          <p:nvPr/>
        </p:nvCxnSpPr>
        <p:spPr>
          <a:xfrm>
            <a:off x="855409" y="3881960"/>
            <a:ext cx="5148000" cy="0"/>
          </a:xfrm>
          <a:prstGeom prst="line">
            <a:avLst/>
          </a:prstGeom>
          <a:ln w="127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E386B278-5AE5-483A-9D48-43A79DE48887}"/>
              </a:ext>
            </a:extLst>
          </p:cNvPr>
          <p:cNvCxnSpPr>
            <a:cxnSpLocks/>
          </p:cNvCxnSpPr>
          <p:nvPr/>
        </p:nvCxnSpPr>
        <p:spPr>
          <a:xfrm>
            <a:off x="855409" y="4512264"/>
            <a:ext cx="5148000" cy="0"/>
          </a:xfrm>
          <a:prstGeom prst="line">
            <a:avLst/>
          </a:prstGeom>
          <a:ln w="127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272CE4EE-299F-47BC-B58E-C761F08E1812}"/>
              </a:ext>
            </a:extLst>
          </p:cNvPr>
          <p:cNvCxnSpPr>
            <a:cxnSpLocks/>
          </p:cNvCxnSpPr>
          <p:nvPr/>
        </p:nvCxnSpPr>
        <p:spPr>
          <a:xfrm>
            <a:off x="855409" y="5142569"/>
            <a:ext cx="5148000" cy="0"/>
          </a:xfrm>
          <a:prstGeom prst="line">
            <a:avLst/>
          </a:prstGeom>
          <a:ln w="127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7B7C9760-3CC4-4D49-BC2C-6973DD53AFD8}"/>
              </a:ext>
            </a:extLst>
          </p:cNvPr>
          <p:cNvCxnSpPr>
            <a:cxnSpLocks/>
          </p:cNvCxnSpPr>
          <p:nvPr/>
        </p:nvCxnSpPr>
        <p:spPr>
          <a:xfrm>
            <a:off x="855409" y="5777319"/>
            <a:ext cx="5148000" cy="0"/>
          </a:xfrm>
          <a:prstGeom prst="line">
            <a:avLst/>
          </a:prstGeom>
          <a:ln w="127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2CB42A84-D770-4886-A737-D41B2716742E}"/>
              </a:ext>
            </a:extLst>
          </p:cNvPr>
          <p:cNvCxnSpPr>
            <a:cxnSpLocks/>
          </p:cNvCxnSpPr>
          <p:nvPr/>
        </p:nvCxnSpPr>
        <p:spPr>
          <a:xfrm>
            <a:off x="855409" y="6407623"/>
            <a:ext cx="5148000" cy="0"/>
          </a:xfrm>
          <a:prstGeom prst="line">
            <a:avLst/>
          </a:prstGeom>
          <a:ln w="127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34EF0BA8-9DD2-44AF-9D56-ACD4594630C0}"/>
              </a:ext>
            </a:extLst>
          </p:cNvPr>
          <p:cNvCxnSpPr>
            <a:cxnSpLocks/>
          </p:cNvCxnSpPr>
          <p:nvPr/>
        </p:nvCxnSpPr>
        <p:spPr>
          <a:xfrm>
            <a:off x="855409" y="7037928"/>
            <a:ext cx="5148000" cy="0"/>
          </a:xfrm>
          <a:prstGeom prst="line">
            <a:avLst/>
          </a:prstGeom>
          <a:ln w="127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35837E8B-01FC-42FF-B38C-36367D52FCBE}"/>
              </a:ext>
            </a:extLst>
          </p:cNvPr>
          <p:cNvCxnSpPr>
            <a:cxnSpLocks/>
          </p:cNvCxnSpPr>
          <p:nvPr/>
        </p:nvCxnSpPr>
        <p:spPr>
          <a:xfrm>
            <a:off x="855409" y="7668233"/>
            <a:ext cx="5148000" cy="0"/>
          </a:xfrm>
          <a:prstGeom prst="line">
            <a:avLst/>
          </a:prstGeom>
          <a:ln w="127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7F3E0B89-B2E8-49A4-8F3F-4EB9003A5750}"/>
              </a:ext>
            </a:extLst>
          </p:cNvPr>
          <p:cNvCxnSpPr>
            <a:cxnSpLocks/>
          </p:cNvCxnSpPr>
          <p:nvPr/>
        </p:nvCxnSpPr>
        <p:spPr>
          <a:xfrm>
            <a:off x="855409" y="8298537"/>
            <a:ext cx="5148000" cy="0"/>
          </a:xfrm>
          <a:prstGeom prst="line">
            <a:avLst/>
          </a:prstGeom>
          <a:ln w="127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BC431165-C97D-476D-AC1F-E136B97E4124}"/>
              </a:ext>
            </a:extLst>
          </p:cNvPr>
          <p:cNvCxnSpPr>
            <a:cxnSpLocks/>
          </p:cNvCxnSpPr>
          <p:nvPr/>
        </p:nvCxnSpPr>
        <p:spPr>
          <a:xfrm>
            <a:off x="855409" y="8938422"/>
            <a:ext cx="5148000" cy="0"/>
          </a:xfrm>
          <a:prstGeom prst="line">
            <a:avLst/>
          </a:prstGeom>
          <a:ln w="127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FA399021-0E3F-4943-A0D7-323CBFB1F1E7}"/>
              </a:ext>
            </a:extLst>
          </p:cNvPr>
          <p:cNvSpPr/>
          <p:nvPr/>
        </p:nvSpPr>
        <p:spPr bwMode="auto">
          <a:xfrm>
            <a:off x="855410" y="2869349"/>
            <a:ext cx="4575247" cy="14659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l" defTabSz="932472" fontAlgn="base">
              <a:spcBef>
                <a:spcPts val="600"/>
              </a:spcBef>
              <a:spcAft>
                <a:spcPts val="2800"/>
              </a:spcAft>
            </a:pPr>
            <a:r>
              <a:rPr lang="en-US" sz="1000">
                <a:solidFill>
                  <a:srgbClr val="091F2C"/>
                </a:solidFill>
                <a:ea typeface="Segoe UI" pitchFamily="34" charset="0"/>
                <a:cs typeface="Segoe Sans Display Semilight" pitchFamily="2" charset="0"/>
              </a:rPr>
              <a:t>The new security landscape: Why SMBs are prime targets</a:t>
            </a:r>
          </a:p>
        </p:txBody>
      </p:sp>
      <p:sp>
        <p:nvSpPr>
          <p:cNvPr id="110" name="Rectangle 109">
            <a:extLst>
              <a:ext uri="{FF2B5EF4-FFF2-40B4-BE49-F238E27FC236}">
                <a16:creationId xmlns:a16="http://schemas.microsoft.com/office/drawing/2014/main" id="{A06C4BED-B457-4C5C-A057-9359779CC435}"/>
              </a:ext>
            </a:extLst>
          </p:cNvPr>
          <p:cNvSpPr/>
          <p:nvPr/>
        </p:nvSpPr>
        <p:spPr bwMode="auto">
          <a:xfrm>
            <a:off x="855410" y="3505828"/>
            <a:ext cx="4575247" cy="14659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l" defTabSz="932472" fontAlgn="base">
              <a:spcBef>
                <a:spcPts val="600"/>
              </a:spcBef>
              <a:spcAft>
                <a:spcPts val="2800"/>
              </a:spcAft>
            </a:pPr>
            <a:r>
              <a:rPr lang="en-US" sz="1000">
                <a:solidFill>
                  <a:srgbClr val="091F2C"/>
                </a:solidFill>
                <a:ea typeface="Segoe UI" pitchFamily="34" charset="0"/>
                <a:cs typeface="Segoe Sans Display Semilight" pitchFamily="2" charset="0"/>
              </a:rPr>
              <a:t>SMBs represent the perfect storm of valuable data and limited security resources</a:t>
            </a:r>
          </a:p>
        </p:txBody>
      </p:sp>
      <p:sp>
        <p:nvSpPr>
          <p:cNvPr id="119" name="Rectangle 118">
            <a:extLst>
              <a:ext uri="{FF2B5EF4-FFF2-40B4-BE49-F238E27FC236}">
                <a16:creationId xmlns:a16="http://schemas.microsoft.com/office/drawing/2014/main" id="{0CB89D6F-E699-4EB4-9BBF-36BA3920F7A7}"/>
              </a:ext>
            </a:extLst>
          </p:cNvPr>
          <p:cNvSpPr/>
          <p:nvPr/>
        </p:nvSpPr>
        <p:spPr bwMode="auto">
          <a:xfrm>
            <a:off x="855410" y="4136132"/>
            <a:ext cx="4575247" cy="14659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l" defTabSz="932472" fontAlgn="base">
              <a:spcBef>
                <a:spcPts val="600"/>
              </a:spcBef>
              <a:spcAft>
                <a:spcPts val="2800"/>
              </a:spcAft>
            </a:pPr>
            <a:r>
              <a:rPr lang="en-US" sz="1000">
                <a:solidFill>
                  <a:srgbClr val="091F2C"/>
                </a:solidFill>
                <a:ea typeface="Segoe UI" pitchFamily="34" charset="0"/>
                <a:cs typeface="Segoe Sans Display Semilight" pitchFamily="2" charset="0"/>
              </a:rPr>
              <a:t>Three critical security risks facing your business</a:t>
            </a:r>
          </a:p>
        </p:txBody>
      </p:sp>
      <p:sp>
        <p:nvSpPr>
          <p:cNvPr id="128" name="Rectangle 127">
            <a:extLst>
              <a:ext uri="{FF2B5EF4-FFF2-40B4-BE49-F238E27FC236}">
                <a16:creationId xmlns:a16="http://schemas.microsoft.com/office/drawing/2014/main" id="{4958FA09-E784-48D1-B026-FDB5D5622BE0}"/>
              </a:ext>
            </a:extLst>
          </p:cNvPr>
          <p:cNvSpPr/>
          <p:nvPr/>
        </p:nvSpPr>
        <p:spPr bwMode="auto">
          <a:xfrm>
            <a:off x="855410" y="4766437"/>
            <a:ext cx="4575247" cy="14659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l" defTabSz="932472" fontAlgn="base">
              <a:spcBef>
                <a:spcPts val="600"/>
              </a:spcBef>
              <a:spcAft>
                <a:spcPts val="2800"/>
              </a:spcAft>
            </a:pPr>
            <a:r>
              <a:rPr lang="en-US" sz="1000">
                <a:solidFill>
                  <a:srgbClr val="091F2C"/>
                </a:solidFill>
                <a:ea typeface="Segoe UI" pitchFamily="34" charset="0"/>
                <a:cs typeface="Segoe Sans Display Semilight" pitchFamily="2" charset="0"/>
              </a:rPr>
              <a:t>Regulatory changes: Tighter SMB compliance rules</a:t>
            </a:r>
          </a:p>
        </p:txBody>
      </p:sp>
      <p:sp>
        <p:nvSpPr>
          <p:cNvPr id="138" name="Rectangle 137">
            <a:extLst>
              <a:ext uri="{FF2B5EF4-FFF2-40B4-BE49-F238E27FC236}">
                <a16:creationId xmlns:a16="http://schemas.microsoft.com/office/drawing/2014/main" id="{1FFF2CF0-1126-42D0-B16C-DD791BE5D6A2}"/>
              </a:ext>
            </a:extLst>
          </p:cNvPr>
          <p:cNvSpPr/>
          <p:nvPr/>
        </p:nvSpPr>
        <p:spPr bwMode="auto">
          <a:xfrm>
            <a:off x="855410" y="5401185"/>
            <a:ext cx="4575247" cy="14659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l" defTabSz="932472" fontAlgn="base">
              <a:spcBef>
                <a:spcPts val="600"/>
              </a:spcBef>
              <a:spcAft>
                <a:spcPts val="2800"/>
              </a:spcAft>
            </a:pPr>
            <a:r>
              <a:rPr lang="en-US" sz="1000">
                <a:solidFill>
                  <a:srgbClr val="091F2C"/>
                </a:solidFill>
                <a:ea typeface="Segoe UI" pitchFamily="34" charset="0"/>
                <a:cs typeface="Segoe Sans Display Semilight" pitchFamily="2" charset="0"/>
              </a:rPr>
              <a:t>The better approach: Integrated protection that grows with your business</a:t>
            </a:r>
          </a:p>
        </p:txBody>
      </p:sp>
      <p:sp>
        <p:nvSpPr>
          <p:cNvPr id="147" name="Rectangle 146">
            <a:extLst>
              <a:ext uri="{FF2B5EF4-FFF2-40B4-BE49-F238E27FC236}">
                <a16:creationId xmlns:a16="http://schemas.microsoft.com/office/drawing/2014/main" id="{11EF1E14-52CE-4A6A-92AB-B415BA4558BC}"/>
              </a:ext>
            </a:extLst>
          </p:cNvPr>
          <p:cNvSpPr/>
          <p:nvPr/>
        </p:nvSpPr>
        <p:spPr bwMode="auto">
          <a:xfrm>
            <a:off x="855410" y="6031491"/>
            <a:ext cx="4575247" cy="14659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l" defTabSz="932472" fontAlgn="base">
              <a:spcBef>
                <a:spcPts val="600"/>
              </a:spcBef>
              <a:spcAft>
                <a:spcPts val="2800"/>
              </a:spcAft>
            </a:pPr>
            <a:r>
              <a:rPr lang="en-US" sz="1000">
                <a:solidFill>
                  <a:srgbClr val="091F2C"/>
                </a:solidFill>
                <a:ea typeface="Segoe UI" pitchFamily="34" charset="0"/>
                <a:cs typeface="Segoe Sans Display Semilight" pitchFamily="2" charset="0"/>
              </a:rPr>
              <a:t>The integration advantage</a:t>
            </a:r>
          </a:p>
        </p:txBody>
      </p:sp>
      <p:sp>
        <p:nvSpPr>
          <p:cNvPr id="156" name="Rectangle 155">
            <a:extLst>
              <a:ext uri="{FF2B5EF4-FFF2-40B4-BE49-F238E27FC236}">
                <a16:creationId xmlns:a16="http://schemas.microsoft.com/office/drawing/2014/main" id="{0623E5C9-727F-43C4-BE52-2A784BF1E354}"/>
              </a:ext>
            </a:extLst>
          </p:cNvPr>
          <p:cNvSpPr/>
          <p:nvPr/>
        </p:nvSpPr>
        <p:spPr bwMode="auto">
          <a:xfrm>
            <a:off x="855410" y="6661796"/>
            <a:ext cx="4575247" cy="14659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l" defTabSz="932472" fontAlgn="base">
              <a:spcBef>
                <a:spcPts val="600"/>
              </a:spcBef>
              <a:spcAft>
                <a:spcPts val="2800"/>
              </a:spcAft>
            </a:pPr>
            <a:r>
              <a:rPr lang="en-US" sz="1000">
                <a:solidFill>
                  <a:srgbClr val="091F2C"/>
                </a:solidFill>
                <a:ea typeface="Segoe UI" pitchFamily="34" charset="0"/>
                <a:cs typeface="Segoe Sans Display Semilight" pitchFamily="2" charset="0"/>
              </a:rPr>
              <a:t>Security solutions for your industry</a:t>
            </a:r>
          </a:p>
        </p:txBody>
      </p:sp>
      <p:sp>
        <p:nvSpPr>
          <p:cNvPr id="165" name="Rectangle 164">
            <a:extLst>
              <a:ext uri="{FF2B5EF4-FFF2-40B4-BE49-F238E27FC236}">
                <a16:creationId xmlns:a16="http://schemas.microsoft.com/office/drawing/2014/main" id="{ABA633C9-0813-4D1B-93CC-F83BCD4A4B47}"/>
              </a:ext>
            </a:extLst>
          </p:cNvPr>
          <p:cNvSpPr/>
          <p:nvPr/>
        </p:nvSpPr>
        <p:spPr bwMode="auto">
          <a:xfrm>
            <a:off x="855410" y="7292101"/>
            <a:ext cx="4575247" cy="14659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l" defTabSz="932472" fontAlgn="base">
              <a:spcBef>
                <a:spcPts val="600"/>
              </a:spcBef>
              <a:spcAft>
                <a:spcPts val="2800"/>
              </a:spcAft>
            </a:pPr>
            <a:r>
              <a:rPr lang="en-US" sz="1000">
                <a:solidFill>
                  <a:srgbClr val="091F2C"/>
                </a:solidFill>
                <a:ea typeface="Segoe UI" pitchFamily="34" charset="0"/>
                <a:cs typeface="Segoe Sans Display Semilight" pitchFamily="2" charset="0"/>
              </a:rPr>
              <a:t>The partner advantage: Why expert guidance matters</a:t>
            </a:r>
          </a:p>
        </p:txBody>
      </p:sp>
      <p:sp>
        <p:nvSpPr>
          <p:cNvPr id="185" name="Rectangle 184">
            <a:extLst>
              <a:ext uri="{FF2B5EF4-FFF2-40B4-BE49-F238E27FC236}">
                <a16:creationId xmlns:a16="http://schemas.microsoft.com/office/drawing/2014/main" id="{82384741-4721-4445-8329-99BFACA70670}"/>
              </a:ext>
            </a:extLst>
          </p:cNvPr>
          <p:cNvSpPr/>
          <p:nvPr/>
        </p:nvSpPr>
        <p:spPr bwMode="auto">
          <a:xfrm>
            <a:off x="855410" y="7922405"/>
            <a:ext cx="4575247" cy="14659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l" defTabSz="932472" fontAlgn="base">
              <a:spcBef>
                <a:spcPts val="600"/>
              </a:spcBef>
              <a:spcAft>
                <a:spcPts val="2800"/>
              </a:spcAft>
            </a:pPr>
            <a:r>
              <a:rPr lang="en-US" sz="1000">
                <a:solidFill>
                  <a:srgbClr val="091F2C"/>
                </a:solidFill>
                <a:ea typeface="Segoe UI" pitchFamily="34" charset="0"/>
                <a:cs typeface="Segoe Sans Display Semilight" pitchFamily="2" charset="0"/>
              </a:rPr>
              <a:t>Invest in a secure future</a:t>
            </a:r>
          </a:p>
        </p:txBody>
      </p:sp>
      <p:sp>
        <p:nvSpPr>
          <p:cNvPr id="194" name="Rectangle 193">
            <a:extLst>
              <a:ext uri="{FF2B5EF4-FFF2-40B4-BE49-F238E27FC236}">
                <a16:creationId xmlns:a16="http://schemas.microsoft.com/office/drawing/2014/main" id="{18C7FDDA-3DB1-4F4B-8B97-AB32E935C077}"/>
              </a:ext>
            </a:extLst>
          </p:cNvPr>
          <p:cNvSpPr/>
          <p:nvPr/>
        </p:nvSpPr>
        <p:spPr bwMode="auto">
          <a:xfrm>
            <a:off x="855410" y="8552706"/>
            <a:ext cx="4575247" cy="14659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l" defTabSz="932472" fontAlgn="base">
              <a:spcBef>
                <a:spcPts val="600"/>
              </a:spcBef>
              <a:spcAft>
                <a:spcPts val="2800"/>
              </a:spcAft>
            </a:pPr>
            <a:r>
              <a:rPr lang="en-US" sz="1000">
                <a:solidFill>
                  <a:srgbClr val="091F2C"/>
                </a:solidFill>
                <a:ea typeface="Segoe UI" pitchFamily="34" charset="0"/>
                <a:cs typeface="Segoe Sans Display Semilight" pitchFamily="2" charset="0"/>
              </a:rPr>
              <a:t>Next step: Schedule your free security assessment</a:t>
            </a:r>
          </a:p>
        </p:txBody>
      </p:sp>
      <p:sp>
        <p:nvSpPr>
          <p:cNvPr id="99" name="Rectangle 98">
            <a:extLst>
              <a:ext uri="{FF2B5EF4-FFF2-40B4-BE49-F238E27FC236}">
                <a16:creationId xmlns:a16="http://schemas.microsoft.com/office/drawing/2014/main" id="{2695E28F-680C-4FC0-B33A-22B7FA7EC1A4}"/>
              </a:ext>
            </a:extLst>
          </p:cNvPr>
          <p:cNvSpPr/>
          <p:nvPr/>
        </p:nvSpPr>
        <p:spPr bwMode="auto">
          <a:xfrm>
            <a:off x="855410" y="9192591"/>
            <a:ext cx="4575246" cy="14659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l" defTabSz="932472" fontAlgn="base">
              <a:spcBef>
                <a:spcPts val="600"/>
              </a:spcBef>
              <a:spcAft>
                <a:spcPts val="2800"/>
              </a:spcAft>
            </a:pPr>
            <a:r>
              <a:rPr lang="en-US" sz="1000">
                <a:solidFill>
                  <a:srgbClr val="091F2C"/>
                </a:solidFill>
                <a:ea typeface="Segoe UI" pitchFamily="34" charset="0"/>
                <a:cs typeface="Segoe Sans Display Semilight" pitchFamily="2" charset="0"/>
              </a:rPr>
              <a:t>Let's work together to supercharge your security</a:t>
            </a:r>
          </a:p>
        </p:txBody>
      </p:sp>
      <p:grpSp>
        <p:nvGrpSpPr>
          <p:cNvPr id="100" name="Group 99">
            <a:extLst>
              <a:ext uri="{FF2B5EF4-FFF2-40B4-BE49-F238E27FC236}">
                <a16:creationId xmlns:a16="http://schemas.microsoft.com/office/drawing/2014/main" id="{7E61ADFE-C13B-49A1-9FC4-86DD62EF3C8E}"/>
              </a:ext>
            </a:extLst>
          </p:cNvPr>
          <p:cNvGrpSpPr/>
          <p:nvPr/>
        </p:nvGrpSpPr>
        <p:grpSpPr>
          <a:xfrm>
            <a:off x="5661702" y="9094421"/>
            <a:ext cx="342932" cy="342932"/>
            <a:chOff x="3293474" y="6677365"/>
            <a:chExt cx="360000" cy="360000"/>
          </a:xfrm>
        </p:grpSpPr>
        <p:sp>
          <p:nvSpPr>
            <p:cNvPr id="101" name="Freeform: Shape 100">
              <a:extLst>
                <a:ext uri="{FF2B5EF4-FFF2-40B4-BE49-F238E27FC236}">
                  <a16:creationId xmlns:a16="http://schemas.microsoft.com/office/drawing/2014/main" id="{DB02A11E-8DE3-4366-853B-AA51256239D6}"/>
                </a:ext>
              </a:extLst>
            </p:cNvPr>
            <p:cNvSpPr/>
            <p:nvPr/>
          </p:nvSpPr>
          <p:spPr>
            <a:xfrm rot="2700000">
              <a:off x="3293474" y="6677365"/>
              <a:ext cx="360000" cy="360000"/>
            </a:xfrm>
            <a:custGeom>
              <a:avLst/>
              <a:gdLst>
                <a:gd name="connsiteX0" fmla="*/ 0 w 126000"/>
                <a:gd name="connsiteY0" fmla="*/ 63000 h 126000"/>
                <a:gd name="connsiteX1" fmla="*/ 63000 w 126000"/>
                <a:gd name="connsiteY1" fmla="*/ 0 h 126000"/>
                <a:gd name="connsiteX2" fmla="*/ 126000 w 126000"/>
                <a:gd name="connsiteY2" fmla="*/ 63000 h 126000"/>
                <a:gd name="connsiteX3" fmla="*/ 63000 w 126000"/>
                <a:gd name="connsiteY3" fmla="*/ 126000 h 126000"/>
                <a:gd name="connsiteX4" fmla="*/ 0 w 126000"/>
                <a:gd name="connsiteY4" fmla="*/ 63000 h 126000"/>
                <a:gd name="connsiteX5" fmla="*/ 0 w 126000"/>
                <a:gd name="connsiteY5" fmla="*/ 63000 h 12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000" h="126000">
                  <a:moveTo>
                    <a:pt x="0" y="63000"/>
                  </a:moveTo>
                  <a:cubicBezTo>
                    <a:pt x="0" y="28205"/>
                    <a:pt x="28205" y="0"/>
                    <a:pt x="63000" y="0"/>
                  </a:cubicBezTo>
                  <a:cubicBezTo>
                    <a:pt x="97795" y="0"/>
                    <a:pt x="126000" y="28205"/>
                    <a:pt x="126000" y="63000"/>
                  </a:cubicBezTo>
                  <a:cubicBezTo>
                    <a:pt x="126000" y="97795"/>
                    <a:pt x="97795" y="126000"/>
                    <a:pt x="63000" y="126000"/>
                  </a:cubicBezTo>
                  <a:cubicBezTo>
                    <a:pt x="28205" y="126000"/>
                    <a:pt x="0" y="97795"/>
                    <a:pt x="0" y="63000"/>
                  </a:cubicBezTo>
                  <a:lnTo>
                    <a:pt x="0" y="63000"/>
                  </a:lnTo>
                  <a:close/>
                </a:path>
              </a:pathLst>
            </a:custGeom>
            <a:solidFill>
              <a:schemeClr val="bg1"/>
            </a:solidFill>
            <a:ln w="391" cap="flat">
              <a:noFill/>
              <a:prstDash val="solid"/>
              <a:miter/>
            </a:ln>
          </p:spPr>
          <p:txBody>
            <a:bodyPr rtlCol="0" anchor="ctr"/>
            <a:lstStyle/>
            <a:p>
              <a:endParaRPr lang="en-US"/>
            </a:p>
          </p:txBody>
        </p:sp>
        <p:grpSp>
          <p:nvGrpSpPr>
            <p:cNvPr id="102" name="Graphic 32">
              <a:extLst>
                <a:ext uri="{FF2B5EF4-FFF2-40B4-BE49-F238E27FC236}">
                  <a16:creationId xmlns:a16="http://schemas.microsoft.com/office/drawing/2014/main" id="{F4F818B5-D907-4670-8B62-63FA3E008184}"/>
                </a:ext>
              </a:extLst>
            </p:cNvPr>
            <p:cNvGrpSpPr>
              <a:grpSpLocks noChangeAspect="1"/>
            </p:cNvGrpSpPr>
            <p:nvPr/>
          </p:nvGrpSpPr>
          <p:grpSpPr>
            <a:xfrm rot="2700000">
              <a:off x="3415580" y="6803365"/>
              <a:ext cx="115789" cy="108000"/>
              <a:chOff x="2996146" y="4819536"/>
              <a:chExt cx="56012" cy="52244"/>
            </a:xfrm>
          </p:grpSpPr>
          <p:sp>
            <p:nvSpPr>
              <p:cNvPr id="103" name="Freeform: Shape 102">
                <a:extLst>
                  <a:ext uri="{FF2B5EF4-FFF2-40B4-BE49-F238E27FC236}">
                    <a16:creationId xmlns:a16="http://schemas.microsoft.com/office/drawing/2014/main" id="{0F34B90C-8EB8-4C0D-9230-46DB68EA79D2}"/>
                  </a:ext>
                </a:extLst>
              </p:cNvPr>
              <p:cNvSpPr/>
              <p:nvPr/>
            </p:nvSpPr>
            <p:spPr>
              <a:xfrm>
                <a:off x="3024153" y="4819536"/>
                <a:ext cx="397" cy="52244"/>
              </a:xfrm>
              <a:custGeom>
                <a:avLst/>
                <a:gdLst>
                  <a:gd name="connsiteX0" fmla="*/ 0 w 397"/>
                  <a:gd name="connsiteY0" fmla="*/ 52244 h 52244"/>
                  <a:gd name="connsiteX1" fmla="*/ 0 w 397"/>
                  <a:gd name="connsiteY1" fmla="*/ 0 h 52244"/>
                </a:gdLst>
                <a:ahLst/>
                <a:cxnLst>
                  <a:cxn ang="0">
                    <a:pos x="connsiteX0" y="connsiteY0"/>
                  </a:cxn>
                  <a:cxn ang="0">
                    <a:pos x="connsiteX1" y="connsiteY1"/>
                  </a:cxn>
                </a:cxnLst>
                <a:rect l="l" t="t" r="r" b="b"/>
                <a:pathLst>
                  <a:path w="397" h="52244">
                    <a:moveTo>
                      <a:pt x="0" y="52244"/>
                    </a:moveTo>
                    <a:lnTo>
                      <a:pt x="0" y="0"/>
                    </a:lnTo>
                  </a:path>
                </a:pathLst>
              </a:custGeom>
              <a:ln w="9525" cap="rnd">
                <a:solidFill>
                  <a:schemeClr val="tx1"/>
                </a:solidFill>
                <a:prstDash val="solid"/>
                <a:round/>
              </a:ln>
            </p:spPr>
            <p:txBody>
              <a:bodyPr rtlCol="0" anchor="ctr"/>
              <a:lstStyle/>
              <a:p>
                <a:endParaRPr lang="en-US"/>
              </a:p>
            </p:txBody>
          </p:sp>
          <p:sp>
            <p:nvSpPr>
              <p:cNvPr id="104" name="Freeform: Shape 103">
                <a:extLst>
                  <a:ext uri="{FF2B5EF4-FFF2-40B4-BE49-F238E27FC236}">
                    <a16:creationId xmlns:a16="http://schemas.microsoft.com/office/drawing/2014/main" id="{C19D3511-FB42-472D-8BD1-3A1AB938840A}"/>
                  </a:ext>
                </a:extLst>
              </p:cNvPr>
              <p:cNvSpPr/>
              <p:nvPr/>
            </p:nvSpPr>
            <p:spPr>
              <a:xfrm>
                <a:off x="2996146" y="4819536"/>
                <a:ext cx="28006" cy="23304"/>
              </a:xfrm>
              <a:custGeom>
                <a:avLst/>
                <a:gdLst>
                  <a:gd name="connsiteX0" fmla="*/ 0 w 28006"/>
                  <a:gd name="connsiteY0" fmla="*/ 23304 h 23304"/>
                  <a:gd name="connsiteX1" fmla="*/ 28006 w 28006"/>
                  <a:gd name="connsiteY1" fmla="*/ 0 h 23304"/>
                </a:gdLst>
                <a:ahLst/>
                <a:cxnLst>
                  <a:cxn ang="0">
                    <a:pos x="connsiteX0" y="connsiteY0"/>
                  </a:cxn>
                  <a:cxn ang="0">
                    <a:pos x="connsiteX1" y="connsiteY1"/>
                  </a:cxn>
                </a:cxnLst>
                <a:rect l="l" t="t" r="r" b="b"/>
                <a:pathLst>
                  <a:path w="28006" h="23304">
                    <a:moveTo>
                      <a:pt x="0" y="23304"/>
                    </a:moveTo>
                    <a:lnTo>
                      <a:pt x="28006" y="0"/>
                    </a:lnTo>
                  </a:path>
                </a:pathLst>
              </a:custGeom>
              <a:ln w="9525" cap="rnd">
                <a:solidFill>
                  <a:schemeClr val="tx1"/>
                </a:solidFill>
                <a:prstDash val="solid"/>
                <a:round/>
              </a:ln>
            </p:spPr>
            <p:txBody>
              <a:bodyPr rtlCol="0" anchor="ctr"/>
              <a:lstStyle/>
              <a:p>
                <a:endParaRPr lang="en-US"/>
              </a:p>
            </p:txBody>
          </p:sp>
          <p:sp>
            <p:nvSpPr>
              <p:cNvPr id="105" name="Freeform: Shape 104">
                <a:extLst>
                  <a:ext uri="{FF2B5EF4-FFF2-40B4-BE49-F238E27FC236}">
                    <a16:creationId xmlns:a16="http://schemas.microsoft.com/office/drawing/2014/main" id="{51911A7A-FDA1-46C0-A633-F65EB9E37245}"/>
                  </a:ext>
                </a:extLst>
              </p:cNvPr>
              <p:cNvSpPr/>
              <p:nvPr/>
            </p:nvSpPr>
            <p:spPr>
              <a:xfrm>
                <a:off x="3024153" y="4819536"/>
                <a:ext cx="28006" cy="23304"/>
              </a:xfrm>
              <a:custGeom>
                <a:avLst/>
                <a:gdLst>
                  <a:gd name="connsiteX0" fmla="*/ 28006 w 28006"/>
                  <a:gd name="connsiteY0" fmla="*/ 23304 h 23304"/>
                  <a:gd name="connsiteX1" fmla="*/ 0 w 28006"/>
                  <a:gd name="connsiteY1" fmla="*/ 0 h 23304"/>
                </a:gdLst>
                <a:ahLst/>
                <a:cxnLst>
                  <a:cxn ang="0">
                    <a:pos x="connsiteX0" y="connsiteY0"/>
                  </a:cxn>
                  <a:cxn ang="0">
                    <a:pos x="connsiteX1" y="connsiteY1"/>
                  </a:cxn>
                </a:cxnLst>
                <a:rect l="l" t="t" r="r" b="b"/>
                <a:pathLst>
                  <a:path w="28006" h="23304">
                    <a:moveTo>
                      <a:pt x="28006" y="23304"/>
                    </a:moveTo>
                    <a:lnTo>
                      <a:pt x="0" y="0"/>
                    </a:lnTo>
                  </a:path>
                </a:pathLst>
              </a:custGeom>
              <a:ln w="9525" cap="rnd">
                <a:solidFill>
                  <a:schemeClr val="tx1"/>
                </a:solidFill>
                <a:prstDash val="solid"/>
                <a:round/>
              </a:ln>
            </p:spPr>
            <p:txBody>
              <a:bodyPr rtlCol="0" anchor="ctr"/>
              <a:lstStyle/>
              <a:p>
                <a:endParaRPr lang="en-US"/>
              </a:p>
            </p:txBody>
          </p:sp>
        </p:grpSp>
      </p:grpSp>
      <p:sp>
        <p:nvSpPr>
          <p:cNvPr id="106" name="Action Button: Blank 105">
            <a:hlinkClick r:id="rId15" action="ppaction://hlinksldjump" highlightClick="1"/>
            <a:extLst>
              <a:ext uri="{FF2B5EF4-FFF2-40B4-BE49-F238E27FC236}">
                <a16:creationId xmlns:a16="http://schemas.microsoft.com/office/drawing/2014/main" id="{8DABEBCE-2996-4BFB-BE00-C6398292185F}"/>
              </a:ext>
            </a:extLst>
          </p:cNvPr>
          <p:cNvSpPr>
            <a:spLocks noChangeAspect="1"/>
          </p:cNvSpPr>
          <p:nvPr/>
        </p:nvSpPr>
        <p:spPr bwMode="auto">
          <a:xfrm>
            <a:off x="5695995" y="9127035"/>
            <a:ext cx="274345" cy="274346"/>
          </a:xfrm>
          <a:prstGeom prst="actionButtonBlank">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788817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3" name="Picture 52">
            <a:extLst>
              <a:ext uri="{FF2B5EF4-FFF2-40B4-BE49-F238E27FC236}">
                <a16:creationId xmlns:a16="http://schemas.microsoft.com/office/drawing/2014/main" id="{266F96EE-4727-4138-815F-C25BA7957593}"/>
              </a:ext>
            </a:extLst>
          </p:cNvPr>
          <p:cNvPicPr>
            <a:picLocks noChangeAspect="1"/>
          </p:cNvPicPr>
          <p:nvPr/>
        </p:nvPicPr>
        <p:blipFill rotWithShape="1">
          <a:blip r:embed="rId3" cstate="screen">
            <a:alphaModFix/>
            <a:extLst>
              <a:ext uri="{28A0092B-C50C-407E-A947-70E740481C1C}">
                <a14:useLocalDpi xmlns:a14="http://schemas.microsoft.com/office/drawing/2010/main"/>
              </a:ext>
            </a:extLst>
          </a:blip>
          <a:srcRect/>
          <a:stretch/>
        </p:blipFill>
        <p:spPr>
          <a:xfrm>
            <a:off x="0" y="3521237"/>
            <a:ext cx="6858000" cy="2653861"/>
          </a:xfrm>
          <a:custGeom>
            <a:avLst/>
            <a:gdLst>
              <a:gd name="connsiteX0" fmla="*/ 0 w 6858000"/>
              <a:gd name="connsiteY0" fmla="*/ 0 h 2653861"/>
              <a:gd name="connsiteX1" fmla="*/ 6858000 w 6858000"/>
              <a:gd name="connsiteY1" fmla="*/ 0 h 2653861"/>
              <a:gd name="connsiteX2" fmla="*/ 6858000 w 6858000"/>
              <a:gd name="connsiteY2" fmla="*/ 2653861 h 2653861"/>
              <a:gd name="connsiteX3" fmla="*/ 0 w 6858000"/>
              <a:gd name="connsiteY3" fmla="*/ 2653861 h 2653861"/>
            </a:gdLst>
            <a:ahLst/>
            <a:cxnLst>
              <a:cxn ang="0">
                <a:pos x="connsiteX0" y="connsiteY0"/>
              </a:cxn>
              <a:cxn ang="0">
                <a:pos x="connsiteX1" y="connsiteY1"/>
              </a:cxn>
              <a:cxn ang="0">
                <a:pos x="connsiteX2" y="connsiteY2"/>
              </a:cxn>
              <a:cxn ang="0">
                <a:pos x="connsiteX3" y="connsiteY3"/>
              </a:cxn>
            </a:cxnLst>
            <a:rect l="l" t="t" r="r" b="b"/>
            <a:pathLst>
              <a:path w="6858000" h="2653861">
                <a:moveTo>
                  <a:pt x="0" y="0"/>
                </a:moveTo>
                <a:lnTo>
                  <a:pt x="6858000" y="0"/>
                </a:lnTo>
                <a:lnTo>
                  <a:pt x="6858000" y="2653861"/>
                </a:lnTo>
                <a:lnTo>
                  <a:pt x="0" y="2653861"/>
                </a:lnTo>
                <a:close/>
              </a:path>
            </a:pathLst>
          </a:custGeom>
        </p:spPr>
      </p:pic>
      <p:sp>
        <p:nvSpPr>
          <p:cNvPr id="11" name="Rectangle 10">
            <a:extLst>
              <a:ext uri="{FF2B5EF4-FFF2-40B4-BE49-F238E27FC236}">
                <a16:creationId xmlns:a16="http://schemas.microsoft.com/office/drawing/2014/main" id="{644EB19D-55CC-4927-8B30-DE700C29ACCB}"/>
              </a:ext>
            </a:extLst>
          </p:cNvPr>
          <p:cNvSpPr/>
          <p:nvPr/>
        </p:nvSpPr>
        <p:spPr bwMode="auto">
          <a:xfrm flipV="1">
            <a:off x="-1" y="0"/>
            <a:ext cx="6858001" cy="3511076"/>
          </a:xfrm>
          <a:prstGeom prst="rect">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4" name="Text Placeholder 13">
            <a:extLst>
              <a:ext uri="{FF2B5EF4-FFF2-40B4-BE49-F238E27FC236}">
                <a16:creationId xmlns:a16="http://schemas.microsoft.com/office/drawing/2014/main" id="{9EBD7F17-6066-4898-B1CC-570C6E53090B}"/>
              </a:ext>
            </a:extLst>
          </p:cNvPr>
          <p:cNvSpPr>
            <a:spLocks noGrp="1"/>
          </p:cNvSpPr>
          <p:nvPr>
            <p:ph type="body" sz="quarter" idx="10"/>
          </p:nvPr>
        </p:nvSpPr>
        <p:spPr>
          <a:xfrm>
            <a:off x="328612" y="352954"/>
            <a:ext cx="5195887" cy="615553"/>
          </a:xfrm>
        </p:spPr>
        <p:txBody>
          <a:bodyPr wrap="square">
            <a:spAutoFit/>
          </a:bodyPr>
          <a:lstStyle/>
          <a:p>
            <a:r>
              <a:rPr lang="en-US" sz="2000">
                <a:solidFill>
                  <a:srgbClr val="091F2C"/>
                </a:solidFill>
                <a:latin typeface="+mj-lt"/>
                <a:cs typeface="Segoe UI"/>
              </a:rPr>
              <a:t>SMBs represent the perfect storm of valuable data and limited security resources</a:t>
            </a:r>
          </a:p>
        </p:txBody>
      </p:sp>
      <p:sp>
        <p:nvSpPr>
          <p:cNvPr id="90" name="TextBox 89">
            <a:extLst>
              <a:ext uri="{FF2B5EF4-FFF2-40B4-BE49-F238E27FC236}">
                <a16:creationId xmlns:a16="http://schemas.microsoft.com/office/drawing/2014/main" id="{7CEC4A5D-302E-4220-8EB4-B6B0FE3CCA6E}"/>
              </a:ext>
            </a:extLst>
          </p:cNvPr>
          <p:cNvSpPr txBox="1"/>
          <p:nvPr/>
        </p:nvSpPr>
        <p:spPr>
          <a:xfrm>
            <a:off x="328613" y="1148507"/>
            <a:ext cx="6200774" cy="2192908"/>
          </a:xfrm>
          <a:prstGeom prst="rect">
            <a:avLst/>
          </a:prstGeom>
          <a:noFill/>
        </p:spPr>
        <p:txBody>
          <a:bodyPr wrap="square" lIns="0" tIns="0" rIns="0" bIns="0" anchor="t">
            <a:spAutoFit/>
          </a:bodyPr>
          <a:lstStyle/>
          <a:p>
            <a:pPr defTabSz="914397">
              <a:spcBef>
                <a:spcPts val="300"/>
              </a:spcBef>
              <a:spcAft>
                <a:spcPts val="600"/>
              </a:spcAft>
              <a:defRPr/>
            </a:pPr>
            <a:r>
              <a:rPr lang="en-US" sz="1000">
                <a:cs typeface="Segoe UI"/>
              </a:rPr>
              <a:t>Microsoft Security research revealed that 80%</a:t>
            </a:r>
            <a:r>
              <a:rPr lang="en-US" sz="1000" baseline="30000">
                <a:cs typeface="Segoe UI"/>
              </a:rPr>
              <a:t>1</a:t>
            </a:r>
            <a:r>
              <a:rPr lang="en-US" sz="1000">
                <a:cs typeface="Segoe UI"/>
              </a:rPr>
              <a:t> of organisations experienced more than one data breach in their lifetime, with the average cost of cyber crime to small businesses being $49,600</a:t>
            </a:r>
            <a:r>
              <a:rPr lang="en-US" sz="1000" baseline="30000">
                <a:cs typeface="Segoe UI"/>
              </a:rPr>
              <a:t>2</a:t>
            </a:r>
            <a:r>
              <a:rPr lang="en-US" sz="1000">
                <a:cs typeface="Segoe UI"/>
              </a:rPr>
              <a:t>. For small businesses, </a:t>
            </a:r>
            <a:br>
              <a:rPr lang="en-US" sz="1000">
                <a:cs typeface="Segoe UI"/>
              </a:rPr>
            </a:br>
            <a:r>
              <a:rPr lang="en-US" sz="1000">
                <a:cs typeface="Segoe UI"/>
              </a:rPr>
              <a:t>a loss of this scale can represent an existential threat, with two-thirds</a:t>
            </a:r>
            <a:r>
              <a:rPr lang="en-US" sz="1000" baseline="30000">
                <a:cs typeface="Segoe UI"/>
              </a:rPr>
              <a:t>3</a:t>
            </a:r>
            <a:r>
              <a:rPr lang="en-US" sz="1000">
                <a:cs typeface="Segoe UI"/>
              </a:rPr>
              <a:t> of SMBs that suffer a cyber attack going out of business within 6 months.</a:t>
            </a:r>
          </a:p>
          <a:p>
            <a:pPr defTabSz="914397">
              <a:spcBef>
                <a:spcPts val="300"/>
              </a:spcBef>
              <a:spcAft>
                <a:spcPts val="600"/>
              </a:spcAft>
              <a:defRPr/>
            </a:pPr>
            <a:r>
              <a:rPr lang="en-US" sz="1000">
                <a:cs typeface="Segoe UI"/>
              </a:rPr>
              <a:t>With the rise of AI-powered methods, criminals can now automate previously labour-intensive tasks such as crafting convincing phishing emails, generating deepfake scams, identifying network vulnerabilities and launching coordinated attacks.</a:t>
            </a:r>
          </a:p>
          <a:p>
            <a:pPr defTabSz="914397">
              <a:spcBef>
                <a:spcPts val="300"/>
              </a:spcBef>
              <a:spcAft>
                <a:spcPts val="600"/>
              </a:spcAft>
              <a:defRPr/>
            </a:pPr>
            <a:r>
              <a:rPr lang="en-US" sz="1000">
                <a:cs typeface="Segoe UI"/>
              </a:rPr>
              <a:t>Meanwhile, most SMBs lack dedicated security teams, advanced monitoring capabilities and comprehensive security strategies. Many rely on a patchwork of disconnected security tools that create costly complexity while leaving critical gaps in protection.</a:t>
            </a:r>
          </a:p>
          <a:p>
            <a:pPr defTabSz="914397">
              <a:spcBef>
                <a:spcPts val="300"/>
              </a:spcBef>
              <a:spcAft>
                <a:spcPts val="600"/>
              </a:spcAft>
              <a:defRPr/>
            </a:pPr>
            <a:r>
              <a:rPr lang="en-US" sz="1000">
                <a:cs typeface="Segoe UI"/>
              </a:rPr>
              <a:t>For many SMBs, the first sign of this protection gap comes only after a breach has occurred – when it's already too late.</a:t>
            </a:r>
          </a:p>
        </p:txBody>
      </p:sp>
      <p:sp>
        <p:nvSpPr>
          <p:cNvPr id="32" name="Text Placeholder 13">
            <a:extLst>
              <a:ext uri="{FF2B5EF4-FFF2-40B4-BE49-F238E27FC236}">
                <a16:creationId xmlns:a16="http://schemas.microsoft.com/office/drawing/2014/main" id="{3DF65F18-9EE9-4CC2-B053-704AEB34C9DB}"/>
              </a:ext>
            </a:extLst>
          </p:cNvPr>
          <p:cNvSpPr txBox="1">
            <a:spLocks/>
          </p:cNvSpPr>
          <p:nvPr/>
        </p:nvSpPr>
        <p:spPr>
          <a:xfrm>
            <a:off x="328613" y="3810925"/>
            <a:ext cx="1462087" cy="646331"/>
          </a:xfrm>
          <a:prstGeom prst="rect">
            <a:avLst/>
          </a:prstGeom>
        </p:spPr>
        <p:txBody>
          <a:bodyPr vert="horz" wrap="square" lIns="0" tIns="0" rIns="0" bIns="0" rtlCol="0">
            <a:spAutoFit/>
          </a:bodyPr>
          <a:lstStyle>
            <a:lvl1pPr marL="0" marR="0" indent="0" algn="l" defTabSz="493831"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chemeClr val="tx1"/>
                </a:solidFill>
                <a:latin typeface="+mj-lt"/>
                <a:ea typeface="+mn-ea"/>
                <a:cs typeface="Segoe Sans Display Semilight" pitchFamily="2" charset="0"/>
              </a:defRPr>
            </a:lvl1pPr>
            <a:lvl2pPr marL="121030" marR="0" indent="0" algn="l" defTabSz="493831"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kern="1200" spc="0" baseline="0">
                <a:solidFill>
                  <a:schemeClr val="tx1"/>
                </a:solidFill>
                <a:latin typeface="Segoe Sans Display (Body)"/>
                <a:ea typeface="+mn-ea"/>
                <a:cs typeface="+mn-cs"/>
              </a:defRPr>
            </a:lvl2pPr>
            <a:lvl3pPr marL="242060" marR="0" indent="0" algn="l" defTabSz="493831" rtl="0" eaLnBrk="1" fontAlgn="auto" latinLnBrk="0" hangingPunct="1">
              <a:lnSpc>
                <a:spcPct val="100000"/>
              </a:lnSpc>
              <a:spcBef>
                <a:spcPct val="20000"/>
              </a:spcBef>
              <a:spcAft>
                <a:spcPts val="0"/>
              </a:spcAft>
              <a:buClrTx/>
              <a:buSzPct val="90000"/>
              <a:buFont typeface="Wingdings" panose="05000000000000000000" pitchFamily="2" charset="2"/>
              <a:buNone/>
              <a:tabLst/>
              <a:defRPr sz="900" kern="1200" spc="0" baseline="0">
                <a:solidFill>
                  <a:schemeClr val="tx1"/>
                </a:solidFill>
                <a:latin typeface="Segoe Sans Display (Body)"/>
                <a:ea typeface="+mn-ea"/>
                <a:cs typeface="+mn-cs"/>
              </a:defRPr>
            </a:lvl3pPr>
            <a:lvl4pPr marL="350484" marR="0" indent="0" algn="l" defTabSz="493831" rtl="0" eaLnBrk="1" fontAlgn="auto" latinLnBrk="0" hangingPunct="1">
              <a:lnSpc>
                <a:spcPct val="100000"/>
              </a:lnSpc>
              <a:spcBef>
                <a:spcPct val="20000"/>
              </a:spcBef>
              <a:spcAft>
                <a:spcPts val="0"/>
              </a:spcAft>
              <a:buClrTx/>
              <a:buSzPct val="90000"/>
              <a:buFont typeface="Wingdings" panose="05000000000000000000" pitchFamily="2" charset="2"/>
              <a:buNone/>
              <a:tabLst/>
              <a:defRPr sz="800" kern="1200" spc="0" baseline="0">
                <a:solidFill>
                  <a:schemeClr val="tx1"/>
                </a:solidFill>
                <a:latin typeface="Segoe Sans Display (Body)"/>
                <a:ea typeface="+mn-ea"/>
                <a:cs typeface="+mn-cs"/>
              </a:defRPr>
            </a:lvl4pPr>
            <a:lvl5pPr marL="453022" marR="0" indent="0" algn="l" defTabSz="493831" rtl="0" eaLnBrk="1" fontAlgn="auto" latinLnBrk="0" hangingPunct="1">
              <a:lnSpc>
                <a:spcPct val="100000"/>
              </a:lnSpc>
              <a:spcBef>
                <a:spcPct val="20000"/>
              </a:spcBef>
              <a:spcAft>
                <a:spcPts val="0"/>
              </a:spcAft>
              <a:buClrTx/>
              <a:buSzPct val="90000"/>
              <a:buFont typeface="Wingdings" panose="05000000000000000000" pitchFamily="2" charset="2"/>
              <a:buNone/>
              <a:tabLst/>
              <a:defRPr sz="794" kern="1200" spc="0" baseline="0">
                <a:solidFill>
                  <a:schemeClr val="tx1"/>
                </a:solidFill>
                <a:latin typeface="Segoe Sans Display (Body)"/>
                <a:ea typeface="+mn-ea"/>
                <a:cs typeface="+mn-cs"/>
              </a:defRPr>
            </a:lvl5pPr>
            <a:lvl6pPr marL="1358035" indent="-123458" algn="l" defTabSz="493831" rtl="0" eaLnBrk="1" latinLnBrk="0" hangingPunct="1">
              <a:spcBef>
                <a:spcPct val="20000"/>
              </a:spcBef>
              <a:buFont typeface="Arial" pitchFamily="34" charset="0"/>
              <a:buChar char="•"/>
              <a:defRPr sz="1059" kern="1200">
                <a:solidFill>
                  <a:schemeClr val="tx1"/>
                </a:solidFill>
                <a:latin typeface="+mn-lt"/>
                <a:ea typeface="+mn-ea"/>
                <a:cs typeface="+mn-cs"/>
              </a:defRPr>
            </a:lvl6pPr>
            <a:lvl7pPr marL="1604951" indent="-123458" algn="l" defTabSz="493831" rtl="0" eaLnBrk="1" latinLnBrk="0" hangingPunct="1">
              <a:spcBef>
                <a:spcPct val="20000"/>
              </a:spcBef>
              <a:buFont typeface="Arial" pitchFamily="34" charset="0"/>
              <a:buChar char="•"/>
              <a:defRPr sz="1059" kern="1200">
                <a:solidFill>
                  <a:schemeClr val="tx1"/>
                </a:solidFill>
                <a:latin typeface="+mn-lt"/>
                <a:ea typeface="+mn-ea"/>
                <a:cs typeface="+mn-cs"/>
              </a:defRPr>
            </a:lvl7pPr>
            <a:lvl8pPr marL="1851866" indent="-123458" algn="l" defTabSz="493831" rtl="0" eaLnBrk="1" latinLnBrk="0" hangingPunct="1">
              <a:spcBef>
                <a:spcPct val="20000"/>
              </a:spcBef>
              <a:buFont typeface="Arial" pitchFamily="34" charset="0"/>
              <a:buChar char="•"/>
              <a:defRPr sz="1059" kern="1200">
                <a:solidFill>
                  <a:schemeClr val="tx1"/>
                </a:solidFill>
                <a:latin typeface="+mn-lt"/>
                <a:ea typeface="+mn-ea"/>
                <a:cs typeface="+mn-cs"/>
              </a:defRPr>
            </a:lvl8pPr>
            <a:lvl9pPr marL="2098782" indent="-123458" algn="l" defTabSz="493831" rtl="0" eaLnBrk="1" latinLnBrk="0" hangingPunct="1">
              <a:spcBef>
                <a:spcPct val="20000"/>
              </a:spcBef>
              <a:buFont typeface="Arial" pitchFamily="34" charset="0"/>
              <a:buChar char="•"/>
              <a:defRPr sz="1059" kern="1200">
                <a:solidFill>
                  <a:schemeClr val="tx1"/>
                </a:solidFill>
                <a:latin typeface="+mn-lt"/>
                <a:ea typeface="+mn-ea"/>
                <a:cs typeface="+mn-cs"/>
              </a:defRPr>
            </a:lvl9pPr>
          </a:lstStyle>
          <a:p>
            <a:r>
              <a:rPr lang="en-US" sz="1400">
                <a:solidFill>
                  <a:srgbClr val="091F2C"/>
                </a:solidFill>
                <a:cs typeface="Segoe UI"/>
              </a:rPr>
              <a:t>Defence against the evolving threat of scams</a:t>
            </a:r>
          </a:p>
        </p:txBody>
      </p:sp>
      <p:sp>
        <p:nvSpPr>
          <p:cNvPr id="33" name="TextBox 32">
            <a:extLst>
              <a:ext uri="{FF2B5EF4-FFF2-40B4-BE49-F238E27FC236}">
                <a16:creationId xmlns:a16="http://schemas.microsoft.com/office/drawing/2014/main" id="{AA82802C-C119-4F78-81B5-F864A02052DE}"/>
              </a:ext>
            </a:extLst>
          </p:cNvPr>
          <p:cNvSpPr txBox="1"/>
          <p:nvPr/>
        </p:nvSpPr>
        <p:spPr>
          <a:xfrm>
            <a:off x="328614" y="4953000"/>
            <a:ext cx="1271586" cy="923330"/>
          </a:xfrm>
          <a:prstGeom prst="rect">
            <a:avLst/>
          </a:prstGeom>
          <a:noFill/>
        </p:spPr>
        <p:txBody>
          <a:bodyPr wrap="square" lIns="0" tIns="0" rIns="0" bIns="0" anchor="t">
            <a:spAutoFit/>
          </a:bodyPr>
          <a:lstStyle/>
          <a:p>
            <a:pPr defTabSz="914397">
              <a:spcBef>
                <a:spcPts val="300"/>
              </a:spcBef>
              <a:spcAft>
                <a:spcPts val="600"/>
              </a:spcAft>
              <a:defRPr/>
            </a:pPr>
            <a:r>
              <a:rPr lang="en-US" sz="1000">
                <a:cs typeface="Segoe UI"/>
              </a:rPr>
              <a:t>The latest cyber threat landscape includes increasingly </a:t>
            </a:r>
            <a:br>
              <a:rPr lang="en-US" sz="1000">
                <a:cs typeface="Segoe UI"/>
              </a:rPr>
            </a:br>
            <a:r>
              <a:rPr lang="en-US" sz="1000">
                <a:cs typeface="Segoe UI"/>
              </a:rPr>
              <a:t>sophisticated </a:t>
            </a:r>
            <a:br>
              <a:rPr lang="en-US" sz="1000">
                <a:cs typeface="Segoe UI"/>
              </a:rPr>
            </a:br>
            <a:r>
              <a:rPr lang="en-US" sz="1000">
                <a:cs typeface="Segoe UI"/>
              </a:rPr>
              <a:t>scams directly </a:t>
            </a:r>
            <a:br>
              <a:rPr lang="en-US" sz="1000">
                <a:cs typeface="Segoe UI"/>
              </a:rPr>
            </a:br>
            <a:r>
              <a:rPr lang="en-US" sz="1000">
                <a:cs typeface="Segoe UI"/>
              </a:rPr>
              <a:t>targeting SMBs:</a:t>
            </a:r>
          </a:p>
        </p:txBody>
      </p:sp>
      <p:pic>
        <p:nvPicPr>
          <p:cNvPr id="35" name="Picture 34">
            <a:extLst>
              <a:ext uri="{FF2B5EF4-FFF2-40B4-BE49-F238E27FC236}">
                <a16:creationId xmlns:a16="http://schemas.microsoft.com/office/drawing/2014/main" id="{27BECF30-78B9-4FE1-90ED-EDD6ADA5E8B9}"/>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2456457" y="6528049"/>
            <a:ext cx="1945083" cy="3245871"/>
          </a:xfrm>
          <a:prstGeom prst="rect">
            <a:avLst/>
          </a:prstGeom>
        </p:spPr>
      </p:pic>
      <p:pic>
        <p:nvPicPr>
          <p:cNvPr id="36" name="Picture 35">
            <a:extLst>
              <a:ext uri="{FF2B5EF4-FFF2-40B4-BE49-F238E27FC236}">
                <a16:creationId xmlns:a16="http://schemas.microsoft.com/office/drawing/2014/main" id="{CC9BF4B0-B71C-4596-BDDF-F274EC77B45A}"/>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4583086" y="6528049"/>
            <a:ext cx="1945083" cy="3245871"/>
          </a:xfrm>
          <a:prstGeom prst="rect">
            <a:avLst/>
          </a:prstGeom>
        </p:spPr>
      </p:pic>
      <p:pic>
        <p:nvPicPr>
          <p:cNvPr id="37" name="Picture 36">
            <a:extLst>
              <a:ext uri="{FF2B5EF4-FFF2-40B4-BE49-F238E27FC236}">
                <a16:creationId xmlns:a16="http://schemas.microsoft.com/office/drawing/2014/main" id="{C6C0A674-D84C-4E53-BD1D-FDF0DBBA90F7}"/>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329829" y="6528049"/>
            <a:ext cx="1945083" cy="3245871"/>
          </a:xfrm>
          <a:prstGeom prst="rect">
            <a:avLst/>
          </a:prstGeom>
        </p:spPr>
      </p:pic>
      <p:sp>
        <p:nvSpPr>
          <p:cNvPr id="38" name="Rectangle 37">
            <a:extLst>
              <a:ext uri="{FF2B5EF4-FFF2-40B4-BE49-F238E27FC236}">
                <a16:creationId xmlns:a16="http://schemas.microsoft.com/office/drawing/2014/main" id="{C475942F-8CA4-4AF3-8C80-35536BB9BBD3}"/>
              </a:ext>
            </a:extLst>
          </p:cNvPr>
          <p:cNvSpPr/>
          <p:nvPr/>
        </p:nvSpPr>
        <p:spPr bwMode="auto">
          <a:xfrm>
            <a:off x="2455242" y="6528051"/>
            <a:ext cx="1947514" cy="295776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252000" rIns="216000" bIns="0" numCol="1" spcCol="0" rtlCol="0" fromWordArt="0" anchor="t" anchorCtr="0" forceAA="0" compatLnSpc="1">
            <a:prstTxWarp prst="textNoShape">
              <a:avLst/>
            </a:prstTxWarp>
            <a:spAutoFit/>
          </a:bodyPr>
          <a:lstStyle/>
          <a:p>
            <a:pPr algn="l" defTabSz="932472" fontAlgn="base">
              <a:spcBef>
                <a:spcPts val="600"/>
              </a:spcBef>
              <a:spcAft>
                <a:spcPts val="2400"/>
              </a:spcAft>
            </a:pPr>
            <a:r>
              <a:rPr lang="en-US" sz="1200">
                <a:solidFill>
                  <a:srgbClr val="091F2C"/>
                </a:solidFill>
                <a:ea typeface="Segoe UI" pitchFamily="34" charset="0"/>
                <a:cs typeface="Segoe Sans Display Semilight" pitchFamily="2" charset="0"/>
              </a:rPr>
              <a:t>Video </a:t>
            </a:r>
            <a:br>
              <a:rPr lang="en-US" sz="1200">
                <a:solidFill>
                  <a:srgbClr val="091F2C"/>
                </a:solidFill>
                <a:ea typeface="Segoe UI" pitchFamily="34" charset="0"/>
                <a:cs typeface="Segoe Sans Display Semilight" pitchFamily="2" charset="0"/>
              </a:rPr>
            </a:br>
            <a:r>
              <a:rPr lang="en-US" sz="1200">
                <a:solidFill>
                  <a:srgbClr val="091F2C"/>
                </a:solidFill>
                <a:ea typeface="Segoe UI" pitchFamily="34" charset="0"/>
                <a:cs typeface="Segoe Sans Display Semilight" pitchFamily="2" charset="0"/>
              </a:rPr>
              <a:t>call deepfakes</a:t>
            </a:r>
          </a:p>
          <a:p>
            <a:pPr algn="l" defTabSz="932472" fontAlgn="base">
              <a:spcBef>
                <a:spcPts val="200"/>
              </a:spcBef>
              <a:spcAft>
                <a:spcPts val="2400"/>
              </a:spcAft>
            </a:pPr>
            <a:r>
              <a:rPr lang="en-US" sz="1000">
                <a:solidFill>
                  <a:schemeClr val="tx1"/>
                </a:solidFill>
                <a:ea typeface="Segoe UI" pitchFamily="34" charset="0"/>
                <a:cs typeface="Segoe Sans Display Semilight" pitchFamily="2" charset="0"/>
              </a:rPr>
              <a:t>In one recent attack reported by the </a:t>
            </a:r>
            <a:r>
              <a:rPr lang="en-US" sz="1000">
                <a:solidFill>
                  <a:srgbClr val="737373"/>
                </a:solidFill>
                <a:ea typeface="Segoe UI" pitchFamily="34" charset="0"/>
                <a:cs typeface="Segoe Sans Display Semilight" pitchFamily="2" charset="0"/>
                <a:hlinkClick r:id="rId5">
                  <a:extLst>
                    <a:ext uri="{A12FA001-AC4F-418D-AE19-62706E023703}">
                      <ahyp:hlinkClr xmlns:ahyp="http://schemas.microsoft.com/office/drawing/2018/hyperlinkcolor" val="tx"/>
                    </a:ext>
                  </a:extLst>
                </a:hlinkClick>
              </a:rPr>
              <a:t>Australian Computer Society</a:t>
            </a:r>
            <a:r>
              <a:rPr lang="en-US" sz="1000">
                <a:solidFill>
                  <a:schemeClr val="tx1"/>
                </a:solidFill>
                <a:ea typeface="Segoe UI" pitchFamily="34" charset="0"/>
                <a:cs typeface="Segoe Sans Display Semilight" pitchFamily="2" charset="0"/>
              </a:rPr>
              <a:t> (ACS), </a:t>
            </a:r>
            <a:br>
              <a:rPr lang="en-US" sz="1000">
                <a:solidFill>
                  <a:schemeClr val="tx1"/>
                </a:solidFill>
                <a:ea typeface="Segoe UI" pitchFamily="34" charset="0"/>
                <a:cs typeface="Segoe Sans Display Semilight" pitchFamily="2" charset="0"/>
              </a:rPr>
            </a:br>
            <a:r>
              <a:rPr lang="en-US" sz="1000">
                <a:solidFill>
                  <a:schemeClr val="tx1"/>
                </a:solidFill>
                <a:ea typeface="Segoe UI" pitchFamily="34" charset="0"/>
                <a:cs typeface="Segoe Sans Display Semilight" pitchFamily="2" charset="0"/>
              </a:rPr>
              <a:t>an employee was invited to a video conference call where all other participants were AI-generated deepfakes of colleagues. After </a:t>
            </a:r>
            <a:r>
              <a:rPr lang="en-US" sz="1000" err="1">
                <a:solidFill>
                  <a:schemeClr val="tx1"/>
                </a:solidFill>
                <a:ea typeface="Segoe UI" pitchFamily="34" charset="0"/>
                <a:cs typeface="Segoe Sans Display Semilight" pitchFamily="2" charset="0"/>
              </a:rPr>
              <a:t>recognising</a:t>
            </a:r>
            <a:r>
              <a:rPr lang="en-US" sz="1000">
                <a:solidFill>
                  <a:schemeClr val="tx1"/>
                </a:solidFill>
                <a:ea typeface="Segoe UI" pitchFamily="34" charset="0"/>
                <a:cs typeface="Segoe Sans Display Semilight" pitchFamily="2" charset="0"/>
              </a:rPr>
              <a:t> familiar faces, the employee was convinced to transfer </a:t>
            </a:r>
            <a:br>
              <a:rPr lang="en-US" sz="1000">
                <a:solidFill>
                  <a:schemeClr val="tx1"/>
                </a:solidFill>
                <a:ea typeface="Segoe UI" pitchFamily="34" charset="0"/>
                <a:cs typeface="Segoe Sans Display Semilight" pitchFamily="2" charset="0"/>
              </a:rPr>
            </a:br>
            <a:r>
              <a:rPr lang="en-US" sz="1000">
                <a:solidFill>
                  <a:schemeClr val="tx1"/>
                </a:solidFill>
                <a:ea typeface="Segoe UI" pitchFamily="34" charset="0"/>
                <a:cs typeface="Segoe Sans Display Semilight" pitchFamily="2" charset="0"/>
              </a:rPr>
              <a:t>$40 million from company accounts.</a:t>
            </a:r>
          </a:p>
        </p:txBody>
      </p:sp>
      <p:sp>
        <p:nvSpPr>
          <p:cNvPr id="39" name="Rectangle 38">
            <a:extLst>
              <a:ext uri="{FF2B5EF4-FFF2-40B4-BE49-F238E27FC236}">
                <a16:creationId xmlns:a16="http://schemas.microsoft.com/office/drawing/2014/main" id="{2171A1A3-C3EA-47BE-AE45-B7372E26F673}"/>
              </a:ext>
            </a:extLst>
          </p:cNvPr>
          <p:cNvSpPr/>
          <p:nvPr/>
        </p:nvSpPr>
        <p:spPr bwMode="auto">
          <a:xfrm>
            <a:off x="4581871" y="6528051"/>
            <a:ext cx="1947514" cy="311165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252000" rIns="216000" bIns="0" numCol="1" spcCol="0" rtlCol="0" fromWordArt="0" anchor="t" anchorCtr="0" forceAA="0" compatLnSpc="1">
            <a:prstTxWarp prst="textNoShape">
              <a:avLst/>
            </a:prstTxWarp>
            <a:spAutoFit/>
          </a:bodyPr>
          <a:lstStyle/>
          <a:p>
            <a:pPr algn="l" defTabSz="932472" fontAlgn="base">
              <a:spcBef>
                <a:spcPts val="600"/>
              </a:spcBef>
              <a:spcAft>
                <a:spcPts val="2400"/>
              </a:spcAft>
            </a:pPr>
            <a:r>
              <a:rPr lang="en-US" sz="1200">
                <a:solidFill>
                  <a:srgbClr val="091F2C"/>
                </a:solidFill>
                <a:ea typeface="Segoe UI" pitchFamily="34" charset="0"/>
                <a:cs typeface="Segoe Sans Display Semilight" pitchFamily="2" charset="0"/>
              </a:rPr>
              <a:t>Celebrity </a:t>
            </a:r>
            <a:br>
              <a:rPr lang="en-US" sz="1200">
                <a:solidFill>
                  <a:srgbClr val="091F2C"/>
                </a:solidFill>
                <a:ea typeface="Segoe UI" pitchFamily="34" charset="0"/>
                <a:cs typeface="Segoe Sans Display Semilight" pitchFamily="2" charset="0"/>
              </a:rPr>
            </a:br>
            <a:r>
              <a:rPr lang="en-US" sz="1200">
                <a:solidFill>
                  <a:srgbClr val="091F2C"/>
                </a:solidFill>
                <a:ea typeface="Segoe UI" pitchFamily="34" charset="0"/>
                <a:cs typeface="Segoe Sans Display Semilight" pitchFamily="2" charset="0"/>
              </a:rPr>
              <a:t>Impersonation</a:t>
            </a:r>
          </a:p>
          <a:p>
            <a:pPr algn="l" defTabSz="932472" fontAlgn="base">
              <a:spcBef>
                <a:spcPts val="200"/>
              </a:spcBef>
              <a:spcAft>
                <a:spcPts val="2400"/>
              </a:spcAft>
            </a:pPr>
            <a:r>
              <a:rPr lang="en-US" sz="1000">
                <a:solidFill>
                  <a:schemeClr val="tx1"/>
                </a:solidFill>
                <a:ea typeface="Segoe UI" pitchFamily="34" charset="0"/>
                <a:cs typeface="Segoe Sans Display Semilight" pitchFamily="2" charset="0"/>
              </a:rPr>
              <a:t>Online scams that use high-profile personalities or brands to appear authentic are common. In one case reported by the </a:t>
            </a:r>
            <a:r>
              <a:rPr lang="en-US" sz="1000">
                <a:solidFill>
                  <a:srgbClr val="737373"/>
                </a:solidFill>
                <a:ea typeface="Segoe UI" pitchFamily="34" charset="0"/>
                <a:cs typeface="Segoe Sans Display Semilight" pitchFamily="2" charset="0"/>
                <a:hlinkClick r:id="rId6">
                  <a:extLst>
                    <a:ext uri="{A12FA001-AC4F-418D-AE19-62706E023703}">
                      <ahyp:hlinkClr xmlns:ahyp="http://schemas.microsoft.com/office/drawing/2018/hyperlinkcolor" val="tx"/>
                    </a:ext>
                  </a:extLst>
                </a:hlinkClick>
              </a:rPr>
              <a:t>ABC</a:t>
            </a:r>
            <a:r>
              <a:rPr lang="en-US" sz="1000">
                <a:solidFill>
                  <a:schemeClr val="tx1"/>
                </a:solidFill>
                <a:ea typeface="Segoe UI" pitchFamily="34" charset="0"/>
                <a:cs typeface="Segoe Sans Display Semilight" pitchFamily="2" charset="0"/>
              </a:rPr>
              <a:t>, a man lost more than $80,000 in life savings to such a scam. Even when not business-related, your staff can click malicious links on their business devices on their lunch break or commute, potentially compromising </a:t>
            </a:r>
            <a:br>
              <a:rPr lang="en-US" sz="1000">
                <a:solidFill>
                  <a:schemeClr val="tx1"/>
                </a:solidFill>
                <a:ea typeface="Segoe UI" pitchFamily="34" charset="0"/>
                <a:cs typeface="Segoe Sans Display Semilight" pitchFamily="2" charset="0"/>
              </a:rPr>
            </a:br>
            <a:r>
              <a:rPr lang="en-US" sz="1000">
                <a:solidFill>
                  <a:schemeClr val="tx1"/>
                </a:solidFill>
                <a:ea typeface="Segoe UI" pitchFamily="34" charset="0"/>
                <a:cs typeface="Segoe Sans Display Semilight" pitchFamily="2" charset="0"/>
              </a:rPr>
              <a:t>your systems.</a:t>
            </a:r>
          </a:p>
        </p:txBody>
      </p:sp>
      <p:sp>
        <p:nvSpPr>
          <p:cNvPr id="40" name="Rectangle 39">
            <a:extLst>
              <a:ext uri="{FF2B5EF4-FFF2-40B4-BE49-F238E27FC236}">
                <a16:creationId xmlns:a16="http://schemas.microsoft.com/office/drawing/2014/main" id="{1F42AB2A-A220-4B7C-88C1-04098E8B5117}"/>
              </a:ext>
            </a:extLst>
          </p:cNvPr>
          <p:cNvSpPr/>
          <p:nvPr/>
        </p:nvSpPr>
        <p:spPr bwMode="auto">
          <a:xfrm>
            <a:off x="328613" y="6528051"/>
            <a:ext cx="1947514" cy="24961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252000" rIns="216000" bIns="0" numCol="1" spcCol="0" rtlCol="0" fromWordArt="0" anchor="t" anchorCtr="0" forceAA="0" compatLnSpc="1">
            <a:prstTxWarp prst="textNoShape">
              <a:avLst/>
            </a:prstTxWarp>
            <a:spAutoFit/>
          </a:bodyPr>
          <a:lstStyle/>
          <a:p>
            <a:pPr algn="l" defTabSz="932472" fontAlgn="base">
              <a:spcBef>
                <a:spcPts val="600"/>
              </a:spcBef>
              <a:spcAft>
                <a:spcPts val="2400"/>
              </a:spcAft>
            </a:pPr>
            <a:r>
              <a:rPr lang="en-US" sz="1200">
                <a:solidFill>
                  <a:srgbClr val="091F2C"/>
                </a:solidFill>
                <a:ea typeface="Segoe UI" pitchFamily="34" charset="0"/>
                <a:cs typeface="Segoe Sans Display Semilight" pitchFamily="2" charset="0"/>
              </a:rPr>
              <a:t>QR code </a:t>
            </a:r>
            <a:br>
              <a:rPr lang="en-US" sz="1200">
                <a:solidFill>
                  <a:srgbClr val="091F2C"/>
                </a:solidFill>
                <a:ea typeface="Segoe UI" pitchFamily="34" charset="0"/>
                <a:cs typeface="Segoe Sans Display Semilight" pitchFamily="2" charset="0"/>
              </a:rPr>
            </a:br>
            <a:r>
              <a:rPr lang="en-US" sz="1200">
                <a:solidFill>
                  <a:srgbClr val="091F2C"/>
                </a:solidFill>
                <a:ea typeface="Segoe UI" pitchFamily="34" charset="0"/>
                <a:cs typeface="Segoe Sans Display Semilight" pitchFamily="2" charset="0"/>
              </a:rPr>
              <a:t>phishing </a:t>
            </a:r>
            <a:r>
              <a:rPr lang="en-US" sz="1000">
                <a:solidFill>
                  <a:srgbClr val="091F2C"/>
                </a:solidFill>
                <a:ea typeface="Segoe UI" pitchFamily="34" charset="0"/>
                <a:cs typeface="Segoe Sans Display Semilight" pitchFamily="2" charset="0"/>
              </a:rPr>
              <a:t>(Quishing)</a:t>
            </a:r>
          </a:p>
          <a:p>
            <a:pPr algn="l" defTabSz="932472" fontAlgn="base">
              <a:spcBef>
                <a:spcPts val="200"/>
              </a:spcBef>
            </a:pPr>
            <a:r>
              <a:rPr lang="en-US" sz="1000">
                <a:solidFill>
                  <a:schemeClr val="tx1"/>
                </a:solidFill>
                <a:ea typeface="Segoe UI" pitchFamily="34" charset="0"/>
                <a:cs typeface="Segoe Sans Display Semilight" pitchFamily="2" charset="0"/>
              </a:rPr>
              <a:t>Cybercriminals are using QR codes in emails, social media and even at physical locations to trick users into visiting malicious websites. The Australian Cyber Security Centre (ACSC) has identified this as an ‘unseen threat’ that bypasses traditional email security.</a:t>
            </a:r>
          </a:p>
        </p:txBody>
      </p:sp>
      <p:pic>
        <p:nvPicPr>
          <p:cNvPr id="50" name="Picture 49">
            <a:extLst>
              <a:ext uri="{FF2B5EF4-FFF2-40B4-BE49-F238E27FC236}">
                <a16:creationId xmlns:a16="http://schemas.microsoft.com/office/drawing/2014/main" id="{E51AC505-A561-4A76-A453-F9BE10FB5A6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752199" y="6755778"/>
            <a:ext cx="360222" cy="360222"/>
          </a:xfrm>
          <a:prstGeom prst="rect">
            <a:avLst/>
          </a:prstGeom>
        </p:spPr>
      </p:pic>
      <p:pic>
        <p:nvPicPr>
          <p:cNvPr id="51" name="Picture 50">
            <a:extLst>
              <a:ext uri="{FF2B5EF4-FFF2-40B4-BE49-F238E27FC236}">
                <a16:creationId xmlns:a16="http://schemas.microsoft.com/office/drawing/2014/main" id="{5A66BAE7-1A62-4524-8317-8A27176C9C4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878606" y="6755778"/>
            <a:ext cx="360222" cy="360222"/>
          </a:xfrm>
          <a:prstGeom prst="rect">
            <a:avLst/>
          </a:prstGeom>
        </p:spPr>
      </p:pic>
      <p:pic>
        <p:nvPicPr>
          <p:cNvPr id="52" name="Picture 51">
            <a:extLst>
              <a:ext uri="{FF2B5EF4-FFF2-40B4-BE49-F238E27FC236}">
                <a16:creationId xmlns:a16="http://schemas.microsoft.com/office/drawing/2014/main" id="{9B692B37-F918-4790-87F1-8085A902A2C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005235" y="6755778"/>
            <a:ext cx="360222" cy="360222"/>
          </a:xfrm>
          <a:prstGeom prst="rect">
            <a:avLst/>
          </a:prstGeom>
        </p:spPr>
      </p:pic>
    </p:spTree>
    <p:extLst>
      <p:ext uri="{BB962C8B-B14F-4D97-AF65-F5344CB8AC3E}">
        <p14:creationId xmlns:p14="http://schemas.microsoft.com/office/powerpoint/2010/main" val="1720550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4F3F5"/>
        </a:solidFill>
        <a:effectLst/>
      </p:bgPr>
    </p:bg>
    <p:spTree>
      <p:nvGrpSpPr>
        <p:cNvPr id="1" name=""/>
        <p:cNvGrpSpPr/>
        <p:nvPr/>
      </p:nvGrpSpPr>
      <p:grpSpPr>
        <a:xfrm>
          <a:off x="0" y="0"/>
          <a:ext cx="0" cy="0"/>
          <a:chOff x="0" y="0"/>
          <a:chExt cx="0" cy="0"/>
        </a:xfrm>
      </p:grpSpPr>
      <p:sp>
        <p:nvSpPr>
          <p:cNvPr id="96" name="Rectangle 95">
            <a:extLst>
              <a:ext uri="{FF2B5EF4-FFF2-40B4-BE49-F238E27FC236}">
                <a16:creationId xmlns:a16="http://schemas.microsoft.com/office/drawing/2014/main" id="{A797F915-5389-4A32-8DF6-23B5FE42E0D3}"/>
              </a:ext>
            </a:extLst>
          </p:cNvPr>
          <p:cNvSpPr/>
          <p:nvPr/>
        </p:nvSpPr>
        <p:spPr bwMode="auto">
          <a:xfrm>
            <a:off x="328612" y="7168764"/>
            <a:ext cx="6200774" cy="2547469"/>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54" name="Picture 53">
            <a:extLst>
              <a:ext uri="{FF2B5EF4-FFF2-40B4-BE49-F238E27FC236}">
                <a16:creationId xmlns:a16="http://schemas.microsoft.com/office/drawing/2014/main" id="{CB46CA1F-77B8-44A0-93E8-99BF280EF67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8612" y="8961892"/>
            <a:ext cx="3893256" cy="571847"/>
          </a:xfrm>
          <a:prstGeom prst="rect">
            <a:avLst/>
          </a:prstGeom>
        </p:spPr>
      </p:pic>
      <p:sp>
        <p:nvSpPr>
          <p:cNvPr id="70" name="Rectangle 69">
            <a:extLst>
              <a:ext uri="{FF2B5EF4-FFF2-40B4-BE49-F238E27FC236}">
                <a16:creationId xmlns:a16="http://schemas.microsoft.com/office/drawing/2014/main" id="{56056B72-B03E-4A33-A9C3-D1CA8D90FFE0}"/>
              </a:ext>
            </a:extLst>
          </p:cNvPr>
          <p:cNvSpPr/>
          <p:nvPr/>
        </p:nvSpPr>
        <p:spPr bwMode="auto">
          <a:xfrm>
            <a:off x="328612" y="4214518"/>
            <a:ext cx="6200774" cy="2846803"/>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50" name="Picture 49">
            <a:extLst>
              <a:ext uri="{FF2B5EF4-FFF2-40B4-BE49-F238E27FC236}">
                <a16:creationId xmlns:a16="http://schemas.microsoft.com/office/drawing/2014/main" id="{A67EEEAE-0020-4E64-AD33-9A3E8F5AE56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8612" y="6296310"/>
            <a:ext cx="3893256" cy="584902"/>
          </a:xfrm>
          <a:prstGeom prst="rect">
            <a:avLst/>
          </a:prstGeom>
        </p:spPr>
      </p:pic>
      <p:sp>
        <p:nvSpPr>
          <p:cNvPr id="2" name="Rectangle 1">
            <a:extLst>
              <a:ext uri="{FF2B5EF4-FFF2-40B4-BE49-F238E27FC236}">
                <a16:creationId xmlns:a16="http://schemas.microsoft.com/office/drawing/2014/main" id="{2CE36E03-3B5D-4365-9EB7-A5507F792BA7}"/>
              </a:ext>
            </a:extLst>
          </p:cNvPr>
          <p:cNvSpPr/>
          <p:nvPr/>
        </p:nvSpPr>
        <p:spPr bwMode="auto">
          <a:xfrm>
            <a:off x="328612" y="1482395"/>
            <a:ext cx="6200774" cy="2618638"/>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45" name="Picture 44">
            <a:extLst>
              <a:ext uri="{FF2B5EF4-FFF2-40B4-BE49-F238E27FC236}">
                <a16:creationId xmlns:a16="http://schemas.microsoft.com/office/drawing/2014/main" id="{37953861-38B1-4858-8015-17BFFB72665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8612" y="3248499"/>
            <a:ext cx="3893256" cy="669600"/>
          </a:xfrm>
          <a:prstGeom prst="rect">
            <a:avLst/>
          </a:prstGeom>
        </p:spPr>
      </p:pic>
      <p:pic>
        <p:nvPicPr>
          <p:cNvPr id="52" name="Picture 51">
            <a:extLst>
              <a:ext uri="{FF2B5EF4-FFF2-40B4-BE49-F238E27FC236}">
                <a16:creationId xmlns:a16="http://schemas.microsoft.com/office/drawing/2014/main" id="{9A3FDBBC-737B-45CB-9104-530D9E65F011}"/>
              </a:ext>
            </a:extLst>
          </p:cNvPr>
          <p:cNvPicPr>
            <a:picLocks noChangeAspect="1"/>
          </p:cNvPicPr>
          <p:nvPr/>
        </p:nvPicPr>
        <p:blipFill>
          <a:blip r:embed="rId4">
            <a:extLst>
              <a:ext uri="{28A0092B-C50C-407E-A947-70E740481C1C}">
                <a14:useLocalDpi xmlns:a14="http://schemas.microsoft.com/office/drawing/2010/main" val="0"/>
              </a:ext>
            </a:extLst>
          </a:blip>
          <a:srcRect l="29083" r="29083"/>
          <a:stretch/>
        </p:blipFill>
        <p:spPr>
          <a:xfrm>
            <a:off x="4581871" y="1482395"/>
            <a:ext cx="1947515" cy="2618638"/>
          </a:xfrm>
          <a:custGeom>
            <a:avLst/>
            <a:gdLst>
              <a:gd name="connsiteX0" fmla="*/ 0 w 1947515"/>
              <a:gd name="connsiteY0" fmla="*/ 0 h 2388744"/>
              <a:gd name="connsiteX1" fmla="*/ 1947515 w 1947515"/>
              <a:gd name="connsiteY1" fmla="*/ 0 h 2388744"/>
              <a:gd name="connsiteX2" fmla="*/ 1947515 w 1947515"/>
              <a:gd name="connsiteY2" fmla="*/ 2388744 h 2388744"/>
              <a:gd name="connsiteX3" fmla="*/ 0 w 1947515"/>
              <a:gd name="connsiteY3" fmla="*/ 2388744 h 2388744"/>
            </a:gdLst>
            <a:ahLst/>
            <a:cxnLst>
              <a:cxn ang="0">
                <a:pos x="connsiteX0" y="connsiteY0"/>
              </a:cxn>
              <a:cxn ang="0">
                <a:pos x="connsiteX1" y="connsiteY1"/>
              </a:cxn>
              <a:cxn ang="0">
                <a:pos x="connsiteX2" y="connsiteY2"/>
              </a:cxn>
              <a:cxn ang="0">
                <a:pos x="connsiteX3" y="connsiteY3"/>
              </a:cxn>
            </a:cxnLst>
            <a:rect l="l" t="t" r="r" b="b"/>
            <a:pathLst>
              <a:path w="1947515" h="2388744">
                <a:moveTo>
                  <a:pt x="0" y="0"/>
                </a:moveTo>
                <a:lnTo>
                  <a:pt x="1947515" y="0"/>
                </a:lnTo>
                <a:lnTo>
                  <a:pt x="1947515" y="2388744"/>
                </a:lnTo>
                <a:lnTo>
                  <a:pt x="0" y="2388744"/>
                </a:lnTo>
                <a:close/>
              </a:path>
            </a:pathLst>
          </a:custGeom>
        </p:spPr>
      </p:pic>
      <p:pic>
        <p:nvPicPr>
          <p:cNvPr id="71" name="Picture 70">
            <a:extLst>
              <a:ext uri="{FF2B5EF4-FFF2-40B4-BE49-F238E27FC236}">
                <a16:creationId xmlns:a16="http://schemas.microsoft.com/office/drawing/2014/main" id="{34793E30-2E2B-40C4-AC83-CA35ECA256AF}"/>
              </a:ext>
            </a:extLst>
          </p:cNvPr>
          <p:cNvPicPr>
            <a:picLocks noChangeAspect="1"/>
          </p:cNvPicPr>
          <p:nvPr/>
        </p:nvPicPr>
        <p:blipFill rotWithShape="1">
          <a:blip r:embed="rId5">
            <a:extLst>
              <a:ext uri="{28A0092B-C50C-407E-A947-70E740481C1C}">
                <a14:useLocalDpi xmlns:a14="http://schemas.microsoft.com/office/drawing/2010/main" val="0"/>
              </a:ext>
            </a:extLst>
          </a:blip>
          <a:srcRect l="39685" t="12890" r="26795"/>
          <a:stretch/>
        </p:blipFill>
        <p:spPr>
          <a:xfrm>
            <a:off x="4581871" y="4214518"/>
            <a:ext cx="1947515" cy="2846803"/>
          </a:xfrm>
          <a:custGeom>
            <a:avLst/>
            <a:gdLst>
              <a:gd name="connsiteX0" fmla="*/ 0 w 1947515"/>
              <a:gd name="connsiteY0" fmla="*/ 0 h 2388744"/>
              <a:gd name="connsiteX1" fmla="*/ 1947515 w 1947515"/>
              <a:gd name="connsiteY1" fmla="*/ 0 h 2388744"/>
              <a:gd name="connsiteX2" fmla="*/ 1947515 w 1947515"/>
              <a:gd name="connsiteY2" fmla="*/ 2388744 h 2388744"/>
              <a:gd name="connsiteX3" fmla="*/ 0 w 1947515"/>
              <a:gd name="connsiteY3" fmla="*/ 2388744 h 2388744"/>
            </a:gdLst>
            <a:ahLst/>
            <a:cxnLst>
              <a:cxn ang="0">
                <a:pos x="connsiteX0" y="connsiteY0"/>
              </a:cxn>
              <a:cxn ang="0">
                <a:pos x="connsiteX1" y="connsiteY1"/>
              </a:cxn>
              <a:cxn ang="0">
                <a:pos x="connsiteX2" y="connsiteY2"/>
              </a:cxn>
              <a:cxn ang="0">
                <a:pos x="connsiteX3" y="connsiteY3"/>
              </a:cxn>
            </a:cxnLst>
            <a:rect l="l" t="t" r="r" b="b"/>
            <a:pathLst>
              <a:path w="1947515" h="2388744">
                <a:moveTo>
                  <a:pt x="0" y="0"/>
                </a:moveTo>
                <a:lnTo>
                  <a:pt x="1947515" y="0"/>
                </a:lnTo>
                <a:lnTo>
                  <a:pt x="1947515" y="2388744"/>
                </a:lnTo>
                <a:lnTo>
                  <a:pt x="0" y="2388744"/>
                </a:lnTo>
                <a:close/>
              </a:path>
            </a:pathLst>
          </a:custGeom>
        </p:spPr>
      </p:pic>
      <p:pic>
        <p:nvPicPr>
          <p:cNvPr id="109" name="Picture 108">
            <a:extLst>
              <a:ext uri="{FF2B5EF4-FFF2-40B4-BE49-F238E27FC236}">
                <a16:creationId xmlns:a16="http://schemas.microsoft.com/office/drawing/2014/main" id="{09A4127E-F0BA-430D-AFAB-6982D5BFFA13}"/>
              </a:ext>
            </a:extLst>
          </p:cNvPr>
          <p:cNvPicPr>
            <a:picLocks noChangeAspect="1"/>
          </p:cNvPicPr>
          <p:nvPr/>
        </p:nvPicPr>
        <p:blipFill rotWithShape="1">
          <a:blip r:embed="rId6">
            <a:extLst>
              <a:ext uri="{28A0092B-C50C-407E-A947-70E740481C1C}">
                <a14:useLocalDpi xmlns:a14="http://schemas.microsoft.com/office/drawing/2010/main" val="0"/>
              </a:ext>
            </a:extLst>
          </a:blip>
          <a:srcRect l="41783" t="18579" r="23204"/>
          <a:stretch/>
        </p:blipFill>
        <p:spPr>
          <a:xfrm>
            <a:off x="4581871" y="7168764"/>
            <a:ext cx="1947515" cy="2547469"/>
          </a:xfrm>
          <a:custGeom>
            <a:avLst/>
            <a:gdLst>
              <a:gd name="connsiteX0" fmla="*/ 0 w 1947515"/>
              <a:gd name="connsiteY0" fmla="*/ 0 h 2388744"/>
              <a:gd name="connsiteX1" fmla="*/ 1947515 w 1947515"/>
              <a:gd name="connsiteY1" fmla="*/ 0 h 2388744"/>
              <a:gd name="connsiteX2" fmla="*/ 1947515 w 1947515"/>
              <a:gd name="connsiteY2" fmla="*/ 2388744 h 2388744"/>
              <a:gd name="connsiteX3" fmla="*/ 0 w 1947515"/>
              <a:gd name="connsiteY3" fmla="*/ 2388744 h 2388744"/>
            </a:gdLst>
            <a:ahLst/>
            <a:cxnLst>
              <a:cxn ang="0">
                <a:pos x="connsiteX0" y="connsiteY0"/>
              </a:cxn>
              <a:cxn ang="0">
                <a:pos x="connsiteX1" y="connsiteY1"/>
              </a:cxn>
              <a:cxn ang="0">
                <a:pos x="connsiteX2" y="connsiteY2"/>
              </a:cxn>
              <a:cxn ang="0">
                <a:pos x="connsiteX3" y="connsiteY3"/>
              </a:cxn>
            </a:cxnLst>
            <a:rect l="l" t="t" r="r" b="b"/>
            <a:pathLst>
              <a:path w="1947515" h="2388744">
                <a:moveTo>
                  <a:pt x="0" y="0"/>
                </a:moveTo>
                <a:lnTo>
                  <a:pt x="1947515" y="0"/>
                </a:lnTo>
                <a:lnTo>
                  <a:pt x="1947515" y="2388744"/>
                </a:lnTo>
                <a:lnTo>
                  <a:pt x="0" y="2388744"/>
                </a:lnTo>
                <a:close/>
              </a:path>
            </a:pathLst>
          </a:custGeom>
        </p:spPr>
      </p:pic>
      <p:pic>
        <p:nvPicPr>
          <p:cNvPr id="37" name="Picture 36">
            <a:extLst>
              <a:ext uri="{FF2B5EF4-FFF2-40B4-BE49-F238E27FC236}">
                <a16:creationId xmlns:a16="http://schemas.microsoft.com/office/drawing/2014/main" id="{70351DCB-C4A3-4D4A-8E1A-370898ED15BC}"/>
              </a:ext>
            </a:extLst>
          </p:cNvPr>
          <p:cNvPicPr>
            <a:picLocks noChangeAspect="1"/>
          </p:cNvPicPr>
          <p:nvPr/>
        </p:nvPicPr>
        <p:blipFill>
          <a:blip r:embed="rId7">
            <a:extLst>
              <a:ext uri="{28A0092B-C50C-407E-A947-70E740481C1C}">
                <a14:useLocalDpi xmlns:a14="http://schemas.microsoft.com/office/drawing/2010/main"/>
              </a:ext>
            </a:extLst>
          </a:blip>
          <a:srcRect/>
          <a:stretch/>
        </p:blipFill>
        <p:spPr>
          <a:xfrm>
            <a:off x="4827118" y="1663653"/>
            <a:ext cx="1457020" cy="2255637"/>
          </a:xfrm>
          <a:prstGeom prst="rect">
            <a:avLst/>
          </a:prstGeom>
        </p:spPr>
      </p:pic>
      <p:pic>
        <p:nvPicPr>
          <p:cNvPr id="38" name="Picture 37">
            <a:extLst>
              <a:ext uri="{FF2B5EF4-FFF2-40B4-BE49-F238E27FC236}">
                <a16:creationId xmlns:a16="http://schemas.microsoft.com/office/drawing/2014/main" id="{12F25572-30F2-46BF-8005-EB5AC4D38608}"/>
              </a:ext>
            </a:extLst>
          </p:cNvPr>
          <p:cNvPicPr>
            <a:picLocks noChangeAspect="1"/>
          </p:cNvPicPr>
          <p:nvPr/>
        </p:nvPicPr>
        <p:blipFill>
          <a:blip r:embed="rId8">
            <a:extLst>
              <a:ext uri="{28A0092B-C50C-407E-A947-70E740481C1C}">
                <a14:useLocalDpi xmlns:a14="http://schemas.microsoft.com/office/drawing/2010/main"/>
              </a:ext>
            </a:extLst>
          </a:blip>
          <a:srcRect/>
          <a:stretch/>
        </p:blipFill>
        <p:spPr>
          <a:xfrm>
            <a:off x="4827262" y="4394518"/>
            <a:ext cx="1456731" cy="2486804"/>
          </a:xfrm>
          <a:prstGeom prst="rect">
            <a:avLst/>
          </a:prstGeom>
        </p:spPr>
      </p:pic>
      <p:pic>
        <p:nvPicPr>
          <p:cNvPr id="39" name="Picture 38">
            <a:extLst>
              <a:ext uri="{FF2B5EF4-FFF2-40B4-BE49-F238E27FC236}">
                <a16:creationId xmlns:a16="http://schemas.microsoft.com/office/drawing/2014/main" id="{58FCE9AD-F673-480C-A255-63889EB9F1A7}"/>
              </a:ext>
            </a:extLst>
          </p:cNvPr>
          <p:cNvPicPr>
            <a:picLocks noChangeAspect="1"/>
          </p:cNvPicPr>
          <p:nvPr/>
        </p:nvPicPr>
        <p:blipFill>
          <a:blip r:embed="rId9">
            <a:extLst>
              <a:ext uri="{28A0092B-C50C-407E-A947-70E740481C1C}">
                <a14:useLocalDpi xmlns:a14="http://schemas.microsoft.com/office/drawing/2010/main"/>
              </a:ext>
            </a:extLst>
          </a:blip>
          <a:srcRect/>
          <a:stretch/>
        </p:blipFill>
        <p:spPr>
          <a:xfrm>
            <a:off x="4827118" y="7351258"/>
            <a:ext cx="1457020" cy="2182481"/>
          </a:xfrm>
          <a:prstGeom prst="rect">
            <a:avLst/>
          </a:prstGeom>
        </p:spPr>
      </p:pic>
      <p:sp>
        <p:nvSpPr>
          <p:cNvPr id="14" name="Text Placeholder 13">
            <a:extLst>
              <a:ext uri="{FF2B5EF4-FFF2-40B4-BE49-F238E27FC236}">
                <a16:creationId xmlns:a16="http://schemas.microsoft.com/office/drawing/2014/main" id="{9EBD7F17-6066-4898-B1CC-570C6E53090B}"/>
              </a:ext>
            </a:extLst>
          </p:cNvPr>
          <p:cNvSpPr>
            <a:spLocks noGrp="1"/>
          </p:cNvSpPr>
          <p:nvPr>
            <p:ph type="body" sz="quarter" idx="10"/>
          </p:nvPr>
        </p:nvSpPr>
        <p:spPr>
          <a:xfrm>
            <a:off x="328613" y="352954"/>
            <a:ext cx="3557587" cy="615553"/>
          </a:xfrm>
        </p:spPr>
        <p:txBody>
          <a:bodyPr wrap="square">
            <a:spAutoFit/>
          </a:bodyPr>
          <a:lstStyle/>
          <a:p>
            <a:r>
              <a:rPr lang="en-US" sz="2000">
                <a:solidFill>
                  <a:srgbClr val="091F2C"/>
                </a:solidFill>
                <a:latin typeface="+mj-lt"/>
                <a:cs typeface="Segoe UI"/>
              </a:rPr>
              <a:t>Three critical security risks </a:t>
            </a:r>
            <a:br>
              <a:rPr lang="en-US" sz="2000">
                <a:solidFill>
                  <a:srgbClr val="091F2C"/>
                </a:solidFill>
                <a:latin typeface="+mj-lt"/>
                <a:cs typeface="Segoe UI"/>
              </a:rPr>
            </a:br>
            <a:r>
              <a:rPr lang="en-US" sz="2000">
                <a:solidFill>
                  <a:srgbClr val="091F2C"/>
                </a:solidFill>
                <a:latin typeface="+mj-lt"/>
                <a:cs typeface="Segoe UI"/>
              </a:rPr>
              <a:t>facing your business</a:t>
            </a:r>
          </a:p>
        </p:txBody>
      </p:sp>
      <p:sp>
        <p:nvSpPr>
          <p:cNvPr id="90" name="TextBox 89">
            <a:extLst>
              <a:ext uri="{FF2B5EF4-FFF2-40B4-BE49-F238E27FC236}">
                <a16:creationId xmlns:a16="http://schemas.microsoft.com/office/drawing/2014/main" id="{7CEC4A5D-302E-4220-8EB4-B6B0FE3CCA6E}"/>
              </a:ext>
            </a:extLst>
          </p:cNvPr>
          <p:cNvSpPr txBox="1"/>
          <p:nvPr/>
        </p:nvSpPr>
        <p:spPr>
          <a:xfrm>
            <a:off x="328613" y="1148507"/>
            <a:ext cx="6200774" cy="153888"/>
          </a:xfrm>
          <a:prstGeom prst="rect">
            <a:avLst/>
          </a:prstGeom>
          <a:noFill/>
        </p:spPr>
        <p:txBody>
          <a:bodyPr wrap="square" lIns="0" tIns="0" rIns="0" bIns="0" anchor="t">
            <a:spAutoFit/>
          </a:bodyPr>
          <a:lstStyle/>
          <a:p>
            <a:pPr defTabSz="914397">
              <a:spcBef>
                <a:spcPts val="300"/>
              </a:spcBef>
              <a:spcAft>
                <a:spcPts val="600"/>
              </a:spcAft>
              <a:defRPr/>
            </a:pPr>
            <a:r>
              <a:rPr lang="en-US" sz="1000">
                <a:latin typeface="+mj-lt"/>
                <a:cs typeface="Segoe UI"/>
              </a:rPr>
              <a:t>As cyber threats evolve, three key risk areas demand immediate attention from every SMB:</a:t>
            </a:r>
          </a:p>
        </p:txBody>
      </p:sp>
      <p:sp>
        <p:nvSpPr>
          <p:cNvPr id="46" name="Rectangle 45">
            <a:extLst>
              <a:ext uri="{FF2B5EF4-FFF2-40B4-BE49-F238E27FC236}">
                <a16:creationId xmlns:a16="http://schemas.microsoft.com/office/drawing/2014/main" id="{B7C4F3FF-5B7C-4FAC-84F2-1735370140E2}"/>
              </a:ext>
            </a:extLst>
          </p:cNvPr>
          <p:cNvSpPr/>
          <p:nvPr/>
        </p:nvSpPr>
        <p:spPr bwMode="auto">
          <a:xfrm>
            <a:off x="508615" y="1605245"/>
            <a:ext cx="3893253" cy="149784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269875" indent="-269875" algn="l" defTabSz="932472" fontAlgn="base">
              <a:spcBef>
                <a:spcPts val="600"/>
              </a:spcBef>
              <a:spcAft>
                <a:spcPts val="600"/>
              </a:spcAft>
              <a:buFont typeface="+mj-lt"/>
              <a:buAutoNum type="arabicPeriod"/>
            </a:pPr>
            <a:r>
              <a:rPr lang="en-US" sz="1400">
                <a:solidFill>
                  <a:srgbClr val="091F2C"/>
                </a:solidFill>
                <a:latin typeface="+mj-lt"/>
                <a:ea typeface="Segoe UI" pitchFamily="34" charset="0"/>
                <a:cs typeface="Segoe Sans Display Semilight" pitchFamily="2" charset="0"/>
              </a:rPr>
              <a:t>Data Security &amp; Information Protection</a:t>
            </a:r>
          </a:p>
          <a:p>
            <a:pPr algn="l" defTabSz="932472" fontAlgn="base">
              <a:spcBef>
                <a:spcPts val="200"/>
              </a:spcBef>
              <a:spcAft>
                <a:spcPts val="600"/>
              </a:spcAft>
            </a:pPr>
            <a:r>
              <a:rPr lang="en-US" sz="1000">
                <a:solidFill>
                  <a:schemeClr val="tx1"/>
                </a:solidFill>
                <a:ea typeface="Segoe UI" pitchFamily="34" charset="0"/>
                <a:cs typeface="Segoe Sans Display Semilight" pitchFamily="2" charset="0"/>
              </a:rPr>
              <a:t>Your business data – like customer information, intellectual property and financial records – is your most valuable asset. Yet many businesses lack visibility into where sensitive data resides, how it's used and who can access it.</a:t>
            </a:r>
          </a:p>
          <a:p>
            <a:pPr algn="l" defTabSz="932472" fontAlgn="base">
              <a:spcBef>
                <a:spcPts val="200"/>
              </a:spcBef>
              <a:spcAft>
                <a:spcPts val="600"/>
              </a:spcAft>
            </a:pPr>
            <a:r>
              <a:rPr lang="en-US" sz="1000">
                <a:solidFill>
                  <a:schemeClr val="tx1"/>
                </a:solidFill>
                <a:ea typeface="Segoe UI" pitchFamily="34" charset="0"/>
                <a:cs typeface="Segoe Sans Display Semilight" pitchFamily="2" charset="0"/>
              </a:rPr>
              <a:t>Without proper data classification, labelling and protection policies, sensitive information can be accidentally leaked, deliberately stolen or improperly retained, leading to financial and reputational damage.</a:t>
            </a:r>
          </a:p>
        </p:txBody>
      </p:sp>
      <p:sp>
        <p:nvSpPr>
          <p:cNvPr id="58" name="Rectangle 57">
            <a:extLst>
              <a:ext uri="{FF2B5EF4-FFF2-40B4-BE49-F238E27FC236}">
                <a16:creationId xmlns:a16="http://schemas.microsoft.com/office/drawing/2014/main" id="{45FF5717-811A-4089-B4A8-0B34EF4D640B}"/>
              </a:ext>
            </a:extLst>
          </p:cNvPr>
          <p:cNvSpPr/>
          <p:nvPr/>
        </p:nvSpPr>
        <p:spPr bwMode="auto">
          <a:xfrm>
            <a:off x="508612" y="3248499"/>
            <a:ext cx="3893256" cy="60149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108000" rIns="72000" bIns="0" numCol="1" spcCol="0" rtlCol="0" fromWordArt="0" anchor="t" anchorCtr="0" forceAA="0" compatLnSpc="1">
            <a:prstTxWarp prst="textNoShape">
              <a:avLst/>
            </a:prstTxWarp>
            <a:spAutoFit/>
          </a:bodyPr>
          <a:lstStyle/>
          <a:p>
            <a:pPr algn="l" defTabSz="932472" fontAlgn="base">
              <a:spcBef>
                <a:spcPts val="600"/>
              </a:spcBef>
              <a:spcAft>
                <a:spcPts val="600"/>
              </a:spcAft>
            </a:pPr>
            <a:r>
              <a:rPr lang="en-US" sz="800">
                <a:solidFill>
                  <a:schemeClr val="tx1"/>
                </a:solidFill>
                <a:latin typeface="+mj-lt"/>
                <a:ea typeface="Segoe UI" pitchFamily="34" charset="0"/>
                <a:cs typeface="Segoe Sans Display Semilight" pitchFamily="2" charset="0"/>
              </a:rPr>
              <a:t>Real Impact: </a:t>
            </a:r>
            <a:r>
              <a:rPr lang="en-US" sz="800">
                <a:solidFill>
                  <a:schemeClr val="tx1"/>
                </a:solidFill>
                <a:ea typeface="Segoe UI" pitchFamily="34" charset="0"/>
                <a:cs typeface="Segoe Sans Display Semilight" pitchFamily="2" charset="0"/>
              </a:rPr>
              <a:t>Data breaches expose your business to significant financial penalties under privacy regulations, damage customer trust, lead to intellectual property theft and can even put SMBs out of business within six months</a:t>
            </a:r>
            <a:r>
              <a:rPr lang="en-US" sz="800" baseline="30000">
                <a:solidFill>
                  <a:schemeClr val="tx1"/>
                </a:solidFill>
                <a:ea typeface="Segoe UI" pitchFamily="34" charset="0"/>
                <a:cs typeface="Segoe Sans Display Semilight" pitchFamily="2" charset="0"/>
              </a:rPr>
              <a:t>3</a:t>
            </a:r>
            <a:r>
              <a:rPr lang="en-US" sz="800">
                <a:solidFill>
                  <a:schemeClr val="tx1"/>
                </a:solidFill>
                <a:ea typeface="Segoe UI" pitchFamily="34" charset="0"/>
                <a:cs typeface="Segoe Sans Display Semilight" pitchFamily="2" charset="0"/>
              </a:rPr>
              <a:t>, highlighting the need for robust cybersecurity measures.</a:t>
            </a:r>
          </a:p>
        </p:txBody>
      </p:sp>
      <p:sp>
        <p:nvSpPr>
          <p:cNvPr id="53" name="Rectangle 52">
            <a:extLst>
              <a:ext uri="{FF2B5EF4-FFF2-40B4-BE49-F238E27FC236}">
                <a16:creationId xmlns:a16="http://schemas.microsoft.com/office/drawing/2014/main" id="{0EAEDF6D-84A7-4C57-B4B4-DE5D3ADD0B48}"/>
              </a:ext>
            </a:extLst>
          </p:cNvPr>
          <p:cNvSpPr/>
          <p:nvPr/>
        </p:nvSpPr>
        <p:spPr bwMode="auto">
          <a:xfrm>
            <a:off x="4827118" y="1904804"/>
            <a:ext cx="1457020" cy="21544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72000" bIns="0" numCol="1" spcCol="0" rtlCol="0" fromWordArt="0" anchor="t" anchorCtr="0" forceAA="0" compatLnSpc="1">
            <a:prstTxWarp prst="textNoShape">
              <a:avLst/>
            </a:prstTxWarp>
            <a:spAutoFit/>
          </a:bodyPr>
          <a:lstStyle/>
          <a:p>
            <a:pPr algn="l" defTabSz="932472" fontAlgn="base">
              <a:spcBef>
                <a:spcPts val="600"/>
              </a:spcBef>
              <a:spcAft>
                <a:spcPts val="600"/>
              </a:spcAft>
            </a:pPr>
            <a:r>
              <a:rPr lang="en-US" sz="1400">
                <a:solidFill>
                  <a:srgbClr val="091F2C"/>
                </a:solidFill>
                <a:ea typeface="Segoe UI" pitchFamily="34" charset="0"/>
                <a:cs typeface="Segoe Sans Display Semilight" pitchFamily="2" charset="0"/>
              </a:rPr>
              <a:t>Red flag</a:t>
            </a:r>
          </a:p>
        </p:txBody>
      </p:sp>
      <p:sp>
        <p:nvSpPr>
          <p:cNvPr id="59" name="Rectangle 58">
            <a:extLst>
              <a:ext uri="{FF2B5EF4-FFF2-40B4-BE49-F238E27FC236}">
                <a16:creationId xmlns:a16="http://schemas.microsoft.com/office/drawing/2014/main" id="{7514FA8D-B972-4453-8BC4-7F0A4E1D873D}"/>
              </a:ext>
            </a:extLst>
          </p:cNvPr>
          <p:cNvSpPr/>
          <p:nvPr/>
        </p:nvSpPr>
        <p:spPr bwMode="auto">
          <a:xfrm>
            <a:off x="4827119" y="2603847"/>
            <a:ext cx="1457020" cy="131670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144000" numCol="1" spcCol="0" rtlCol="0" fromWordArt="0" anchor="b" anchorCtr="0" forceAA="0" compatLnSpc="1">
            <a:prstTxWarp prst="textNoShape">
              <a:avLst/>
            </a:prstTxWarp>
            <a:noAutofit/>
          </a:bodyPr>
          <a:lstStyle/>
          <a:p>
            <a:pPr algn="l" defTabSz="932472" fontAlgn="base">
              <a:spcBef>
                <a:spcPts val="600"/>
              </a:spcBef>
              <a:spcAft>
                <a:spcPts val="600"/>
              </a:spcAft>
            </a:pPr>
            <a:r>
              <a:rPr lang="en-US" sz="800" i="1">
                <a:solidFill>
                  <a:schemeClr val="tx1"/>
                </a:solidFill>
                <a:latin typeface="+mj-lt"/>
                <a:ea typeface="Segoe UI" pitchFamily="34" charset="0"/>
                <a:cs typeface="Segoe Sans Display Semilight" pitchFamily="2" charset="0"/>
              </a:rPr>
              <a:t>If you're unsure exactly where your sensitive data is stored, who has access to it or how it's being protected, you may have critical security gaps.</a:t>
            </a:r>
          </a:p>
        </p:txBody>
      </p:sp>
      <p:sp>
        <p:nvSpPr>
          <p:cNvPr id="72" name="Rectangle 71">
            <a:extLst>
              <a:ext uri="{FF2B5EF4-FFF2-40B4-BE49-F238E27FC236}">
                <a16:creationId xmlns:a16="http://schemas.microsoft.com/office/drawing/2014/main" id="{033331D3-C1CC-4A4D-BC0B-87F88B5509DA}"/>
              </a:ext>
            </a:extLst>
          </p:cNvPr>
          <p:cNvSpPr/>
          <p:nvPr/>
        </p:nvSpPr>
        <p:spPr bwMode="auto">
          <a:xfrm>
            <a:off x="508615" y="4346893"/>
            <a:ext cx="3893253" cy="184197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269875" indent="-269875" algn="l" defTabSz="932472" fontAlgn="base">
              <a:spcBef>
                <a:spcPts val="600"/>
              </a:spcBef>
              <a:spcAft>
                <a:spcPts val="600"/>
              </a:spcAft>
              <a:buFont typeface="+mj-lt"/>
              <a:buAutoNum type="arabicPeriod" startAt="2"/>
            </a:pPr>
            <a:r>
              <a:rPr lang="en-US" sz="1400">
                <a:solidFill>
                  <a:srgbClr val="091F2C"/>
                </a:solidFill>
                <a:latin typeface="+mj-lt"/>
                <a:ea typeface="Segoe UI" pitchFamily="34" charset="0"/>
                <a:cs typeface="Segoe Sans Display Semilight" pitchFamily="2" charset="0"/>
              </a:rPr>
              <a:t>Identity Protection</a:t>
            </a:r>
          </a:p>
          <a:p>
            <a:pPr algn="l" defTabSz="932472" fontAlgn="base">
              <a:spcBef>
                <a:spcPts val="200"/>
              </a:spcBef>
              <a:spcAft>
                <a:spcPts val="600"/>
              </a:spcAft>
            </a:pPr>
            <a:r>
              <a:rPr lang="en-US" sz="1000">
                <a:solidFill>
                  <a:schemeClr val="tx1"/>
                </a:solidFill>
                <a:ea typeface="Segoe UI" pitchFamily="34" charset="0"/>
                <a:cs typeface="Segoe Sans Display Semilight" pitchFamily="2" charset="0"/>
              </a:rPr>
              <a:t>Compromised credentials like basic usernames and passwords are a common cause of major data breaches. Despite this, many businesses still rely on passwords alone, leaving their systems vulnerable to credential theft through phishing, social engineering or brute force attacks.</a:t>
            </a:r>
          </a:p>
          <a:p>
            <a:pPr algn="l" defTabSz="932472" fontAlgn="base">
              <a:spcBef>
                <a:spcPts val="200"/>
              </a:spcBef>
              <a:spcAft>
                <a:spcPts val="600"/>
              </a:spcAft>
            </a:pPr>
            <a:r>
              <a:rPr lang="en-US" sz="1000">
                <a:solidFill>
                  <a:schemeClr val="tx1"/>
                </a:solidFill>
                <a:ea typeface="Segoe UI" pitchFamily="34" charset="0"/>
                <a:cs typeface="Segoe Sans Display Semilight" pitchFamily="2" charset="0"/>
              </a:rPr>
              <a:t>As employees increasingly access business resources from multiple devices and locations, traditional security boundaries no longer exist. Without modern identity protection, it's difficult to verify who's accessing your systems.</a:t>
            </a:r>
          </a:p>
        </p:txBody>
      </p:sp>
      <p:sp>
        <p:nvSpPr>
          <p:cNvPr id="75" name="Rectangle 74">
            <a:extLst>
              <a:ext uri="{FF2B5EF4-FFF2-40B4-BE49-F238E27FC236}">
                <a16:creationId xmlns:a16="http://schemas.microsoft.com/office/drawing/2014/main" id="{4F8EBFC7-0862-47BA-8143-AC39ED25C4A9}"/>
              </a:ext>
            </a:extLst>
          </p:cNvPr>
          <p:cNvSpPr/>
          <p:nvPr/>
        </p:nvSpPr>
        <p:spPr bwMode="auto">
          <a:xfrm>
            <a:off x="508612" y="6296310"/>
            <a:ext cx="3893256" cy="47838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108000" rIns="72000" bIns="0" numCol="1" spcCol="0" rtlCol="0" fromWordArt="0" anchor="t" anchorCtr="0" forceAA="0" compatLnSpc="1">
            <a:prstTxWarp prst="textNoShape">
              <a:avLst/>
            </a:prstTxWarp>
            <a:spAutoFit/>
          </a:bodyPr>
          <a:lstStyle/>
          <a:p>
            <a:pPr algn="l" defTabSz="932472" fontAlgn="base">
              <a:spcBef>
                <a:spcPts val="600"/>
              </a:spcBef>
              <a:spcAft>
                <a:spcPts val="600"/>
              </a:spcAft>
            </a:pPr>
            <a:r>
              <a:rPr lang="en-US" sz="800">
                <a:solidFill>
                  <a:schemeClr val="tx1"/>
                </a:solidFill>
                <a:latin typeface="+mj-lt"/>
                <a:ea typeface="Segoe UI" pitchFamily="34" charset="0"/>
                <a:cs typeface="Segoe Sans Display Semilight" pitchFamily="2" charset="0"/>
              </a:rPr>
              <a:t>Real Impact: </a:t>
            </a:r>
            <a:r>
              <a:rPr lang="en-US" sz="800">
                <a:solidFill>
                  <a:schemeClr val="tx1"/>
                </a:solidFill>
                <a:ea typeface="Segoe UI" pitchFamily="34" charset="0"/>
                <a:cs typeface="Segoe Sans Display Semilight" pitchFamily="2" charset="0"/>
              </a:rPr>
              <a:t>Attackers who gain access through stolen credentials or passwords can remain undetected for months, exfiltrating data, launching ransomware attacks or using your systems to hack others.</a:t>
            </a:r>
          </a:p>
        </p:txBody>
      </p:sp>
      <p:sp>
        <p:nvSpPr>
          <p:cNvPr id="77" name="Rectangle 76">
            <a:extLst>
              <a:ext uri="{FF2B5EF4-FFF2-40B4-BE49-F238E27FC236}">
                <a16:creationId xmlns:a16="http://schemas.microsoft.com/office/drawing/2014/main" id="{0AF7D1FC-64DC-4069-A76B-907888698715}"/>
              </a:ext>
            </a:extLst>
          </p:cNvPr>
          <p:cNvSpPr/>
          <p:nvPr/>
        </p:nvSpPr>
        <p:spPr bwMode="auto">
          <a:xfrm>
            <a:off x="4827118" y="4613117"/>
            <a:ext cx="1457020" cy="21544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72000" bIns="0" numCol="1" spcCol="0" rtlCol="0" fromWordArt="0" anchor="t" anchorCtr="0" forceAA="0" compatLnSpc="1">
            <a:prstTxWarp prst="textNoShape">
              <a:avLst/>
            </a:prstTxWarp>
            <a:spAutoFit/>
          </a:bodyPr>
          <a:lstStyle/>
          <a:p>
            <a:pPr algn="l" defTabSz="932472" fontAlgn="base">
              <a:spcBef>
                <a:spcPts val="600"/>
              </a:spcBef>
              <a:spcAft>
                <a:spcPts val="600"/>
              </a:spcAft>
            </a:pPr>
            <a:r>
              <a:rPr lang="en-US" sz="1400">
                <a:solidFill>
                  <a:srgbClr val="091F2C"/>
                </a:solidFill>
                <a:ea typeface="Segoe UI" pitchFamily="34" charset="0"/>
                <a:cs typeface="Segoe Sans Display Semilight" pitchFamily="2" charset="0"/>
              </a:rPr>
              <a:t>Red flag</a:t>
            </a:r>
          </a:p>
        </p:txBody>
      </p:sp>
      <p:sp>
        <p:nvSpPr>
          <p:cNvPr id="79" name="Rectangle 78">
            <a:extLst>
              <a:ext uri="{FF2B5EF4-FFF2-40B4-BE49-F238E27FC236}">
                <a16:creationId xmlns:a16="http://schemas.microsoft.com/office/drawing/2014/main" id="{1703F37B-F71A-4A77-800A-D0F15E6951A8}"/>
              </a:ext>
            </a:extLst>
          </p:cNvPr>
          <p:cNvSpPr/>
          <p:nvPr/>
        </p:nvSpPr>
        <p:spPr bwMode="auto">
          <a:xfrm>
            <a:off x="4827119" y="5553252"/>
            <a:ext cx="1457020" cy="132807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144000" numCol="1" spcCol="0" rtlCol="0" fromWordArt="0" anchor="b" anchorCtr="0" forceAA="0" compatLnSpc="1">
            <a:prstTxWarp prst="textNoShape">
              <a:avLst/>
            </a:prstTxWarp>
            <a:noAutofit/>
          </a:bodyPr>
          <a:lstStyle/>
          <a:p>
            <a:pPr algn="l" defTabSz="932472" fontAlgn="base">
              <a:spcBef>
                <a:spcPts val="600"/>
              </a:spcBef>
              <a:spcAft>
                <a:spcPts val="600"/>
              </a:spcAft>
            </a:pPr>
            <a:r>
              <a:rPr lang="en-US" sz="800" i="1">
                <a:solidFill>
                  <a:schemeClr val="tx1"/>
                </a:solidFill>
                <a:latin typeface="+mj-lt"/>
                <a:ea typeface="Segoe UI" pitchFamily="34" charset="0"/>
                <a:cs typeface="Segoe Sans Display Semilight" pitchFamily="2" charset="0"/>
              </a:rPr>
              <a:t>If you rely primarily on passwords, don't use multi-factor authentication or can’t track who's accessing your systems, your business is at an elevated risk.</a:t>
            </a:r>
          </a:p>
        </p:txBody>
      </p:sp>
      <p:sp>
        <p:nvSpPr>
          <p:cNvPr id="117" name="Rectangle 116">
            <a:extLst>
              <a:ext uri="{FF2B5EF4-FFF2-40B4-BE49-F238E27FC236}">
                <a16:creationId xmlns:a16="http://schemas.microsoft.com/office/drawing/2014/main" id="{35C35AA1-7969-4DF7-A9B1-2E1A3156C464}"/>
              </a:ext>
            </a:extLst>
          </p:cNvPr>
          <p:cNvSpPr/>
          <p:nvPr/>
        </p:nvSpPr>
        <p:spPr bwMode="auto">
          <a:xfrm>
            <a:off x="508615" y="7317014"/>
            <a:ext cx="3893253" cy="149784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266700" indent="-266700" algn="l" defTabSz="932472" fontAlgn="base">
              <a:spcBef>
                <a:spcPts val="600"/>
              </a:spcBef>
              <a:spcAft>
                <a:spcPts val="600"/>
              </a:spcAft>
              <a:buFont typeface="+mj-lt"/>
              <a:buAutoNum type="arabicPeriod" startAt="3"/>
            </a:pPr>
            <a:r>
              <a:rPr lang="en-US" sz="1400">
                <a:solidFill>
                  <a:srgbClr val="091F2C"/>
                </a:solidFill>
                <a:latin typeface="+mj-lt"/>
                <a:ea typeface="Segoe UI" pitchFamily="34" charset="0"/>
                <a:cs typeface="Segoe Sans Display Semilight" pitchFamily="2" charset="0"/>
              </a:rPr>
              <a:t>Endpoint Protection &amp; Threat Defence</a:t>
            </a:r>
          </a:p>
          <a:p>
            <a:pPr algn="l" defTabSz="932472" fontAlgn="base">
              <a:spcBef>
                <a:spcPts val="200"/>
              </a:spcBef>
              <a:spcAft>
                <a:spcPts val="600"/>
              </a:spcAft>
            </a:pPr>
            <a:r>
              <a:rPr lang="en-US" sz="1000">
                <a:solidFill>
                  <a:schemeClr val="tx1"/>
                </a:solidFill>
                <a:ea typeface="Segoe UI" pitchFamily="34" charset="0"/>
                <a:cs typeface="Segoe Sans Display Semilight" pitchFamily="2" charset="0"/>
              </a:rPr>
              <a:t>Every device that connects to your network – commonly servers, laptops, tablets, printers and mobile phones – represents a potential entry point for attackers. Traditional antivirus solutions are no longer sufficient against modern threats.</a:t>
            </a:r>
          </a:p>
          <a:p>
            <a:pPr algn="l" defTabSz="932472" fontAlgn="base">
              <a:spcBef>
                <a:spcPts val="200"/>
              </a:spcBef>
              <a:spcAft>
                <a:spcPts val="600"/>
              </a:spcAft>
            </a:pPr>
            <a:r>
              <a:rPr lang="en-US" sz="1000">
                <a:solidFill>
                  <a:schemeClr val="tx1"/>
                </a:solidFill>
                <a:ea typeface="Segoe UI" pitchFamily="34" charset="0"/>
                <a:cs typeface="Segoe Sans Display Semilight" pitchFamily="2" charset="0"/>
              </a:rPr>
              <a:t>Without integrated, AI-powered threat detection and automated response capabilities, businesses lack visibility into potential threats and the ability to respond quickly when an attack occurs.</a:t>
            </a:r>
          </a:p>
        </p:txBody>
      </p:sp>
      <p:sp>
        <p:nvSpPr>
          <p:cNvPr id="125" name="Rectangle 124">
            <a:extLst>
              <a:ext uri="{FF2B5EF4-FFF2-40B4-BE49-F238E27FC236}">
                <a16:creationId xmlns:a16="http://schemas.microsoft.com/office/drawing/2014/main" id="{528AA451-13EA-46AC-A80F-9A79F4BC8F45}"/>
              </a:ext>
            </a:extLst>
          </p:cNvPr>
          <p:cNvSpPr/>
          <p:nvPr/>
        </p:nvSpPr>
        <p:spPr bwMode="auto">
          <a:xfrm>
            <a:off x="508612" y="8960268"/>
            <a:ext cx="3893256" cy="47838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108000" rIns="72000" bIns="0" numCol="1" spcCol="0" rtlCol="0" fromWordArt="0" anchor="t" anchorCtr="0" forceAA="0" compatLnSpc="1">
            <a:prstTxWarp prst="textNoShape">
              <a:avLst/>
            </a:prstTxWarp>
            <a:spAutoFit/>
          </a:bodyPr>
          <a:lstStyle/>
          <a:p>
            <a:pPr algn="l" defTabSz="932472" fontAlgn="base">
              <a:spcBef>
                <a:spcPts val="600"/>
              </a:spcBef>
              <a:spcAft>
                <a:spcPts val="600"/>
              </a:spcAft>
            </a:pPr>
            <a:r>
              <a:rPr lang="en-US" sz="800">
                <a:solidFill>
                  <a:schemeClr val="tx1"/>
                </a:solidFill>
                <a:latin typeface="+mj-lt"/>
                <a:ea typeface="Segoe UI" pitchFamily="34" charset="0"/>
                <a:cs typeface="Segoe Sans Display Semilight" pitchFamily="2" charset="0"/>
              </a:rPr>
              <a:t>Real Impact: </a:t>
            </a:r>
            <a:r>
              <a:rPr lang="en-US" sz="800">
                <a:solidFill>
                  <a:schemeClr val="tx1"/>
                </a:solidFill>
                <a:ea typeface="Segoe UI" pitchFamily="34" charset="0"/>
                <a:cs typeface="Segoe Sans Display Semilight" pitchFamily="2" charset="0"/>
              </a:rPr>
              <a:t>Security incidents that aren't quickly detected and contained lead </a:t>
            </a:r>
            <a:br>
              <a:rPr lang="en-US" sz="800">
                <a:solidFill>
                  <a:schemeClr val="tx1"/>
                </a:solidFill>
                <a:ea typeface="Segoe UI" pitchFamily="34" charset="0"/>
                <a:cs typeface="Segoe Sans Display Semilight" pitchFamily="2" charset="0"/>
              </a:rPr>
            </a:br>
            <a:r>
              <a:rPr lang="en-US" sz="800">
                <a:solidFill>
                  <a:schemeClr val="tx1"/>
                </a:solidFill>
                <a:ea typeface="Segoe UI" pitchFamily="34" charset="0"/>
                <a:cs typeface="Segoe Sans Display Semilight" pitchFamily="2" charset="0"/>
              </a:rPr>
              <a:t>to significantly higher costs, extended business disruption and more extensive data loss.</a:t>
            </a:r>
          </a:p>
        </p:txBody>
      </p:sp>
      <p:sp>
        <p:nvSpPr>
          <p:cNvPr id="126" name="Rectangle 125">
            <a:extLst>
              <a:ext uri="{FF2B5EF4-FFF2-40B4-BE49-F238E27FC236}">
                <a16:creationId xmlns:a16="http://schemas.microsoft.com/office/drawing/2014/main" id="{81B3E918-6DAB-47B0-8652-CF84D91456A5}"/>
              </a:ext>
            </a:extLst>
          </p:cNvPr>
          <p:cNvSpPr/>
          <p:nvPr/>
        </p:nvSpPr>
        <p:spPr bwMode="auto">
          <a:xfrm>
            <a:off x="4827118" y="7583238"/>
            <a:ext cx="1457020" cy="21544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72000" bIns="0" numCol="1" spcCol="0" rtlCol="0" fromWordArt="0" anchor="t" anchorCtr="0" forceAA="0" compatLnSpc="1">
            <a:prstTxWarp prst="textNoShape">
              <a:avLst/>
            </a:prstTxWarp>
            <a:spAutoFit/>
          </a:bodyPr>
          <a:lstStyle/>
          <a:p>
            <a:pPr algn="l" defTabSz="932472" fontAlgn="base">
              <a:spcBef>
                <a:spcPts val="600"/>
              </a:spcBef>
              <a:spcAft>
                <a:spcPts val="600"/>
              </a:spcAft>
            </a:pPr>
            <a:r>
              <a:rPr lang="en-US" sz="1400">
                <a:solidFill>
                  <a:srgbClr val="091F2C"/>
                </a:solidFill>
                <a:ea typeface="Segoe UI" pitchFamily="34" charset="0"/>
                <a:cs typeface="Segoe Sans Display Semilight" pitchFamily="2" charset="0"/>
              </a:rPr>
              <a:t>Red flag</a:t>
            </a:r>
          </a:p>
        </p:txBody>
      </p:sp>
      <p:sp>
        <p:nvSpPr>
          <p:cNvPr id="127" name="Rectangle 126">
            <a:extLst>
              <a:ext uri="{FF2B5EF4-FFF2-40B4-BE49-F238E27FC236}">
                <a16:creationId xmlns:a16="http://schemas.microsoft.com/office/drawing/2014/main" id="{2995EEB6-9EAB-45D8-AB1F-EAC34946D0E7}"/>
              </a:ext>
            </a:extLst>
          </p:cNvPr>
          <p:cNvSpPr/>
          <p:nvPr/>
        </p:nvSpPr>
        <p:spPr bwMode="auto">
          <a:xfrm>
            <a:off x="4827119" y="8191470"/>
            <a:ext cx="1457020" cy="134476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144000" numCol="1" spcCol="0" rtlCol="0" fromWordArt="0" anchor="b" anchorCtr="0" forceAA="0" compatLnSpc="1">
            <a:prstTxWarp prst="textNoShape">
              <a:avLst/>
            </a:prstTxWarp>
            <a:noAutofit/>
          </a:bodyPr>
          <a:lstStyle/>
          <a:p>
            <a:pPr algn="l" defTabSz="932472" fontAlgn="base">
              <a:spcBef>
                <a:spcPts val="600"/>
              </a:spcBef>
              <a:spcAft>
                <a:spcPts val="600"/>
              </a:spcAft>
            </a:pPr>
            <a:r>
              <a:rPr lang="en-US" sz="800" i="1">
                <a:solidFill>
                  <a:schemeClr val="tx1"/>
                </a:solidFill>
                <a:latin typeface="+mj-lt"/>
                <a:ea typeface="Segoe UI" pitchFamily="34" charset="0"/>
                <a:cs typeface="Segoe Sans Display Semilight" pitchFamily="2" charset="0"/>
              </a:rPr>
              <a:t>If you're using basic antivirus without advanced threat detection or have limited visibility into device security status, </a:t>
            </a:r>
            <a:br>
              <a:rPr lang="en-US" sz="800" i="1">
                <a:solidFill>
                  <a:schemeClr val="tx1"/>
                </a:solidFill>
                <a:latin typeface="+mj-lt"/>
                <a:ea typeface="Segoe UI" pitchFamily="34" charset="0"/>
                <a:cs typeface="Segoe Sans Display Semilight" pitchFamily="2" charset="0"/>
              </a:rPr>
            </a:br>
            <a:r>
              <a:rPr lang="en-US" sz="800" i="1">
                <a:solidFill>
                  <a:schemeClr val="tx1"/>
                </a:solidFill>
                <a:latin typeface="+mj-lt"/>
                <a:ea typeface="Segoe UI" pitchFamily="34" charset="0"/>
                <a:cs typeface="Segoe Sans Display Semilight" pitchFamily="2" charset="0"/>
              </a:rPr>
              <a:t>your protection may </a:t>
            </a:r>
            <a:br>
              <a:rPr lang="en-US" sz="800" i="1">
                <a:solidFill>
                  <a:schemeClr val="tx1"/>
                </a:solidFill>
                <a:latin typeface="+mj-lt"/>
                <a:ea typeface="Segoe UI" pitchFamily="34" charset="0"/>
                <a:cs typeface="Segoe Sans Display Semilight" pitchFamily="2" charset="0"/>
              </a:rPr>
            </a:br>
            <a:r>
              <a:rPr lang="en-US" sz="800" i="1">
                <a:solidFill>
                  <a:schemeClr val="tx1"/>
                </a:solidFill>
                <a:latin typeface="+mj-lt"/>
                <a:ea typeface="Segoe UI" pitchFamily="34" charset="0"/>
                <a:cs typeface="Segoe Sans Display Semilight" pitchFamily="2" charset="0"/>
              </a:rPr>
              <a:t>be inadequate.</a:t>
            </a:r>
          </a:p>
        </p:txBody>
      </p:sp>
      <p:grpSp>
        <p:nvGrpSpPr>
          <p:cNvPr id="4" name="Group 3">
            <a:extLst>
              <a:ext uri="{FF2B5EF4-FFF2-40B4-BE49-F238E27FC236}">
                <a16:creationId xmlns:a16="http://schemas.microsoft.com/office/drawing/2014/main" id="{19283186-5838-4D5E-8CA6-ADBC4EFE8571}"/>
              </a:ext>
            </a:extLst>
          </p:cNvPr>
          <p:cNvGrpSpPr/>
          <p:nvPr/>
        </p:nvGrpSpPr>
        <p:grpSpPr>
          <a:xfrm>
            <a:off x="5834141" y="1864926"/>
            <a:ext cx="295200" cy="295200"/>
            <a:chOff x="5834141" y="1864926"/>
            <a:chExt cx="295200" cy="295200"/>
          </a:xfrm>
        </p:grpSpPr>
        <p:sp>
          <p:nvSpPr>
            <p:cNvPr id="68" name="Oval 67">
              <a:extLst>
                <a:ext uri="{FF2B5EF4-FFF2-40B4-BE49-F238E27FC236}">
                  <a16:creationId xmlns:a16="http://schemas.microsoft.com/office/drawing/2014/main" id="{B7ECD6A8-D415-4F87-AAF3-9684B85A2089}"/>
                </a:ext>
              </a:extLst>
            </p:cNvPr>
            <p:cNvSpPr>
              <a:spLocks noChangeAspect="1"/>
            </p:cNvSpPr>
            <p:nvPr/>
          </p:nvSpPr>
          <p:spPr bwMode="auto">
            <a:xfrm>
              <a:off x="5834141" y="1864926"/>
              <a:ext cx="295200" cy="295200"/>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nvGrpSpPr>
            <p:cNvPr id="40" name="Group 39">
              <a:extLst>
                <a:ext uri="{FF2B5EF4-FFF2-40B4-BE49-F238E27FC236}">
                  <a16:creationId xmlns:a16="http://schemas.microsoft.com/office/drawing/2014/main" id="{FFE4198D-E617-4EDB-80C8-F7CB0F27FBB4}"/>
                </a:ext>
              </a:extLst>
            </p:cNvPr>
            <p:cNvGrpSpPr>
              <a:grpSpLocks noChangeAspect="1"/>
            </p:cNvGrpSpPr>
            <p:nvPr/>
          </p:nvGrpSpPr>
          <p:grpSpPr>
            <a:xfrm>
              <a:off x="5937977" y="1944756"/>
              <a:ext cx="101482" cy="144000"/>
              <a:chOff x="4768980" y="5507370"/>
              <a:chExt cx="351190" cy="498324"/>
            </a:xfrm>
          </p:grpSpPr>
          <p:sp>
            <p:nvSpPr>
              <p:cNvPr id="41" name="Freeform: Shape 40">
                <a:extLst>
                  <a:ext uri="{FF2B5EF4-FFF2-40B4-BE49-F238E27FC236}">
                    <a16:creationId xmlns:a16="http://schemas.microsoft.com/office/drawing/2014/main" id="{E5005120-E91F-4AD0-A0C8-1C1CC6F0F25E}"/>
                  </a:ext>
                </a:extLst>
              </p:cNvPr>
              <p:cNvSpPr/>
              <p:nvPr/>
            </p:nvSpPr>
            <p:spPr>
              <a:xfrm>
                <a:off x="4768980" y="5520735"/>
                <a:ext cx="351190" cy="288772"/>
              </a:xfrm>
              <a:custGeom>
                <a:avLst/>
                <a:gdLst>
                  <a:gd name="connsiteX0" fmla="*/ 351190 w 351190"/>
                  <a:gd name="connsiteY0" fmla="*/ 19855 h 288772"/>
                  <a:gd name="connsiteX1" fmla="*/ 351190 w 351190"/>
                  <a:gd name="connsiteY1" fmla="*/ 271787 h 288772"/>
                  <a:gd name="connsiteX2" fmla="*/ 349544 w 351190"/>
                  <a:gd name="connsiteY2" fmla="*/ 276219 h 288772"/>
                  <a:gd name="connsiteX3" fmla="*/ 342692 w 351190"/>
                  <a:gd name="connsiteY3" fmla="*/ 278260 h 288772"/>
                  <a:gd name="connsiteX4" fmla="*/ 273929 w 351190"/>
                  <a:gd name="connsiteY4" fmla="*/ 260182 h 288772"/>
                  <a:gd name="connsiteX5" fmla="*/ 181296 w 351190"/>
                  <a:gd name="connsiteY5" fmla="*/ 274692 h 288772"/>
                  <a:gd name="connsiteX6" fmla="*/ 105880 w 351190"/>
                  <a:gd name="connsiteY6" fmla="*/ 288159 h 288772"/>
                  <a:gd name="connsiteX7" fmla="*/ 0 w 351190"/>
                  <a:gd name="connsiteY7" fmla="*/ 266544 h 288772"/>
                  <a:gd name="connsiteX8" fmla="*/ 0 w 351190"/>
                  <a:gd name="connsiteY8" fmla="*/ 12997 h 288772"/>
                  <a:gd name="connsiteX9" fmla="*/ 61550 w 351190"/>
                  <a:gd name="connsiteY9" fmla="*/ 24475 h 288772"/>
                  <a:gd name="connsiteX10" fmla="*/ 139413 w 351190"/>
                  <a:gd name="connsiteY10" fmla="*/ 27211 h 288772"/>
                  <a:gd name="connsiteX11" fmla="*/ 217188 w 351190"/>
                  <a:gd name="connsiteY11" fmla="*/ 3884 h 288772"/>
                  <a:gd name="connsiteX12" fmla="*/ 346262 w 351190"/>
                  <a:gd name="connsiteY12" fmla="*/ 13381 h 288772"/>
                  <a:gd name="connsiteX13" fmla="*/ 351060 w 351190"/>
                  <a:gd name="connsiteY13" fmla="*/ 18450 h 288772"/>
                  <a:gd name="connsiteX14" fmla="*/ 351190 w 351190"/>
                  <a:gd name="connsiteY14" fmla="*/ 19855 h 288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1190" h="288772">
                    <a:moveTo>
                      <a:pt x="351190" y="19855"/>
                    </a:moveTo>
                    <a:lnTo>
                      <a:pt x="351190" y="271787"/>
                    </a:lnTo>
                    <a:cubicBezTo>
                      <a:pt x="351190" y="273680"/>
                      <a:pt x="350549" y="275156"/>
                      <a:pt x="349544" y="276219"/>
                    </a:cubicBezTo>
                    <a:cubicBezTo>
                      <a:pt x="348174" y="278258"/>
                      <a:pt x="345764" y="279408"/>
                      <a:pt x="342692" y="278260"/>
                    </a:cubicBezTo>
                    <a:cubicBezTo>
                      <a:pt x="320637" y="270011"/>
                      <a:pt x="297272" y="263352"/>
                      <a:pt x="273929" y="260182"/>
                    </a:cubicBezTo>
                    <a:cubicBezTo>
                      <a:pt x="241828" y="255824"/>
                      <a:pt x="211441" y="264571"/>
                      <a:pt x="181296" y="274692"/>
                    </a:cubicBezTo>
                    <a:cubicBezTo>
                      <a:pt x="156728" y="282939"/>
                      <a:pt x="132110" y="291104"/>
                      <a:pt x="105880" y="288159"/>
                    </a:cubicBezTo>
                    <a:cubicBezTo>
                      <a:pt x="70207" y="284153"/>
                      <a:pt x="34766" y="275400"/>
                      <a:pt x="0" y="266544"/>
                    </a:cubicBezTo>
                    <a:lnTo>
                      <a:pt x="0" y="12997"/>
                    </a:lnTo>
                    <a:cubicBezTo>
                      <a:pt x="19168" y="16891"/>
                      <a:pt x="43699" y="21565"/>
                      <a:pt x="61550" y="24475"/>
                    </a:cubicBezTo>
                    <a:cubicBezTo>
                      <a:pt x="87626" y="28730"/>
                      <a:pt x="113082" y="31709"/>
                      <a:pt x="139413" y="27211"/>
                    </a:cubicBezTo>
                    <a:cubicBezTo>
                      <a:pt x="166334" y="22612"/>
                      <a:pt x="190688" y="9904"/>
                      <a:pt x="217188" y="3884"/>
                    </a:cubicBezTo>
                    <a:cubicBezTo>
                      <a:pt x="260116" y="-5872"/>
                      <a:pt x="303998" y="4806"/>
                      <a:pt x="346262" y="13381"/>
                    </a:cubicBezTo>
                    <a:cubicBezTo>
                      <a:pt x="349337" y="14007"/>
                      <a:pt x="350819" y="16106"/>
                      <a:pt x="351060" y="18450"/>
                    </a:cubicBezTo>
                    <a:cubicBezTo>
                      <a:pt x="351143" y="18890"/>
                      <a:pt x="351190" y="19356"/>
                      <a:pt x="351190" y="19855"/>
                    </a:cubicBezTo>
                    <a:close/>
                  </a:path>
                </a:pathLst>
              </a:custGeom>
              <a:noFill/>
              <a:ln w="6350" cap="rnd">
                <a:solidFill>
                  <a:srgbClr val="F4364C"/>
                </a:solidFill>
                <a:prstDash val="solid"/>
                <a:round/>
              </a:ln>
            </p:spPr>
            <p:txBody>
              <a:bodyPr rtlCol="0" anchor="ctr"/>
              <a:lstStyle/>
              <a:p>
                <a:endParaRPr lang="en-US"/>
              </a:p>
            </p:txBody>
          </p:sp>
          <p:sp>
            <p:nvSpPr>
              <p:cNvPr id="44" name="Freeform: Shape 43">
                <a:extLst>
                  <a:ext uri="{FF2B5EF4-FFF2-40B4-BE49-F238E27FC236}">
                    <a16:creationId xmlns:a16="http://schemas.microsoft.com/office/drawing/2014/main" id="{AF3CB87D-9374-4341-8B6B-C86646CA3222}"/>
                  </a:ext>
                </a:extLst>
              </p:cNvPr>
              <p:cNvSpPr/>
              <p:nvPr/>
            </p:nvSpPr>
            <p:spPr>
              <a:xfrm>
                <a:off x="4768980" y="5507370"/>
                <a:ext cx="265" cy="498324"/>
              </a:xfrm>
              <a:custGeom>
                <a:avLst/>
                <a:gdLst>
                  <a:gd name="connsiteX0" fmla="*/ 0 w 265"/>
                  <a:gd name="connsiteY0" fmla="*/ 498324 h 498324"/>
                  <a:gd name="connsiteX1" fmla="*/ 0 w 265"/>
                  <a:gd name="connsiteY1" fmla="*/ 279909 h 498324"/>
                  <a:gd name="connsiteX2" fmla="*/ 0 w 265"/>
                  <a:gd name="connsiteY2" fmla="*/ 26363 h 498324"/>
                  <a:gd name="connsiteX3" fmla="*/ 0 w 265"/>
                  <a:gd name="connsiteY3" fmla="*/ 0 h 498324"/>
                </a:gdLst>
                <a:ahLst/>
                <a:cxnLst>
                  <a:cxn ang="0">
                    <a:pos x="connsiteX0" y="connsiteY0"/>
                  </a:cxn>
                  <a:cxn ang="0">
                    <a:pos x="connsiteX1" y="connsiteY1"/>
                  </a:cxn>
                  <a:cxn ang="0">
                    <a:pos x="connsiteX2" y="connsiteY2"/>
                  </a:cxn>
                  <a:cxn ang="0">
                    <a:pos x="connsiteX3" y="connsiteY3"/>
                  </a:cxn>
                </a:cxnLst>
                <a:rect l="l" t="t" r="r" b="b"/>
                <a:pathLst>
                  <a:path w="265" h="498324">
                    <a:moveTo>
                      <a:pt x="0" y="498324"/>
                    </a:moveTo>
                    <a:lnTo>
                      <a:pt x="0" y="279909"/>
                    </a:lnTo>
                    <a:lnTo>
                      <a:pt x="0" y="26363"/>
                    </a:lnTo>
                    <a:lnTo>
                      <a:pt x="0" y="0"/>
                    </a:lnTo>
                  </a:path>
                </a:pathLst>
              </a:custGeom>
              <a:noFill/>
              <a:ln w="6350" cap="rnd">
                <a:solidFill>
                  <a:srgbClr val="F4364C"/>
                </a:solidFill>
                <a:prstDash val="solid"/>
                <a:round/>
              </a:ln>
            </p:spPr>
            <p:txBody>
              <a:bodyPr rtlCol="0" anchor="ctr"/>
              <a:lstStyle/>
              <a:p>
                <a:endParaRPr lang="en-US"/>
              </a:p>
            </p:txBody>
          </p:sp>
        </p:grpSp>
      </p:grpSp>
      <p:grpSp>
        <p:nvGrpSpPr>
          <p:cNvPr id="5" name="Group 4">
            <a:extLst>
              <a:ext uri="{FF2B5EF4-FFF2-40B4-BE49-F238E27FC236}">
                <a16:creationId xmlns:a16="http://schemas.microsoft.com/office/drawing/2014/main" id="{FCB434C3-8CD4-4F5D-A371-3460D76FF16A}"/>
              </a:ext>
            </a:extLst>
          </p:cNvPr>
          <p:cNvGrpSpPr/>
          <p:nvPr/>
        </p:nvGrpSpPr>
        <p:grpSpPr>
          <a:xfrm>
            <a:off x="5834141" y="4573239"/>
            <a:ext cx="295200" cy="295200"/>
            <a:chOff x="5834141" y="4573239"/>
            <a:chExt cx="295200" cy="295200"/>
          </a:xfrm>
        </p:grpSpPr>
        <p:sp>
          <p:nvSpPr>
            <p:cNvPr id="57" name="Oval 56">
              <a:extLst>
                <a:ext uri="{FF2B5EF4-FFF2-40B4-BE49-F238E27FC236}">
                  <a16:creationId xmlns:a16="http://schemas.microsoft.com/office/drawing/2014/main" id="{994BD8DC-9799-46BF-ACD8-BEEF006B90B2}"/>
                </a:ext>
              </a:extLst>
            </p:cNvPr>
            <p:cNvSpPr>
              <a:spLocks noChangeAspect="1"/>
            </p:cNvSpPr>
            <p:nvPr/>
          </p:nvSpPr>
          <p:spPr bwMode="auto">
            <a:xfrm>
              <a:off x="5834141" y="4573239"/>
              <a:ext cx="295200" cy="295200"/>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nvGrpSpPr>
            <p:cNvPr id="60" name="Group 59">
              <a:extLst>
                <a:ext uri="{FF2B5EF4-FFF2-40B4-BE49-F238E27FC236}">
                  <a16:creationId xmlns:a16="http://schemas.microsoft.com/office/drawing/2014/main" id="{FB72076A-BF1C-4B20-83C8-B6A986DCB95C}"/>
                </a:ext>
              </a:extLst>
            </p:cNvPr>
            <p:cNvGrpSpPr>
              <a:grpSpLocks noChangeAspect="1"/>
            </p:cNvGrpSpPr>
            <p:nvPr/>
          </p:nvGrpSpPr>
          <p:grpSpPr>
            <a:xfrm>
              <a:off x="5937977" y="4653069"/>
              <a:ext cx="101482" cy="144000"/>
              <a:chOff x="4768980" y="5507370"/>
              <a:chExt cx="351190" cy="498324"/>
            </a:xfrm>
          </p:grpSpPr>
          <p:sp>
            <p:nvSpPr>
              <p:cNvPr id="61" name="Freeform: Shape 60">
                <a:extLst>
                  <a:ext uri="{FF2B5EF4-FFF2-40B4-BE49-F238E27FC236}">
                    <a16:creationId xmlns:a16="http://schemas.microsoft.com/office/drawing/2014/main" id="{460ED3C6-0701-4129-9633-D76C3597634F}"/>
                  </a:ext>
                </a:extLst>
              </p:cNvPr>
              <p:cNvSpPr/>
              <p:nvPr/>
            </p:nvSpPr>
            <p:spPr>
              <a:xfrm>
                <a:off x="4768980" y="5520735"/>
                <a:ext cx="351190" cy="288772"/>
              </a:xfrm>
              <a:custGeom>
                <a:avLst/>
                <a:gdLst>
                  <a:gd name="connsiteX0" fmla="*/ 351190 w 351190"/>
                  <a:gd name="connsiteY0" fmla="*/ 19855 h 288772"/>
                  <a:gd name="connsiteX1" fmla="*/ 351190 w 351190"/>
                  <a:gd name="connsiteY1" fmla="*/ 271787 h 288772"/>
                  <a:gd name="connsiteX2" fmla="*/ 349544 w 351190"/>
                  <a:gd name="connsiteY2" fmla="*/ 276219 h 288772"/>
                  <a:gd name="connsiteX3" fmla="*/ 342692 w 351190"/>
                  <a:gd name="connsiteY3" fmla="*/ 278260 h 288772"/>
                  <a:gd name="connsiteX4" fmla="*/ 273929 w 351190"/>
                  <a:gd name="connsiteY4" fmla="*/ 260182 h 288772"/>
                  <a:gd name="connsiteX5" fmla="*/ 181296 w 351190"/>
                  <a:gd name="connsiteY5" fmla="*/ 274692 h 288772"/>
                  <a:gd name="connsiteX6" fmla="*/ 105880 w 351190"/>
                  <a:gd name="connsiteY6" fmla="*/ 288159 h 288772"/>
                  <a:gd name="connsiteX7" fmla="*/ 0 w 351190"/>
                  <a:gd name="connsiteY7" fmla="*/ 266544 h 288772"/>
                  <a:gd name="connsiteX8" fmla="*/ 0 w 351190"/>
                  <a:gd name="connsiteY8" fmla="*/ 12997 h 288772"/>
                  <a:gd name="connsiteX9" fmla="*/ 61550 w 351190"/>
                  <a:gd name="connsiteY9" fmla="*/ 24475 h 288772"/>
                  <a:gd name="connsiteX10" fmla="*/ 139413 w 351190"/>
                  <a:gd name="connsiteY10" fmla="*/ 27211 h 288772"/>
                  <a:gd name="connsiteX11" fmla="*/ 217188 w 351190"/>
                  <a:gd name="connsiteY11" fmla="*/ 3884 h 288772"/>
                  <a:gd name="connsiteX12" fmla="*/ 346262 w 351190"/>
                  <a:gd name="connsiteY12" fmla="*/ 13381 h 288772"/>
                  <a:gd name="connsiteX13" fmla="*/ 351060 w 351190"/>
                  <a:gd name="connsiteY13" fmla="*/ 18450 h 288772"/>
                  <a:gd name="connsiteX14" fmla="*/ 351190 w 351190"/>
                  <a:gd name="connsiteY14" fmla="*/ 19855 h 288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1190" h="288772">
                    <a:moveTo>
                      <a:pt x="351190" y="19855"/>
                    </a:moveTo>
                    <a:lnTo>
                      <a:pt x="351190" y="271787"/>
                    </a:lnTo>
                    <a:cubicBezTo>
                      <a:pt x="351190" y="273680"/>
                      <a:pt x="350549" y="275156"/>
                      <a:pt x="349544" y="276219"/>
                    </a:cubicBezTo>
                    <a:cubicBezTo>
                      <a:pt x="348174" y="278258"/>
                      <a:pt x="345764" y="279408"/>
                      <a:pt x="342692" y="278260"/>
                    </a:cubicBezTo>
                    <a:cubicBezTo>
                      <a:pt x="320637" y="270011"/>
                      <a:pt x="297272" y="263352"/>
                      <a:pt x="273929" y="260182"/>
                    </a:cubicBezTo>
                    <a:cubicBezTo>
                      <a:pt x="241828" y="255824"/>
                      <a:pt x="211441" y="264571"/>
                      <a:pt x="181296" y="274692"/>
                    </a:cubicBezTo>
                    <a:cubicBezTo>
                      <a:pt x="156728" y="282939"/>
                      <a:pt x="132110" y="291104"/>
                      <a:pt x="105880" y="288159"/>
                    </a:cubicBezTo>
                    <a:cubicBezTo>
                      <a:pt x="70207" y="284153"/>
                      <a:pt x="34766" y="275400"/>
                      <a:pt x="0" y="266544"/>
                    </a:cubicBezTo>
                    <a:lnTo>
                      <a:pt x="0" y="12997"/>
                    </a:lnTo>
                    <a:cubicBezTo>
                      <a:pt x="19168" y="16891"/>
                      <a:pt x="43699" y="21565"/>
                      <a:pt x="61550" y="24475"/>
                    </a:cubicBezTo>
                    <a:cubicBezTo>
                      <a:pt x="87626" y="28730"/>
                      <a:pt x="113082" y="31709"/>
                      <a:pt x="139413" y="27211"/>
                    </a:cubicBezTo>
                    <a:cubicBezTo>
                      <a:pt x="166334" y="22612"/>
                      <a:pt x="190688" y="9904"/>
                      <a:pt x="217188" y="3884"/>
                    </a:cubicBezTo>
                    <a:cubicBezTo>
                      <a:pt x="260116" y="-5872"/>
                      <a:pt x="303998" y="4806"/>
                      <a:pt x="346262" y="13381"/>
                    </a:cubicBezTo>
                    <a:cubicBezTo>
                      <a:pt x="349337" y="14007"/>
                      <a:pt x="350819" y="16106"/>
                      <a:pt x="351060" y="18450"/>
                    </a:cubicBezTo>
                    <a:cubicBezTo>
                      <a:pt x="351143" y="18890"/>
                      <a:pt x="351190" y="19356"/>
                      <a:pt x="351190" y="19855"/>
                    </a:cubicBezTo>
                    <a:close/>
                  </a:path>
                </a:pathLst>
              </a:custGeom>
              <a:noFill/>
              <a:ln w="6350" cap="rnd">
                <a:solidFill>
                  <a:srgbClr val="F4364C"/>
                </a:solidFill>
                <a:prstDash val="solid"/>
                <a:round/>
              </a:ln>
            </p:spPr>
            <p:txBody>
              <a:bodyPr rtlCol="0" anchor="ctr"/>
              <a:lstStyle/>
              <a:p>
                <a:endParaRPr lang="en-US"/>
              </a:p>
            </p:txBody>
          </p:sp>
          <p:sp>
            <p:nvSpPr>
              <p:cNvPr id="62" name="Freeform: Shape 61">
                <a:extLst>
                  <a:ext uri="{FF2B5EF4-FFF2-40B4-BE49-F238E27FC236}">
                    <a16:creationId xmlns:a16="http://schemas.microsoft.com/office/drawing/2014/main" id="{EB564115-C581-429C-B9CE-ABC8BB6C4A0E}"/>
                  </a:ext>
                </a:extLst>
              </p:cNvPr>
              <p:cNvSpPr/>
              <p:nvPr/>
            </p:nvSpPr>
            <p:spPr>
              <a:xfrm>
                <a:off x="4768980" y="5507370"/>
                <a:ext cx="265" cy="498324"/>
              </a:xfrm>
              <a:custGeom>
                <a:avLst/>
                <a:gdLst>
                  <a:gd name="connsiteX0" fmla="*/ 0 w 265"/>
                  <a:gd name="connsiteY0" fmla="*/ 498324 h 498324"/>
                  <a:gd name="connsiteX1" fmla="*/ 0 w 265"/>
                  <a:gd name="connsiteY1" fmla="*/ 279909 h 498324"/>
                  <a:gd name="connsiteX2" fmla="*/ 0 w 265"/>
                  <a:gd name="connsiteY2" fmla="*/ 26363 h 498324"/>
                  <a:gd name="connsiteX3" fmla="*/ 0 w 265"/>
                  <a:gd name="connsiteY3" fmla="*/ 0 h 498324"/>
                </a:gdLst>
                <a:ahLst/>
                <a:cxnLst>
                  <a:cxn ang="0">
                    <a:pos x="connsiteX0" y="connsiteY0"/>
                  </a:cxn>
                  <a:cxn ang="0">
                    <a:pos x="connsiteX1" y="connsiteY1"/>
                  </a:cxn>
                  <a:cxn ang="0">
                    <a:pos x="connsiteX2" y="connsiteY2"/>
                  </a:cxn>
                  <a:cxn ang="0">
                    <a:pos x="connsiteX3" y="connsiteY3"/>
                  </a:cxn>
                </a:cxnLst>
                <a:rect l="l" t="t" r="r" b="b"/>
                <a:pathLst>
                  <a:path w="265" h="498324">
                    <a:moveTo>
                      <a:pt x="0" y="498324"/>
                    </a:moveTo>
                    <a:lnTo>
                      <a:pt x="0" y="279909"/>
                    </a:lnTo>
                    <a:lnTo>
                      <a:pt x="0" y="26363"/>
                    </a:lnTo>
                    <a:lnTo>
                      <a:pt x="0" y="0"/>
                    </a:lnTo>
                  </a:path>
                </a:pathLst>
              </a:custGeom>
              <a:noFill/>
              <a:ln w="6350" cap="rnd">
                <a:solidFill>
                  <a:srgbClr val="F4364C"/>
                </a:solidFill>
                <a:prstDash val="solid"/>
                <a:round/>
              </a:ln>
            </p:spPr>
            <p:txBody>
              <a:bodyPr rtlCol="0" anchor="ctr"/>
              <a:lstStyle/>
              <a:p>
                <a:endParaRPr lang="en-US"/>
              </a:p>
            </p:txBody>
          </p:sp>
        </p:grpSp>
      </p:grpSp>
      <p:grpSp>
        <p:nvGrpSpPr>
          <p:cNvPr id="6" name="Group 5">
            <a:extLst>
              <a:ext uri="{FF2B5EF4-FFF2-40B4-BE49-F238E27FC236}">
                <a16:creationId xmlns:a16="http://schemas.microsoft.com/office/drawing/2014/main" id="{1B085A84-4BD0-424D-B657-89FAC9CD2459}"/>
              </a:ext>
            </a:extLst>
          </p:cNvPr>
          <p:cNvGrpSpPr/>
          <p:nvPr/>
        </p:nvGrpSpPr>
        <p:grpSpPr>
          <a:xfrm>
            <a:off x="5834141" y="7543360"/>
            <a:ext cx="295200" cy="295200"/>
            <a:chOff x="5834141" y="7543360"/>
            <a:chExt cx="295200" cy="295200"/>
          </a:xfrm>
        </p:grpSpPr>
        <p:sp>
          <p:nvSpPr>
            <p:cNvPr id="73" name="Oval 72">
              <a:extLst>
                <a:ext uri="{FF2B5EF4-FFF2-40B4-BE49-F238E27FC236}">
                  <a16:creationId xmlns:a16="http://schemas.microsoft.com/office/drawing/2014/main" id="{78E6B88A-08A0-4B43-B905-F0F5C8349AEC}"/>
                </a:ext>
              </a:extLst>
            </p:cNvPr>
            <p:cNvSpPr>
              <a:spLocks noChangeAspect="1"/>
            </p:cNvSpPr>
            <p:nvPr/>
          </p:nvSpPr>
          <p:spPr bwMode="auto">
            <a:xfrm>
              <a:off x="5834141" y="7543360"/>
              <a:ext cx="295200" cy="295200"/>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nvGrpSpPr>
            <p:cNvPr id="74" name="Group 73">
              <a:extLst>
                <a:ext uri="{FF2B5EF4-FFF2-40B4-BE49-F238E27FC236}">
                  <a16:creationId xmlns:a16="http://schemas.microsoft.com/office/drawing/2014/main" id="{A10ADF13-9B9D-4969-A02B-5330280A0F09}"/>
                </a:ext>
              </a:extLst>
            </p:cNvPr>
            <p:cNvGrpSpPr>
              <a:grpSpLocks noChangeAspect="1"/>
            </p:cNvGrpSpPr>
            <p:nvPr/>
          </p:nvGrpSpPr>
          <p:grpSpPr>
            <a:xfrm>
              <a:off x="5937977" y="7623190"/>
              <a:ext cx="101482" cy="144000"/>
              <a:chOff x="4768980" y="5507370"/>
              <a:chExt cx="351190" cy="498324"/>
            </a:xfrm>
          </p:grpSpPr>
          <p:sp>
            <p:nvSpPr>
              <p:cNvPr id="76" name="Freeform: Shape 75">
                <a:extLst>
                  <a:ext uri="{FF2B5EF4-FFF2-40B4-BE49-F238E27FC236}">
                    <a16:creationId xmlns:a16="http://schemas.microsoft.com/office/drawing/2014/main" id="{5E5E11E9-D549-4843-85D2-7024AA045FF0}"/>
                  </a:ext>
                </a:extLst>
              </p:cNvPr>
              <p:cNvSpPr/>
              <p:nvPr/>
            </p:nvSpPr>
            <p:spPr>
              <a:xfrm>
                <a:off x="4768980" y="5520735"/>
                <a:ext cx="351190" cy="288772"/>
              </a:xfrm>
              <a:custGeom>
                <a:avLst/>
                <a:gdLst>
                  <a:gd name="connsiteX0" fmla="*/ 351190 w 351190"/>
                  <a:gd name="connsiteY0" fmla="*/ 19855 h 288772"/>
                  <a:gd name="connsiteX1" fmla="*/ 351190 w 351190"/>
                  <a:gd name="connsiteY1" fmla="*/ 271787 h 288772"/>
                  <a:gd name="connsiteX2" fmla="*/ 349544 w 351190"/>
                  <a:gd name="connsiteY2" fmla="*/ 276219 h 288772"/>
                  <a:gd name="connsiteX3" fmla="*/ 342692 w 351190"/>
                  <a:gd name="connsiteY3" fmla="*/ 278260 h 288772"/>
                  <a:gd name="connsiteX4" fmla="*/ 273929 w 351190"/>
                  <a:gd name="connsiteY4" fmla="*/ 260182 h 288772"/>
                  <a:gd name="connsiteX5" fmla="*/ 181296 w 351190"/>
                  <a:gd name="connsiteY5" fmla="*/ 274692 h 288772"/>
                  <a:gd name="connsiteX6" fmla="*/ 105880 w 351190"/>
                  <a:gd name="connsiteY6" fmla="*/ 288159 h 288772"/>
                  <a:gd name="connsiteX7" fmla="*/ 0 w 351190"/>
                  <a:gd name="connsiteY7" fmla="*/ 266544 h 288772"/>
                  <a:gd name="connsiteX8" fmla="*/ 0 w 351190"/>
                  <a:gd name="connsiteY8" fmla="*/ 12997 h 288772"/>
                  <a:gd name="connsiteX9" fmla="*/ 61550 w 351190"/>
                  <a:gd name="connsiteY9" fmla="*/ 24475 h 288772"/>
                  <a:gd name="connsiteX10" fmla="*/ 139413 w 351190"/>
                  <a:gd name="connsiteY10" fmla="*/ 27211 h 288772"/>
                  <a:gd name="connsiteX11" fmla="*/ 217188 w 351190"/>
                  <a:gd name="connsiteY11" fmla="*/ 3884 h 288772"/>
                  <a:gd name="connsiteX12" fmla="*/ 346262 w 351190"/>
                  <a:gd name="connsiteY12" fmla="*/ 13381 h 288772"/>
                  <a:gd name="connsiteX13" fmla="*/ 351060 w 351190"/>
                  <a:gd name="connsiteY13" fmla="*/ 18450 h 288772"/>
                  <a:gd name="connsiteX14" fmla="*/ 351190 w 351190"/>
                  <a:gd name="connsiteY14" fmla="*/ 19855 h 288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1190" h="288772">
                    <a:moveTo>
                      <a:pt x="351190" y="19855"/>
                    </a:moveTo>
                    <a:lnTo>
                      <a:pt x="351190" y="271787"/>
                    </a:lnTo>
                    <a:cubicBezTo>
                      <a:pt x="351190" y="273680"/>
                      <a:pt x="350549" y="275156"/>
                      <a:pt x="349544" y="276219"/>
                    </a:cubicBezTo>
                    <a:cubicBezTo>
                      <a:pt x="348174" y="278258"/>
                      <a:pt x="345764" y="279408"/>
                      <a:pt x="342692" y="278260"/>
                    </a:cubicBezTo>
                    <a:cubicBezTo>
                      <a:pt x="320637" y="270011"/>
                      <a:pt x="297272" y="263352"/>
                      <a:pt x="273929" y="260182"/>
                    </a:cubicBezTo>
                    <a:cubicBezTo>
                      <a:pt x="241828" y="255824"/>
                      <a:pt x="211441" y="264571"/>
                      <a:pt x="181296" y="274692"/>
                    </a:cubicBezTo>
                    <a:cubicBezTo>
                      <a:pt x="156728" y="282939"/>
                      <a:pt x="132110" y="291104"/>
                      <a:pt x="105880" y="288159"/>
                    </a:cubicBezTo>
                    <a:cubicBezTo>
                      <a:pt x="70207" y="284153"/>
                      <a:pt x="34766" y="275400"/>
                      <a:pt x="0" y="266544"/>
                    </a:cubicBezTo>
                    <a:lnTo>
                      <a:pt x="0" y="12997"/>
                    </a:lnTo>
                    <a:cubicBezTo>
                      <a:pt x="19168" y="16891"/>
                      <a:pt x="43699" y="21565"/>
                      <a:pt x="61550" y="24475"/>
                    </a:cubicBezTo>
                    <a:cubicBezTo>
                      <a:pt x="87626" y="28730"/>
                      <a:pt x="113082" y="31709"/>
                      <a:pt x="139413" y="27211"/>
                    </a:cubicBezTo>
                    <a:cubicBezTo>
                      <a:pt x="166334" y="22612"/>
                      <a:pt x="190688" y="9904"/>
                      <a:pt x="217188" y="3884"/>
                    </a:cubicBezTo>
                    <a:cubicBezTo>
                      <a:pt x="260116" y="-5872"/>
                      <a:pt x="303998" y="4806"/>
                      <a:pt x="346262" y="13381"/>
                    </a:cubicBezTo>
                    <a:cubicBezTo>
                      <a:pt x="349337" y="14007"/>
                      <a:pt x="350819" y="16106"/>
                      <a:pt x="351060" y="18450"/>
                    </a:cubicBezTo>
                    <a:cubicBezTo>
                      <a:pt x="351143" y="18890"/>
                      <a:pt x="351190" y="19356"/>
                      <a:pt x="351190" y="19855"/>
                    </a:cubicBezTo>
                    <a:close/>
                  </a:path>
                </a:pathLst>
              </a:custGeom>
              <a:noFill/>
              <a:ln w="6350" cap="rnd">
                <a:solidFill>
                  <a:srgbClr val="F4364C"/>
                </a:solidFill>
                <a:prstDash val="solid"/>
                <a:round/>
              </a:ln>
            </p:spPr>
            <p:txBody>
              <a:bodyPr rtlCol="0" anchor="ctr"/>
              <a:lstStyle/>
              <a:p>
                <a:endParaRPr lang="en-US"/>
              </a:p>
            </p:txBody>
          </p:sp>
          <p:sp>
            <p:nvSpPr>
              <p:cNvPr id="78" name="Freeform: Shape 77">
                <a:extLst>
                  <a:ext uri="{FF2B5EF4-FFF2-40B4-BE49-F238E27FC236}">
                    <a16:creationId xmlns:a16="http://schemas.microsoft.com/office/drawing/2014/main" id="{82104537-1982-4283-BC22-5B63E3A799EA}"/>
                  </a:ext>
                </a:extLst>
              </p:cNvPr>
              <p:cNvSpPr/>
              <p:nvPr/>
            </p:nvSpPr>
            <p:spPr>
              <a:xfrm>
                <a:off x="4768980" y="5507370"/>
                <a:ext cx="265" cy="498324"/>
              </a:xfrm>
              <a:custGeom>
                <a:avLst/>
                <a:gdLst>
                  <a:gd name="connsiteX0" fmla="*/ 0 w 265"/>
                  <a:gd name="connsiteY0" fmla="*/ 498324 h 498324"/>
                  <a:gd name="connsiteX1" fmla="*/ 0 w 265"/>
                  <a:gd name="connsiteY1" fmla="*/ 279909 h 498324"/>
                  <a:gd name="connsiteX2" fmla="*/ 0 w 265"/>
                  <a:gd name="connsiteY2" fmla="*/ 26363 h 498324"/>
                  <a:gd name="connsiteX3" fmla="*/ 0 w 265"/>
                  <a:gd name="connsiteY3" fmla="*/ 0 h 498324"/>
                </a:gdLst>
                <a:ahLst/>
                <a:cxnLst>
                  <a:cxn ang="0">
                    <a:pos x="connsiteX0" y="connsiteY0"/>
                  </a:cxn>
                  <a:cxn ang="0">
                    <a:pos x="connsiteX1" y="connsiteY1"/>
                  </a:cxn>
                  <a:cxn ang="0">
                    <a:pos x="connsiteX2" y="connsiteY2"/>
                  </a:cxn>
                  <a:cxn ang="0">
                    <a:pos x="connsiteX3" y="connsiteY3"/>
                  </a:cxn>
                </a:cxnLst>
                <a:rect l="l" t="t" r="r" b="b"/>
                <a:pathLst>
                  <a:path w="265" h="498324">
                    <a:moveTo>
                      <a:pt x="0" y="498324"/>
                    </a:moveTo>
                    <a:lnTo>
                      <a:pt x="0" y="279909"/>
                    </a:lnTo>
                    <a:lnTo>
                      <a:pt x="0" y="26363"/>
                    </a:lnTo>
                    <a:lnTo>
                      <a:pt x="0" y="0"/>
                    </a:lnTo>
                  </a:path>
                </a:pathLst>
              </a:custGeom>
              <a:noFill/>
              <a:ln w="6350" cap="rnd">
                <a:solidFill>
                  <a:srgbClr val="F4364C"/>
                </a:solidFill>
                <a:prstDash val="solid"/>
                <a:round/>
              </a:ln>
            </p:spPr>
            <p:txBody>
              <a:bodyPr rtlCol="0" anchor="ctr"/>
              <a:lstStyle/>
              <a:p>
                <a:endParaRPr lang="en-US"/>
              </a:p>
            </p:txBody>
          </p:sp>
        </p:grpSp>
      </p:grpSp>
    </p:spTree>
    <p:extLst>
      <p:ext uri="{BB962C8B-B14F-4D97-AF65-F5344CB8AC3E}">
        <p14:creationId xmlns:p14="http://schemas.microsoft.com/office/powerpoint/2010/main" val="3539539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4F3F5"/>
        </a:solidFill>
        <a:effectLst/>
      </p:bgPr>
    </p:bg>
    <p:spTree>
      <p:nvGrpSpPr>
        <p:cNvPr id="1" name=""/>
        <p:cNvGrpSpPr/>
        <p:nvPr/>
      </p:nvGrpSpPr>
      <p:grpSpPr>
        <a:xfrm>
          <a:off x="0" y="0"/>
          <a:ext cx="0" cy="0"/>
          <a:chOff x="0" y="0"/>
          <a:chExt cx="0" cy="0"/>
        </a:xfrm>
      </p:grpSpPr>
      <p:pic>
        <p:nvPicPr>
          <p:cNvPr id="55" name="Picture 54">
            <a:extLst>
              <a:ext uri="{FF2B5EF4-FFF2-40B4-BE49-F238E27FC236}">
                <a16:creationId xmlns:a16="http://schemas.microsoft.com/office/drawing/2014/main" id="{48F9C787-4065-4818-970D-C6A9BEA34608}"/>
              </a:ext>
            </a:extLst>
          </p:cNvPr>
          <p:cNvPicPr>
            <a:picLocks noChangeAspect="1"/>
          </p:cNvPicPr>
          <p:nvPr/>
        </p:nvPicPr>
        <p:blipFill rotWithShape="1">
          <a:blip r:embed="rId3">
            <a:extLst>
              <a:ext uri="{28A0092B-C50C-407E-A947-70E740481C1C}">
                <a14:useLocalDpi xmlns:a14="http://schemas.microsoft.com/office/drawing/2010/main" val="0"/>
              </a:ext>
            </a:extLst>
          </a:blip>
          <a:srcRect l="12532" t="20919" r="15740" b="17711"/>
          <a:stretch/>
        </p:blipFill>
        <p:spPr>
          <a:xfrm>
            <a:off x="0" y="6776884"/>
            <a:ext cx="6858000" cy="3122340"/>
          </a:xfrm>
          <a:custGeom>
            <a:avLst/>
            <a:gdLst>
              <a:gd name="connsiteX0" fmla="*/ 0 w 6858000"/>
              <a:gd name="connsiteY0" fmla="*/ 0 h 3300544"/>
              <a:gd name="connsiteX1" fmla="*/ 6858000 w 6858000"/>
              <a:gd name="connsiteY1" fmla="*/ 0 h 3300544"/>
              <a:gd name="connsiteX2" fmla="*/ 6858000 w 6858000"/>
              <a:gd name="connsiteY2" fmla="*/ 3300544 h 3300544"/>
              <a:gd name="connsiteX3" fmla="*/ 0 w 6858000"/>
              <a:gd name="connsiteY3" fmla="*/ 3300544 h 3300544"/>
            </a:gdLst>
            <a:ahLst/>
            <a:cxnLst>
              <a:cxn ang="0">
                <a:pos x="connsiteX0" y="connsiteY0"/>
              </a:cxn>
              <a:cxn ang="0">
                <a:pos x="connsiteX1" y="connsiteY1"/>
              </a:cxn>
              <a:cxn ang="0">
                <a:pos x="connsiteX2" y="connsiteY2"/>
              </a:cxn>
              <a:cxn ang="0">
                <a:pos x="connsiteX3" y="connsiteY3"/>
              </a:cxn>
            </a:cxnLst>
            <a:rect l="l" t="t" r="r" b="b"/>
            <a:pathLst>
              <a:path w="6858000" h="3300544">
                <a:moveTo>
                  <a:pt x="0" y="0"/>
                </a:moveTo>
                <a:lnTo>
                  <a:pt x="6858000" y="0"/>
                </a:lnTo>
                <a:lnTo>
                  <a:pt x="6858000" y="3300544"/>
                </a:lnTo>
                <a:lnTo>
                  <a:pt x="0" y="3300544"/>
                </a:lnTo>
                <a:close/>
              </a:path>
            </a:pathLst>
          </a:custGeom>
        </p:spPr>
      </p:pic>
      <p:pic>
        <p:nvPicPr>
          <p:cNvPr id="5" name="Picture 4">
            <a:extLst>
              <a:ext uri="{FF2B5EF4-FFF2-40B4-BE49-F238E27FC236}">
                <a16:creationId xmlns:a16="http://schemas.microsoft.com/office/drawing/2014/main" id="{7007D3BE-0C42-4F38-AD5B-46DD57D6F8B2}"/>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333649" y="1636284"/>
            <a:ext cx="6190700" cy="3416161"/>
          </a:xfrm>
          <a:prstGeom prst="rect">
            <a:avLst/>
          </a:prstGeom>
        </p:spPr>
      </p:pic>
      <p:sp>
        <p:nvSpPr>
          <p:cNvPr id="14" name="Text Placeholder 13">
            <a:extLst>
              <a:ext uri="{FF2B5EF4-FFF2-40B4-BE49-F238E27FC236}">
                <a16:creationId xmlns:a16="http://schemas.microsoft.com/office/drawing/2014/main" id="{9EBD7F17-6066-4898-B1CC-570C6E53090B}"/>
              </a:ext>
            </a:extLst>
          </p:cNvPr>
          <p:cNvSpPr>
            <a:spLocks noGrp="1"/>
          </p:cNvSpPr>
          <p:nvPr>
            <p:ph type="body" sz="quarter" idx="10"/>
          </p:nvPr>
        </p:nvSpPr>
        <p:spPr>
          <a:xfrm>
            <a:off x="328613" y="352954"/>
            <a:ext cx="4088436" cy="615553"/>
          </a:xfrm>
        </p:spPr>
        <p:txBody>
          <a:bodyPr vert="horz" wrap="square" lIns="0" tIns="0" rIns="0" bIns="0" rtlCol="0" anchor="t">
            <a:spAutoFit/>
          </a:bodyPr>
          <a:lstStyle/>
          <a:p>
            <a:r>
              <a:rPr lang="en-US" sz="2000">
                <a:solidFill>
                  <a:srgbClr val="091F2C"/>
                </a:solidFill>
                <a:cs typeface="Segoe Sans Display Semibold"/>
              </a:rPr>
              <a:t>SMB security regulatory</a:t>
            </a:r>
            <a:r>
              <a:rPr lang="en-US" sz="2000">
                <a:solidFill>
                  <a:srgbClr val="091F2C"/>
                </a:solidFill>
                <a:latin typeface="+mj-lt"/>
                <a:cs typeface="Segoe Sans Display Semibold"/>
              </a:rPr>
              <a:t> </a:t>
            </a:r>
            <a:r>
              <a:rPr lang="en-US" sz="2000">
                <a:solidFill>
                  <a:srgbClr val="091F2C"/>
                </a:solidFill>
                <a:cs typeface="Segoe Sans Display Semibold"/>
              </a:rPr>
              <a:t>changes</a:t>
            </a:r>
            <a:r>
              <a:rPr lang="en-US" sz="2000">
                <a:solidFill>
                  <a:srgbClr val="091F2C"/>
                </a:solidFill>
                <a:latin typeface="+mj-lt"/>
                <a:cs typeface="Segoe Sans Display Semibold"/>
              </a:rPr>
              <a:t>: </a:t>
            </a:r>
            <a:br>
              <a:rPr lang="en-US" sz="2000">
                <a:cs typeface="Segoe Sans Display Semibold"/>
              </a:rPr>
            </a:br>
            <a:r>
              <a:rPr lang="en-US" sz="2000">
                <a:solidFill>
                  <a:srgbClr val="091F2C"/>
                </a:solidFill>
                <a:cs typeface="Segoe Sans Display Semibold"/>
              </a:rPr>
              <a:t>What your business needs to know</a:t>
            </a:r>
            <a:endParaRPr lang="en-US" sz="2000">
              <a:solidFill>
                <a:srgbClr val="091F2C"/>
              </a:solidFill>
              <a:latin typeface="+mj-lt"/>
              <a:cs typeface="Segoe Sans Display Semibold"/>
            </a:endParaRPr>
          </a:p>
        </p:txBody>
      </p:sp>
      <p:sp>
        <p:nvSpPr>
          <p:cNvPr id="90" name="TextBox 89">
            <a:extLst>
              <a:ext uri="{FF2B5EF4-FFF2-40B4-BE49-F238E27FC236}">
                <a16:creationId xmlns:a16="http://schemas.microsoft.com/office/drawing/2014/main" id="{7CEC4A5D-302E-4220-8EB4-B6B0FE3CCA6E}"/>
              </a:ext>
            </a:extLst>
          </p:cNvPr>
          <p:cNvSpPr txBox="1"/>
          <p:nvPr/>
        </p:nvSpPr>
        <p:spPr>
          <a:xfrm>
            <a:off x="328613" y="1148507"/>
            <a:ext cx="6200774" cy="307777"/>
          </a:xfrm>
          <a:prstGeom prst="rect">
            <a:avLst/>
          </a:prstGeom>
          <a:noFill/>
        </p:spPr>
        <p:txBody>
          <a:bodyPr wrap="square" lIns="0" tIns="0" rIns="0" bIns="0" anchor="t">
            <a:spAutoFit/>
          </a:bodyPr>
          <a:lstStyle/>
          <a:p>
            <a:pPr defTabSz="914397">
              <a:spcBef>
                <a:spcPts val="300"/>
              </a:spcBef>
              <a:spcAft>
                <a:spcPts val="600"/>
              </a:spcAft>
              <a:defRPr/>
            </a:pPr>
            <a:r>
              <a:rPr lang="en-US" sz="1000">
                <a:latin typeface="+mj-lt"/>
                <a:cs typeface="Segoe UI"/>
              </a:rPr>
              <a:t>The security landscape is changing not just technically but also legally. Two significant regulatory changes from 2025 will dramatically impact how Australian SMBs must handle security and data protection:</a:t>
            </a:r>
          </a:p>
        </p:txBody>
      </p:sp>
      <p:sp>
        <p:nvSpPr>
          <p:cNvPr id="40" name="Rectangle 39">
            <a:extLst>
              <a:ext uri="{FF2B5EF4-FFF2-40B4-BE49-F238E27FC236}">
                <a16:creationId xmlns:a16="http://schemas.microsoft.com/office/drawing/2014/main" id="{7238DD4E-540D-4404-AB39-F0CDA0CB63F7}"/>
              </a:ext>
            </a:extLst>
          </p:cNvPr>
          <p:cNvSpPr/>
          <p:nvPr/>
        </p:nvSpPr>
        <p:spPr bwMode="auto">
          <a:xfrm>
            <a:off x="508615" y="1816284"/>
            <a:ext cx="2740385" cy="309828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defTabSz="932472" fontAlgn="base">
              <a:spcBef>
                <a:spcPts val="600"/>
              </a:spcBef>
              <a:spcAft>
                <a:spcPts val="600"/>
              </a:spcAft>
            </a:pPr>
            <a:r>
              <a:rPr lang="en-US" sz="1400">
                <a:solidFill>
                  <a:srgbClr val="091F2C"/>
                </a:solidFill>
                <a:latin typeface="+mj-lt"/>
                <a:ea typeface="Segoe UI" pitchFamily="34" charset="0"/>
                <a:cs typeface="Segoe Sans Display Semilight" pitchFamily="2" charset="0"/>
              </a:rPr>
              <a:t>Privacy Act: Small business exemption removal</a:t>
            </a:r>
          </a:p>
          <a:p>
            <a:pPr algn="l" defTabSz="932472">
              <a:spcBef>
                <a:spcPts val="200"/>
              </a:spcBef>
              <a:spcAft>
                <a:spcPts val="600"/>
              </a:spcAft>
            </a:pPr>
            <a:r>
              <a:rPr lang="en-US" sz="1000">
                <a:solidFill>
                  <a:schemeClr val="tx1"/>
                </a:solidFill>
                <a:ea typeface="Segoe UI" pitchFamily="34" charset="0"/>
                <a:cs typeface="Segoe Sans Display"/>
              </a:rPr>
              <a:t>The Privacy Act 1988 applies to most Australian businesses, </a:t>
            </a:r>
            <a:r>
              <a:rPr lang="en-US" sz="1000">
                <a:solidFill>
                  <a:schemeClr val="tx1"/>
                </a:solidFill>
                <a:cs typeface="Segoe Sans Display"/>
              </a:rPr>
              <a:t>requiring</a:t>
            </a:r>
            <a:r>
              <a:rPr lang="en-US" sz="1000">
                <a:solidFill>
                  <a:schemeClr val="tx1"/>
                </a:solidFill>
                <a:ea typeface="Segoe UI" pitchFamily="34" charset="0"/>
                <a:cs typeface="Segoe Sans Display"/>
              </a:rPr>
              <a:t> them to handle personal information in accordance with strict guidelines. </a:t>
            </a:r>
          </a:p>
          <a:p>
            <a:pPr defTabSz="932472">
              <a:spcBef>
                <a:spcPts val="200"/>
              </a:spcBef>
              <a:spcAft>
                <a:spcPts val="600"/>
              </a:spcAft>
            </a:pPr>
            <a:r>
              <a:rPr lang="en-US" sz="1000">
                <a:solidFill>
                  <a:schemeClr val="tx1"/>
                </a:solidFill>
                <a:ea typeface="Segoe UI" pitchFamily="34" charset="0"/>
                <a:cs typeface="Segoe Sans Display"/>
              </a:rPr>
              <a:t>However, SMBs with an annual turnover of less than $3 million have been generally exempt except for specific categories. If legislated, this exemption will be removed starting in 2025</a:t>
            </a:r>
            <a:endParaRPr lang="en-US">
              <a:solidFill>
                <a:schemeClr val="tx1"/>
              </a:solidFill>
            </a:endParaRPr>
          </a:p>
          <a:p>
            <a:pPr defTabSz="932472">
              <a:spcBef>
                <a:spcPts val="200"/>
              </a:spcBef>
              <a:spcAft>
                <a:spcPts val="600"/>
              </a:spcAft>
            </a:pPr>
            <a:r>
              <a:rPr lang="en-US" sz="1000">
                <a:solidFill>
                  <a:schemeClr val="tx1"/>
                </a:solidFill>
                <a:ea typeface="Segoe UI" pitchFamily="34" charset="0"/>
                <a:cs typeface="Segoe Sans Display"/>
              </a:rPr>
              <a:t>To comply with the Privacy Act, all businesses regardless of size or turnover, need to:</a:t>
            </a:r>
            <a:endParaRPr lang="en-US">
              <a:solidFill>
                <a:schemeClr val="tx1"/>
              </a:solidFill>
              <a:cs typeface="Segoe Sans Display"/>
            </a:endParaRPr>
          </a:p>
          <a:p>
            <a:pPr marL="266700" indent="-177800" algn="l" defTabSz="932472" fontAlgn="base">
              <a:spcBef>
                <a:spcPts val="200"/>
              </a:spcBef>
              <a:spcAft>
                <a:spcPts val="600"/>
              </a:spcAft>
              <a:buFont typeface="Arial" panose="020B0604020202020204" pitchFamily="34" charset="0"/>
              <a:buChar char="•"/>
            </a:pPr>
            <a:r>
              <a:rPr lang="en-US" sz="1000">
                <a:solidFill>
                  <a:schemeClr val="tx1"/>
                </a:solidFill>
                <a:ea typeface="Segoe UI" pitchFamily="34" charset="0"/>
                <a:cs typeface="Segoe Sans Display Semilight" pitchFamily="2" charset="0"/>
              </a:rPr>
              <a:t>You must implement a privacy policy and data breach response plan</a:t>
            </a:r>
          </a:p>
          <a:p>
            <a:pPr marL="266700" indent="-177800" algn="l" defTabSz="932472" fontAlgn="base">
              <a:spcBef>
                <a:spcPts val="200"/>
              </a:spcBef>
              <a:spcAft>
                <a:spcPts val="600"/>
              </a:spcAft>
              <a:buFont typeface="Arial" panose="020B0604020202020204" pitchFamily="34" charset="0"/>
              <a:buChar char="•"/>
            </a:pPr>
            <a:r>
              <a:rPr lang="en-US" sz="1000">
                <a:solidFill>
                  <a:schemeClr val="tx1"/>
                </a:solidFill>
                <a:ea typeface="Segoe UI" pitchFamily="34" charset="0"/>
                <a:cs typeface="Segoe Sans Display Semilight" pitchFamily="2" charset="0"/>
              </a:rPr>
              <a:t>If there is a breach, you'll face significant potential penalties (up to $50 million or 30% of adjusted turnover for serious breaches)</a:t>
            </a:r>
          </a:p>
        </p:txBody>
      </p:sp>
      <p:sp>
        <p:nvSpPr>
          <p:cNvPr id="43" name="Rectangle 42">
            <a:extLst>
              <a:ext uri="{FF2B5EF4-FFF2-40B4-BE49-F238E27FC236}">
                <a16:creationId xmlns:a16="http://schemas.microsoft.com/office/drawing/2014/main" id="{213E5C0B-BCA8-41CC-8DFA-C0F89B49E889}"/>
              </a:ext>
            </a:extLst>
          </p:cNvPr>
          <p:cNvSpPr/>
          <p:nvPr/>
        </p:nvSpPr>
        <p:spPr bwMode="auto">
          <a:xfrm>
            <a:off x="3609000" y="1816284"/>
            <a:ext cx="2740385" cy="248273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defTabSz="932472" fontAlgn="base">
              <a:spcBef>
                <a:spcPts val="600"/>
              </a:spcBef>
              <a:spcAft>
                <a:spcPts val="600"/>
              </a:spcAft>
            </a:pPr>
            <a:r>
              <a:rPr lang="en-US" sz="1400">
                <a:solidFill>
                  <a:srgbClr val="091F2C"/>
                </a:solidFill>
                <a:latin typeface="+mj-lt"/>
                <a:ea typeface="Segoe UI" pitchFamily="34" charset="0"/>
                <a:cs typeface="Segoe Sans Display Semilight" pitchFamily="2" charset="0"/>
              </a:rPr>
              <a:t>SMB1001 cybersecurity </a:t>
            </a:r>
            <a:br>
              <a:rPr lang="en-US" sz="1400">
                <a:solidFill>
                  <a:srgbClr val="091F2C"/>
                </a:solidFill>
                <a:latin typeface="+mj-lt"/>
                <a:ea typeface="Segoe UI" pitchFamily="34" charset="0"/>
                <a:cs typeface="Segoe Sans Display Semilight" pitchFamily="2" charset="0"/>
              </a:rPr>
            </a:br>
            <a:r>
              <a:rPr lang="en-US" sz="1400">
                <a:solidFill>
                  <a:srgbClr val="091F2C"/>
                </a:solidFill>
                <a:latin typeface="+mj-lt"/>
                <a:ea typeface="Segoe UI" pitchFamily="34" charset="0"/>
                <a:cs typeface="Segoe Sans Display Semilight" pitchFamily="2" charset="0"/>
              </a:rPr>
              <a:t>compliance framework</a:t>
            </a:r>
          </a:p>
          <a:p>
            <a:pPr algn="l" defTabSz="932472" fontAlgn="base">
              <a:spcBef>
                <a:spcPts val="200"/>
              </a:spcBef>
              <a:spcAft>
                <a:spcPts val="600"/>
              </a:spcAft>
            </a:pPr>
            <a:r>
              <a:rPr lang="en-US" sz="1000">
                <a:solidFill>
                  <a:schemeClr val="tx1"/>
                </a:solidFill>
                <a:ea typeface="Segoe UI" pitchFamily="34" charset="0"/>
                <a:cs typeface="Segoe Sans Display Semilight" pitchFamily="2" charset="0"/>
              </a:rPr>
              <a:t>This new framework establishes baseline security standards specifically designed for SMBs.</a:t>
            </a:r>
          </a:p>
          <a:p>
            <a:pPr algn="l" defTabSz="932472" fontAlgn="base">
              <a:spcBef>
                <a:spcPts val="200"/>
              </a:spcBef>
              <a:spcAft>
                <a:spcPts val="600"/>
              </a:spcAft>
            </a:pPr>
            <a:r>
              <a:rPr lang="en-US" sz="1000">
                <a:solidFill>
                  <a:schemeClr val="tx1"/>
                </a:solidFill>
                <a:ea typeface="Segoe UI" pitchFamily="34" charset="0"/>
                <a:cs typeface="Segoe Sans Display Semilight" pitchFamily="2" charset="0"/>
              </a:rPr>
              <a:t>What this means for your business:</a:t>
            </a:r>
          </a:p>
          <a:p>
            <a:pPr marL="266700" indent="-176213" algn="l" defTabSz="932472" fontAlgn="base">
              <a:spcBef>
                <a:spcPts val="200"/>
              </a:spcBef>
              <a:spcAft>
                <a:spcPts val="600"/>
              </a:spcAft>
              <a:buFont typeface="Arial" panose="020B0604020202020204" pitchFamily="34" charset="0"/>
              <a:buChar char="•"/>
            </a:pPr>
            <a:r>
              <a:rPr lang="en-US" sz="1000">
                <a:solidFill>
                  <a:schemeClr val="tx1"/>
                </a:solidFill>
                <a:ea typeface="Segoe UI" pitchFamily="34" charset="0"/>
                <a:cs typeface="Segoe Sans Display Semilight" pitchFamily="2" charset="0"/>
              </a:rPr>
              <a:t>You'll need to implement specific security controls</a:t>
            </a:r>
          </a:p>
          <a:p>
            <a:pPr marL="266700" indent="-176213" algn="l" defTabSz="932472" fontAlgn="base">
              <a:spcBef>
                <a:spcPts val="200"/>
              </a:spcBef>
              <a:spcAft>
                <a:spcPts val="600"/>
              </a:spcAft>
              <a:buFont typeface="Arial" panose="020B0604020202020204" pitchFamily="34" charset="0"/>
              <a:buChar char="•"/>
            </a:pPr>
            <a:r>
              <a:rPr lang="en-US" sz="1000">
                <a:solidFill>
                  <a:schemeClr val="tx1"/>
                </a:solidFill>
                <a:ea typeface="Segoe UI" pitchFamily="34" charset="0"/>
                <a:cs typeface="Segoe Sans Display Semilight" pitchFamily="2" charset="0"/>
              </a:rPr>
              <a:t>Regular security assessments will be needed to meet the standards</a:t>
            </a:r>
          </a:p>
          <a:p>
            <a:pPr marL="266700" indent="-176213" algn="l" defTabSz="932472" fontAlgn="base">
              <a:spcBef>
                <a:spcPts val="200"/>
              </a:spcBef>
              <a:spcAft>
                <a:spcPts val="600"/>
              </a:spcAft>
              <a:buFont typeface="Arial" panose="020B0604020202020204" pitchFamily="34" charset="0"/>
              <a:buChar char="•"/>
            </a:pPr>
            <a:r>
              <a:rPr lang="en-US" sz="1000">
                <a:solidFill>
                  <a:schemeClr val="tx1"/>
                </a:solidFill>
                <a:ea typeface="Segoe UI" pitchFamily="34" charset="0"/>
                <a:cs typeface="Segoe Sans Display Semilight" pitchFamily="2" charset="0"/>
              </a:rPr>
              <a:t>You may need to demonstrate compliance to win certain contracts, particularly with government or enterprise clients</a:t>
            </a:r>
          </a:p>
        </p:txBody>
      </p:sp>
      <p:cxnSp>
        <p:nvCxnSpPr>
          <p:cNvPr id="9" name="Straight Connector 8">
            <a:extLst>
              <a:ext uri="{FF2B5EF4-FFF2-40B4-BE49-F238E27FC236}">
                <a16:creationId xmlns:a16="http://schemas.microsoft.com/office/drawing/2014/main" id="{6C43D29E-B822-4BB0-81F1-971F63274768}"/>
              </a:ext>
            </a:extLst>
          </p:cNvPr>
          <p:cNvCxnSpPr>
            <a:cxnSpLocks/>
          </p:cNvCxnSpPr>
          <p:nvPr/>
        </p:nvCxnSpPr>
        <p:spPr>
          <a:xfrm>
            <a:off x="3429000" y="1832554"/>
            <a:ext cx="0" cy="3028371"/>
          </a:xfrm>
          <a:prstGeom prst="line">
            <a:avLst/>
          </a:prstGeom>
          <a:ln w="127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9BAA90DA-2EF1-4FA4-A779-D36114F73F08}"/>
              </a:ext>
            </a:extLst>
          </p:cNvPr>
          <p:cNvSpPr txBox="1"/>
          <p:nvPr/>
        </p:nvSpPr>
        <p:spPr>
          <a:xfrm>
            <a:off x="328613" y="5305438"/>
            <a:ext cx="6200774" cy="307777"/>
          </a:xfrm>
          <a:prstGeom prst="rect">
            <a:avLst/>
          </a:prstGeom>
          <a:noFill/>
        </p:spPr>
        <p:txBody>
          <a:bodyPr wrap="square" lIns="0" tIns="0" rIns="0" bIns="0" anchor="t">
            <a:spAutoFit/>
          </a:bodyPr>
          <a:lstStyle/>
          <a:p>
            <a:pPr defTabSz="914397">
              <a:spcBef>
                <a:spcPts val="300"/>
              </a:spcBef>
              <a:spcAft>
                <a:spcPts val="600"/>
              </a:spcAft>
              <a:defRPr/>
            </a:pPr>
            <a:r>
              <a:rPr lang="en-US" sz="1000">
                <a:cs typeface="Segoe UI"/>
              </a:rPr>
              <a:t>A more detailed explanation of these regulatory changes and compliance requirements is available in the additional resources at the end of this document.</a:t>
            </a:r>
          </a:p>
        </p:txBody>
      </p:sp>
      <p:sp>
        <p:nvSpPr>
          <p:cNvPr id="50" name="Rectangle 49">
            <a:extLst>
              <a:ext uri="{FF2B5EF4-FFF2-40B4-BE49-F238E27FC236}">
                <a16:creationId xmlns:a16="http://schemas.microsoft.com/office/drawing/2014/main" id="{F2574BF3-E643-4A3A-A5EA-DD79F6850553}"/>
              </a:ext>
            </a:extLst>
          </p:cNvPr>
          <p:cNvSpPr/>
          <p:nvPr/>
        </p:nvSpPr>
        <p:spPr bwMode="auto">
          <a:xfrm>
            <a:off x="328613" y="5866208"/>
            <a:ext cx="6195736" cy="21544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defTabSz="932472" fontAlgn="base">
              <a:spcBef>
                <a:spcPts val="600"/>
              </a:spcBef>
              <a:spcAft>
                <a:spcPts val="600"/>
              </a:spcAft>
            </a:pPr>
            <a:r>
              <a:rPr lang="en-US" sz="1400">
                <a:solidFill>
                  <a:srgbClr val="091F2C"/>
                </a:solidFill>
                <a:latin typeface="+mj-lt"/>
                <a:ea typeface="Segoe UI" pitchFamily="34" charset="0"/>
                <a:cs typeface="Segoe Sans Display Semilight" pitchFamily="2" charset="0"/>
              </a:rPr>
              <a:t>These regulatory changes are coming quickly </a:t>
            </a:r>
          </a:p>
        </p:txBody>
      </p:sp>
      <p:sp>
        <p:nvSpPr>
          <p:cNvPr id="51" name="TextBox 50">
            <a:extLst>
              <a:ext uri="{FF2B5EF4-FFF2-40B4-BE49-F238E27FC236}">
                <a16:creationId xmlns:a16="http://schemas.microsoft.com/office/drawing/2014/main" id="{5C54E3B5-BA05-4494-87B8-84576E2F7C7B}"/>
              </a:ext>
            </a:extLst>
          </p:cNvPr>
          <p:cNvSpPr txBox="1"/>
          <p:nvPr/>
        </p:nvSpPr>
        <p:spPr>
          <a:xfrm>
            <a:off x="328613" y="6208045"/>
            <a:ext cx="6200774" cy="307777"/>
          </a:xfrm>
          <a:prstGeom prst="rect">
            <a:avLst/>
          </a:prstGeom>
          <a:noFill/>
        </p:spPr>
        <p:txBody>
          <a:bodyPr wrap="square" lIns="0" tIns="0" rIns="0" bIns="0" anchor="t">
            <a:spAutoFit/>
          </a:bodyPr>
          <a:lstStyle/>
          <a:p>
            <a:pPr algn="l" defTabSz="932472" fontAlgn="base">
              <a:spcBef>
                <a:spcPts val="200"/>
              </a:spcBef>
              <a:spcAft>
                <a:spcPts val="600"/>
              </a:spcAft>
            </a:pPr>
            <a:r>
              <a:rPr lang="en-US" sz="1000">
                <a:solidFill>
                  <a:schemeClr val="tx1"/>
                </a:solidFill>
                <a:ea typeface="Segoe UI" pitchFamily="34" charset="0"/>
                <a:cs typeface="Segoe Sans Display Semilight" pitchFamily="2" charset="0"/>
              </a:rPr>
              <a:t>Businesses have a limited window to prepare their systems and processes. Businesses that act now will reduce compliance risks and gain a competitive advantage as security becomes a key differentiator in the marketplace.</a:t>
            </a:r>
          </a:p>
        </p:txBody>
      </p:sp>
      <p:grpSp>
        <p:nvGrpSpPr>
          <p:cNvPr id="3" name="Group 2">
            <a:extLst>
              <a:ext uri="{FF2B5EF4-FFF2-40B4-BE49-F238E27FC236}">
                <a16:creationId xmlns:a16="http://schemas.microsoft.com/office/drawing/2014/main" id="{1E41A282-F877-2189-8D6C-BEC4D47A04C7}"/>
              </a:ext>
            </a:extLst>
          </p:cNvPr>
          <p:cNvGrpSpPr/>
          <p:nvPr/>
        </p:nvGrpSpPr>
        <p:grpSpPr>
          <a:xfrm>
            <a:off x="328613" y="7133057"/>
            <a:ext cx="6198186" cy="2340177"/>
            <a:chOff x="328613" y="7162553"/>
            <a:chExt cx="6198186" cy="2340177"/>
          </a:xfrm>
        </p:grpSpPr>
        <p:pic>
          <p:nvPicPr>
            <p:cNvPr id="69" name="Picture 68">
              <a:extLst>
                <a:ext uri="{FF2B5EF4-FFF2-40B4-BE49-F238E27FC236}">
                  <a16:creationId xmlns:a16="http://schemas.microsoft.com/office/drawing/2014/main" id="{1F0056A0-4AF0-40D6-8078-532E9204B9FC}"/>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28613" y="7162553"/>
              <a:ext cx="6198186" cy="2340177"/>
            </a:xfrm>
            <a:prstGeom prst="rect">
              <a:avLst/>
            </a:prstGeom>
          </p:spPr>
        </p:pic>
        <p:grpSp>
          <p:nvGrpSpPr>
            <p:cNvPr id="60" name="Group 59">
              <a:extLst>
                <a:ext uri="{FF2B5EF4-FFF2-40B4-BE49-F238E27FC236}">
                  <a16:creationId xmlns:a16="http://schemas.microsoft.com/office/drawing/2014/main" id="{65ED87E8-7E4B-4B2B-9F56-7EBE690A4E3C}"/>
                </a:ext>
                <a:ext uri="{C183D7F6-B498-43B3-948B-1728B52AA6E4}">
                  <adec:decorative xmlns:adec="http://schemas.microsoft.com/office/drawing/2017/decorative" val="1"/>
                </a:ext>
              </a:extLst>
            </p:cNvPr>
            <p:cNvGrpSpPr>
              <a:grpSpLocks noChangeAspect="1"/>
            </p:cNvGrpSpPr>
            <p:nvPr/>
          </p:nvGrpSpPr>
          <p:grpSpPr bwMode="black">
            <a:xfrm>
              <a:off x="635079" y="7375043"/>
              <a:ext cx="336886" cy="288000"/>
              <a:chOff x="4169763" y="585788"/>
              <a:chExt cx="713371" cy="622746"/>
            </a:xfrm>
            <a:solidFill>
              <a:schemeClr val="tx1"/>
            </a:solidFill>
          </p:grpSpPr>
          <p:sp>
            <p:nvSpPr>
              <p:cNvPr id="61" name="Graphic 9">
                <a:extLst>
                  <a:ext uri="{FF2B5EF4-FFF2-40B4-BE49-F238E27FC236}">
                    <a16:creationId xmlns:a16="http://schemas.microsoft.com/office/drawing/2014/main" id="{8A7AC57B-A517-422E-ACC1-95C27E7E168D}"/>
                  </a:ext>
                </a:extLst>
              </p:cNvPr>
              <p:cNvSpPr/>
              <p:nvPr/>
            </p:nvSpPr>
            <p:spPr bwMode="black">
              <a:xfrm>
                <a:off x="4565666"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tlCol="0" anchor="ctr"/>
              <a:lstStyle/>
              <a:p>
                <a:pPr lvl="0"/>
                <a:endParaRPr lang="en-US"/>
              </a:p>
            </p:txBody>
          </p:sp>
          <p:sp>
            <p:nvSpPr>
              <p:cNvPr id="62" name="Graphic 9">
                <a:extLst>
                  <a:ext uri="{FF2B5EF4-FFF2-40B4-BE49-F238E27FC236}">
                    <a16:creationId xmlns:a16="http://schemas.microsoft.com/office/drawing/2014/main" id="{89D22068-6FCA-42BB-BA03-282BBA75C9F8}"/>
                  </a:ext>
                </a:extLst>
              </p:cNvPr>
              <p:cNvSpPr/>
              <p:nvPr userDrawn="1"/>
            </p:nvSpPr>
            <p:spPr bwMode="black">
              <a:xfrm>
                <a:off x="4169763"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p>
            </p:txBody>
          </p:sp>
        </p:grpSp>
        <p:sp>
          <p:nvSpPr>
            <p:cNvPr id="63" name="Rectangle 62">
              <a:extLst>
                <a:ext uri="{FF2B5EF4-FFF2-40B4-BE49-F238E27FC236}">
                  <a16:creationId xmlns:a16="http://schemas.microsoft.com/office/drawing/2014/main" id="{DB4C6FA5-897E-48D4-BE60-D456B8D49778}"/>
                </a:ext>
              </a:extLst>
            </p:cNvPr>
            <p:cNvSpPr/>
            <p:nvPr/>
          </p:nvSpPr>
          <p:spPr bwMode="auto">
            <a:xfrm>
              <a:off x="635081" y="8016267"/>
              <a:ext cx="5544739" cy="120032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defTabSz="932472" fontAlgn="base">
                <a:spcBef>
                  <a:spcPts val="600"/>
                </a:spcBef>
                <a:spcAft>
                  <a:spcPts val="600"/>
                </a:spcAft>
              </a:pPr>
              <a:r>
                <a:rPr lang="en-US" sz="1400" i="1">
                  <a:solidFill>
                    <a:schemeClr val="tx1"/>
                  </a:solidFill>
                  <a:ea typeface="Segoe UI" pitchFamily="34" charset="0"/>
                  <a:cs typeface="Segoe Sans Display Semilight" pitchFamily="2" charset="0"/>
                </a:rPr>
                <a:t>Australian small businesses require specific advice to better defend themselves from cybersecurity threats. While there are effective and inexpensive practices available to protect them against cyber incidents, many businesses are unaware these practices exist.</a:t>
              </a:r>
            </a:p>
            <a:p>
              <a:pPr algn="l" defTabSz="932472" fontAlgn="base">
                <a:spcBef>
                  <a:spcPts val="600"/>
                </a:spcBef>
                <a:spcAft>
                  <a:spcPts val="600"/>
                </a:spcAft>
              </a:pPr>
              <a:r>
                <a:rPr lang="en-US" sz="1200">
                  <a:solidFill>
                    <a:schemeClr val="tx1"/>
                  </a:solidFill>
                  <a:latin typeface="+mj-lt"/>
                  <a:ea typeface="Segoe UI" pitchFamily="34" charset="0"/>
                  <a:cs typeface="Segoe Sans Display Semilight" pitchFamily="2" charset="0"/>
                </a:rPr>
                <a:t>Australian Cyber Security Centre (ACSC)</a:t>
              </a:r>
            </a:p>
          </p:txBody>
        </p:sp>
      </p:grpSp>
    </p:spTree>
    <p:extLst>
      <p:ext uri="{BB962C8B-B14F-4D97-AF65-F5344CB8AC3E}">
        <p14:creationId xmlns:p14="http://schemas.microsoft.com/office/powerpoint/2010/main" val="271249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4F3F5"/>
        </a:solidFill>
        <a:effectLst/>
      </p:bgPr>
    </p:bg>
    <p:spTree>
      <p:nvGrpSpPr>
        <p:cNvPr id="1" name=""/>
        <p:cNvGrpSpPr/>
        <p:nvPr/>
      </p:nvGrpSpPr>
      <p:grpSpPr>
        <a:xfrm>
          <a:off x="0" y="0"/>
          <a:ext cx="0" cy="0"/>
          <a:chOff x="0" y="0"/>
          <a:chExt cx="0" cy="0"/>
        </a:xfrm>
      </p:grpSpPr>
      <p:pic>
        <p:nvPicPr>
          <p:cNvPr id="57" name="Picture 56">
            <a:extLst>
              <a:ext uri="{FF2B5EF4-FFF2-40B4-BE49-F238E27FC236}">
                <a16:creationId xmlns:a16="http://schemas.microsoft.com/office/drawing/2014/main" id="{7F209717-5477-454B-AE43-22DBF29B85BB}"/>
              </a:ext>
            </a:extLst>
          </p:cNvPr>
          <p:cNvPicPr>
            <a:picLocks noChangeAspect="1"/>
          </p:cNvPicPr>
          <p:nvPr/>
        </p:nvPicPr>
        <p:blipFill rotWithShape="1">
          <a:blip r:embed="rId3">
            <a:extLst>
              <a:ext uri="{28A0092B-C50C-407E-A947-70E740481C1C}">
                <a14:useLocalDpi xmlns:a14="http://schemas.microsoft.com/office/drawing/2010/main" val="0"/>
              </a:ext>
            </a:extLst>
          </a:blip>
          <a:srcRect l="35336" t="16876" r="22819" b="4358"/>
          <a:stretch/>
        </p:blipFill>
        <p:spPr>
          <a:xfrm>
            <a:off x="0" y="2644610"/>
            <a:ext cx="6858000" cy="7261390"/>
          </a:xfrm>
          <a:custGeom>
            <a:avLst/>
            <a:gdLst>
              <a:gd name="connsiteX0" fmla="*/ 0 w 6858000"/>
              <a:gd name="connsiteY0" fmla="*/ 0 h 7261390"/>
              <a:gd name="connsiteX1" fmla="*/ 6858000 w 6858000"/>
              <a:gd name="connsiteY1" fmla="*/ 0 h 7261390"/>
              <a:gd name="connsiteX2" fmla="*/ 6858000 w 6858000"/>
              <a:gd name="connsiteY2" fmla="*/ 7261390 h 7261390"/>
              <a:gd name="connsiteX3" fmla="*/ 0 w 6858000"/>
              <a:gd name="connsiteY3" fmla="*/ 7261390 h 7261390"/>
            </a:gdLst>
            <a:ahLst/>
            <a:cxnLst>
              <a:cxn ang="0">
                <a:pos x="connsiteX0" y="connsiteY0"/>
              </a:cxn>
              <a:cxn ang="0">
                <a:pos x="connsiteX1" y="connsiteY1"/>
              </a:cxn>
              <a:cxn ang="0">
                <a:pos x="connsiteX2" y="connsiteY2"/>
              </a:cxn>
              <a:cxn ang="0">
                <a:pos x="connsiteX3" y="connsiteY3"/>
              </a:cxn>
            </a:cxnLst>
            <a:rect l="l" t="t" r="r" b="b"/>
            <a:pathLst>
              <a:path w="6858000" h="7261390">
                <a:moveTo>
                  <a:pt x="0" y="0"/>
                </a:moveTo>
                <a:lnTo>
                  <a:pt x="6858000" y="0"/>
                </a:lnTo>
                <a:lnTo>
                  <a:pt x="6858000" y="7261390"/>
                </a:lnTo>
                <a:lnTo>
                  <a:pt x="0" y="7261390"/>
                </a:lnTo>
                <a:close/>
              </a:path>
            </a:pathLst>
          </a:custGeom>
        </p:spPr>
      </p:pic>
      <p:pic>
        <p:nvPicPr>
          <p:cNvPr id="230" name="Picture 229">
            <a:extLst>
              <a:ext uri="{FF2B5EF4-FFF2-40B4-BE49-F238E27FC236}">
                <a16:creationId xmlns:a16="http://schemas.microsoft.com/office/drawing/2014/main" id="{6B29BBC6-61FA-421F-AD4F-377692EBBC1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28613" y="3006400"/>
            <a:ext cx="6198184" cy="3370998"/>
          </a:xfrm>
          <a:prstGeom prst="rect">
            <a:avLst/>
          </a:prstGeom>
        </p:spPr>
      </p:pic>
      <p:sp>
        <p:nvSpPr>
          <p:cNvPr id="2" name="Rectangle 1">
            <a:extLst>
              <a:ext uri="{FF2B5EF4-FFF2-40B4-BE49-F238E27FC236}">
                <a16:creationId xmlns:a16="http://schemas.microsoft.com/office/drawing/2014/main" id="{DDFE85ED-4A08-4EB9-A3C0-67DADF259DE2}"/>
              </a:ext>
            </a:extLst>
          </p:cNvPr>
          <p:cNvSpPr/>
          <p:nvPr/>
        </p:nvSpPr>
        <p:spPr bwMode="auto">
          <a:xfrm>
            <a:off x="0" y="0"/>
            <a:ext cx="6858000" cy="264461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4" name="Text Placeholder 13">
            <a:extLst>
              <a:ext uri="{FF2B5EF4-FFF2-40B4-BE49-F238E27FC236}">
                <a16:creationId xmlns:a16="http://schemas.microsoft.com/office/drawing/2014/main" id="{9EBD7F17-6066-4898-B1CC-570C6E53090B}"/>
              </a:ext>
            </a:extLst>
          </p:cNvPr>
          <p:cNvSpPr>
            <a:spLocks noGrp="1"/>
          </p:cNvSpPr>
          <p:nvPr>
            <p:ph type="body" sz="quarter" idx="10"/>
          </p:nvPr>
        </p:nvSpPr>
        <p:spPr>
          <a:xfrm>
            <a:off x="328613" y="352954"/>
            <a:ext cx="6151209" cy="615553"/>
          </a:xfrm>
        </p:spPr>
        <p:txBody>
          <a:bodyPr wrap="square">
            <a:spAutoFit/>
          </a:bodyPr>
          <a:lstStyle/>
          <a:p>
            <a:r>
              <a:rPr lang="en-US" sz="2000">
                <a:solidFill>
                  <a:srgbClr val="091F2C"/>
                </a:solidFill>
                <a:latin typeface="+mj-lt"/>
                <a:cs typeface="Segoe UI"/>
              </a:rPr>
              <a:t>The better approach: </a:t>
            </a:r>
            <a:br>
              <a:rPr lang="en-US" sz="2000">
                <a:solidFill>
                  <a:srgbClr val="091F2C"/>
                </a:solidFill>
                <a:latin typeface="+mj-lt"/>
                <a:cs typeface="Segoe UI"/>
              </a:rPr>
            </a:br>
            <a:r>
              <a:rPr lang="en-US" sz="2000">
                <a:solidFill>
                  <a:srgbClr val="091F2C"/>
                </a:solidFill>
                <a:latin typeface="+mj-lt"/>
                <a:cs typeface="Segoe UI"/>
              </a:rPr>
              <a:t>Integrated protection that grows with your business</a:t>
            </a:r>
          </a:p>
        </p:txBody>
      </p:sp>
      <p:sp>
        <p:nvSpPr>
          <p:cNvPr id="90" name="TextBox 89">
            <a:extLst>
              <a:ext uri="{FF2B5EF4-FFF2-40B4-BE49-F238E27FC236}">
                <a16:creationId xmlns:a16="http://schemas.microsoft.com/office/drawing/2014/main" id="{7CEC4A5D-302E-4220-8EB4-B6B0FE3CCA6E}"/>
              </a:ext>
            </a:extLst>
          </p:cNvPr>
          <p:cNvSpPr txBox="1"/>
          <p:nvPr/>
        </p:nvSpPr>
        <p:spPr>
          <a:xfrm>
            <a:off x="328613" y="1148507"/>
            <a:ext cx="6200774" cy="1308050"/>
          </a:xfrm>
          <a:prstGeom prst="rect">
            <a:avLst/>
          </a:prstGeom>
          <a:noFill/>
        </p:spPr>
        <p:txBody>
          <a:bodyPr wrap="square" lIns="0" tIns="0" rIns="0" bIns="0" anchor="t">
            <a:spAutoFit/>
          </a:bodyPr>
          <a:lstStyle/>
          <a:p>
            <a:pPr defTabSz="914397">
              <a:spcBef>
                <a:spcPts val="300"/>
              </a:spcBef>
              <a:spcAft>
                <a:spcPts val="600"/>
              </a:spcAft>
              <a:defRPr/>
            </a:pPr>
            <a:r>
              <a:rPr lang="en-US" sz="1000">
                <a:latin typeface="+mj-lt"/>
                <a:cs typeface="Segoe UI"/>
              </a:rPr>
              <a:t>Integrated seamlessly into the Microsoft 365 productivity suite, Microsoft's security solutions are tailored for businesses of all sizes, with affordable options that provide enterprise-grade protection without enterprise complexity or cost.</a:t>
            </a:r>
          </a:p>
          <a:p>
            <a:pPr defTabSz="914397">
              <a:spcBef>
                <a:spcPts val="300"/>
              </a:spcBef>
              <a:spcAft>
                <a:spcPts val="600"/>
              </a:spcAft>
              <a:defRPr/>
            </a:pPr>
            <a:r>
              <a:rPr lang="en-US" sz="1000">
                <a:cs typeface="Segoe UI"/>
              </a:rPr>
              <a:t>If you are like most small businesses, you already use a range of M365 tools for productivity and operations day to day, so integrating security is a natural extension.</a:t>
            </a:r>
          </a:p>
          <a:p>
            <a:pPr defTabSz="914397">
              <a:spcBef>
                <a:spcPts val="300"/>
              </a:spcBef>
              <a:spcAft>
                <a:spcPts val="600"/>
              </a:spcAft>
              <a:defRPr/>
            </a:pPr>
            <a:r>
              <a:rPr lang="en-US" sz="1000">
                <a:cs typeface="Segoe UI"/>
              </a:rPr>
              <a:t>By addressing each of the critical risk areas with integrated solutions, Microsoft's approach provides comprehensive protection that grows with your business needs:</a:t>
            </a:r>
          </a:p>
        </p:txBody>
      </p:sp>
      <p:sp>
        <p:nvSpPr>
          <p:cNvPr id="55" name="TextBox 54">
            <a:extLst>
              <a:ext uri="{FF2B5EF4-FFF2-40B4-BE49-F238E27FC236}">
                <a16:creationId xmlns:a16="http://schemas.microsoft.com/office/drawing/2014/main" id="{30FE9037-1F75-46DB-B2D6-632677A088D6}"/>
              </a:ext>
            </a:extLst>
          </p:cNvPr>
          <p:cNvSpPr txBox="1"/>
          <p:nvPr/>
        </p:nvSpPr>
        <p:spPr>
          <a:xfrm>
            <a:off x="616612" y="3192713"/>
            <a:ext cx="1584000" cy="380480"/>
          </a:xfrm>
          <a:prstGeom prst="rect">
            <a:avLst/>
          </a:prstGeom>
          <a:noFill/>
        </p:spPr>
        <p:txBody>
          <a:bodyPr wrap="square" lIns="0" tIns="0" rIns="0" bIns="72000" rtlCol="0" anchor="b">
            <a:spAutoFit/>
          </a:bodyPr>
          <a:lstStyle/>
          <a:p>
            <a:pPr algn="ctr" defTabSz="403433"/>
            <a:r>
              <a:rPr lang="en-US" sz="1000">
                <a:latin typeface="+mj-lt"/>
                <a:cs typeface="Segoe UI Semibold" panose="020B0702040204020203" pitchFamily="34" charset="0"/>
              </a:rPr>
              <a:t>For data security &amp; </a:t>
            </a:r>
            <a:br>
              <a:rPr lang="en-US" sz="1000">
                <a:latin typeface="+mj-lt"/>
                <a:cs typeface="Segoe UI Semibold" panose="020B0702040204020203" pitchFamily="34" charset="0"/>
              </a:rPr>
            </a:br>
            <a:r>
              <a:rPr lang="en-US" sz="1000">
                <a:latin typeface="+mj-lt"/>
                <a:cs typeface="Segoe UI Semibold" panose="020B0702040204020203" pitchFamily="34" charset="0"/>
              </a:rPr>
              <a:t>information protection</a:t>
            </a:r>
          </a:p>
        </p:txBody>
      </p:sp>
      <p:sp>
        <p:nvSpPr>
          <p:cNvPr id="64" name="TextBox 63">
            <a:extLst>
              <a:ext uri="{FF2B5EF4-FFF2-40B4-BE49-F238E27FC236}">
                <a16:creationId xmlns:a16="http://schemas.microsoft.com/office/drawing/2014/main" id="{36E1978D-1255-40EF-8074-A4CE56C9B24C}"/>
              </a:ext>
            </a:extLst>
          </p:cNvPr>
          <p:cNvSpPr txBox="1"/>
          <p:nvPr/>
        </p:nvSpPr>
        <p:spPr>
          <a:xfrm>
            <a:off x="533656" y="4538332"/>
            <a:ext cx="1748592" cy="1384995"/>
          </a:xfrm>
          <a:prstGeom prst="rect">
            <a:avLst/>
          </a:prstGeom>
          <a:noFill/>
        </p:spPr>
        <p:txBody>
          <a:bodyPr wrap="square" lIns="0" tIns="0" rIns="0" bIns="0" anchor="t">
            <a:spAutoFit/>
          </a:bodyPr>
          <a:lstStyle/>
          <a:p>
            <a:pPr algn="ctr" defTabSz="432238">
              <a:spcBef>
                <a:spcPts val="283"/>
              </a:spcBef>
              <a:spcAft>
                <a:spcPts val="800"/>
              </a:spcAft>
              <a:defRPr/>
            </a:pPr>
            <a:r>
              <a:rPr lang="en-US" sz="1000"/>
              <a:t>Protect your most valuable information while meeting compliance requirements – without hindering productivity. Microsoft's information protection solutions capabilities, available as an add-on or built into certain M365 SKUs, help you:</a:t>
            </a:r>
          </a:p>
        </p:txBody>
      </p:sp>
      <p:cxnSp>
        <p:nvCxnSpPr>
          <p:cNvPr id="56" name="Straight Connector 55">
            <a:extLst>
              <a:ext uri="{FF2B5EF4-FFF2-40B4-BE49-F238E27FC236}">
                <a16:creationId xmlns:a16="http://schemas.microsoft.com/office/drawing/2014/main" id="{E07064C9-C2BE-4BA5-ADC3-0D9B57B762ED}"/>
              </a:ext>
              <a:ext uri="{C183D7F6-B498-43B3-948B-1728B52AA6E4}">
                <adec:decorative xmlns:adec="http://schemas.microsoft.com/office/drawing/2017/decorative" val="1"/>
              </a:ext>
            </a:extLst>
          </p:cNvPr>
          <p:cNvCxnSpPr>
            <a:cxnSpLocks/>
          </p:cNvCxnSpPr>
          <p:nvPr/>
        </p:nvCxnSpPr>
        <p:spPr>
          <a:xfrm>
            <a:off x="562612" y="3573193"/>
            <a:ext cx="1692000" cy="0"/>
          </a:xfrm>
          <a:prstGeom prst="line">
            <a:avLst/>
          </a:prstGeom>
          <a:noFill/>
          <a:ln w="12700" cap="flat" cmpd="sng" algn="ctr">
            <a:solidFill>
              <a:srgbClr val="4FA7F2"/>
            </a:solidFill>
            <a:prstDash val="solid"/>
            <a:headEnd type="none" w="lg" len="med"/>
            <a:tailEnd type="none" w="lg" len="med"/>
          </a:ln>
          <a:effectLst/>
        </p:spPr>
      </p:cxnSp>
      <p:grpSp>
        <p:nvGrpSpPr>
          <p:cNvPr id="209" name="Group 208">
            <a:extLst>
              <a:ext uri="{FF2B5EF4-FFF2-40B4-BE49-F238E27FC236}">
                <a16:creationId xmlns:a16="http://schemas.microsoft.com/office/drawing/2014/main" id="{1A381113-6507-42F0-A451-DEB69215D0D2}"/>
              </a:ext>
            </a:extLst>
          </p:cNvPr>
          <p:cNvGrpSpPr>
            <a:grpSpLocks noChangeAspect="1"/>
          </p:cNvGrpSpPr>
          <p:nvPr/>
        </p:nvGrpSpPr>
        <p:grpSpPr>
          <a:xfrm>
            <a:off x="1102612" y="3749763"/>
            <a:ext cx="612000" cy="612000"/>
            <a:chOff x="1072240" y="6712720"/>
            <a:chExt cx="612000" cy="612000"/>
          </a:xfrm>
        </p:grpSpPr>
        <p:pic>
          <p:nvPicPr>
            <p:cNvPr id="210" name="Picture 209">
              <a:extLst>
                <a:ext uri="{FF2B5EF4-FFF2-40B4-BE49-F238E27FC236}">
                  <a16:creationId xmlns:a16="http://schemas.microsoft.com/office/drawing/2014/main" id="{057A11ED-1CDC-4DFC-98E5-E550854F2B07}"/>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072240" y="6712720"/>
              <a:ext cx="612000" cy="612000"/>
            </a:xfrm>
            <a:prstGeom prst="rect">
              <a:avLst/>
            </a:prstGeom>
          </p:spPr>
        </p:pic>
        <p:grpSp>
          <p:nvGrpSpPr>
            <p:cNvPr id="211" name="Graphic 30">
              <a:extLst>
                <a:ext uri="{FF2B5EF4-FFF2-40B4-BE49-F238E27FC236}">
                  <a16:creationId xmlns:a16="http://schemas.microsoft.com/office/drawing/2014/main" id="{365D1C57-115C-4FAC-AB85-5832454228FB}"/>
                </a:ext>
              </a:extLst>
            </p:cNvPr>
            <p:cNvGrpSpPr>
              <a:grpSpLocks noChangeAspect="1"/>
            </p:cNvGrpSpPr>
            <p:nvPr/>
          </p:nvGrpSpPr>
          <p:grpSpPr>
            <a:xfrm>
              <a:off x="1272824" y="6874720"/>
              <a:ext cx="210832" cy="288000"/>
              <a:chOff x="1947560" y="5691083"/>
              <a:chExt cx="273939" cy="374205"/>
            </a:xfrm>
            <a:noFill/>
          </p:grpSpPr>
          <p:grpSp>
            <p:nvGrpSpPr>
              <p:cNvPr id="212" name="Graphic 30">
                <a:extLst>
                  <a:ext uri="{FF2B5EF4-FFF2-40B4-BE49-F238E27FC236}">
                    <a16:creationId xmlns:a16="http://schemas.microsoft.com/office/drawing/2014/main" id="{992B61CE-83D9-42CF-B7AD-60717580FB73}"/>
                  </a:ext>
                </a:extLst>
              </p:cNvPr>
              <p:cNvGrpSpPr/>
              <p:nvPr/>
            </p:nvGrpSpPr>
            <p:grpSpPr>
              <a:xfrm>
                <a:off x="1947560" y="5691083"/>
                <a:ext cx="273939" cy="374205"/>
                <a:chOff x="1947560" y="5691083"/>
                <a:chExt cx="273939" cy="374205"/>
              </a:xfrm>
              <a:noFill/>
            </p:grpSpPr>
            <p:sp>
              <p:nvSpPr>
                <p:cNvPr id="214" name="Freeform: Shape 213">
                  <a:extLst>
                    <a:ext uri="{FF2B5EF4-FFF2-40B4-BE49-F238E27FC236}">
                      <a16:creationId xmlns:a16="http://schemas.microsoft.com/office/drawing/2014/main" id="{BEDBDFCF-6671-41C3-BC0C-DF5B1C0805D7}"/>
                    </a:ext>
                  </a:extLst>
                </p:cNvPr>
                <p:cNvSpPr/>
                <p:nvPr/>
              </p:nvSpPr>
              <p:spPr>
                <a:xfrm>
                  <a:off x="1947655" y="5691083"/>
                  <a:ext cx="273843" cy="149510"/>
                </a:xfrm>
                <a:custGeom>
                  <a:avLst/>
                  <a:gdLst>
                    <a:gd name="connsiteX0" fmla="*/ 273844 w 273843"/>
                    <a:gd name="connsiteY0" fmla="*/ 74803 h 149510"/>
                    <a:gd name="connsiteX1" fmla="*/ 255461 w 273843"/>
                    <a:gd name="connsiteY1" fmla="*/ 112236 h 149510"/>
                    <a:gd name="connsiteX2" fmla="*/ 223838 w 273843"/>
                    <a:gd name="connsiteY2" fmla="*/ 132620 h 149510"/>
                    <a:gd name="connsiteX3" fmla="*/ 213169 w 273843"/>
                    <a:gd name="connsiteY3" fmla="*/ 137001 h 149510"/>
                    <a:gd name="connsiteX4" fmla="*/ 189833 w 273843"/>
                    <a:gd name="connsiteY4" fmla="*/ 143859 h 149510"/>
                    <a:gd name="connsiteX5" fmla="*/ 164116 w 273843"/>
                    <a:gd name="connsiteY5" fmla="*/ 148241 h 149510"/>
                    <a:gd name="connsiteX6" fmla="*/ 150400 w 273843"/>
                    <a:gd name="connsiteY6" fmla="*/ 149384 h 149510"/>
                    <a:gd name="connsiteX7" fmla="*/ 137446 w 273843"/>
                    <a:gd name="connsiteY7" fmla="*/ 149384 h 149510"/>
                    <a:gd name="connsiteX8" fmla="*/ 123920 w 273843"/>
                    <a:gd name="connsiteY8" fmla="*/ 149384 h 149510"/>
                    <a:gd name="connsiteX9" fmla="*/ 110204 w 273843"/>
                    <a:gd name="connsiteY9" fmla="*/ 148241 h 149510"/>
                    <a:gd name="connsiteX10" fmla="*/ 84392 w 273843"/>
                    <a:gd name="connsiteY10" fmla="*/ 143859 h 149510"/>
                    <a:gd name="connsiteX11" fmla="*/ 60674 w 273843"/>
                    <a:gd name="connsiteY11" fmla="*/ 136906 h 149510"/>
                    <a:gd name="connsiteX12" fmla="*/ 50006 w 273843"/>
                    <a:gd name="connsiteY12" fmla="*/ 132525 h 149510"/>
                    <a:gd name="connsiteX13" fmla="*/ 18288 w 273843"/>
                    <a:gd name="connsiteY13" fmla="*/ 112141 h 149510"/>
                    <a:gd name="connsiteX14" fmla="*/ 18288 w 273843"/>
                    <a:gd name="connsiteY14" fmla="*/ 112141 h 149510"/>
                    <a:gd name="connsiteX15" fmla="*/ 0 w 273843"/>
                    <a:gd name="connsiteY15" fmla="*/ 74708 h 149510"/>
                    <a:gd name="connsiteX16" fmla="*/ 50102 w 273843"/>
                    <a:gd name="connsiteY16" fmla="*/ 16796 h 149510"/>
                    <a:gd name="connsiteX17" fmla="*/ 60769 w 273843"/>
                    <a:gd name="connsiteY17" fmla="*/ 12510 h 149510"/>
                    <a:gd name="connsiteX18" fmla="*/ 96679 w 273843"/>
                    <a:gd name="connsiteY18" fmla="*/ 2985 h 149510"/>
                    <a:gd name="connsiteX19" fmla="*/ 109919 w 273843"/>
                    <a:gd name="connsiteY19" fmla="*/ 1175 h 149510"/>
                    <a:gd name="connsiteX20" fmla="*/ 123634 w 273843"/>
                    <a:gd name="connsiteY20" fmla="*/ 127 h 149510"/>
                    <a:gd name="connsiteX21" fmla="*/ 136493 w 273843"/>
                    <a:gd name="connsiteY21" fmla="*/ 127 h 149510"/>
                    <a:gd name="connsiteX22" fmla="*/ 150495 w 273843"/>
                    <a:gd name="connsiteY22" fmla="*/ 127 h 149510"/>
                    <a:gd name="connsiteX23" fmla="*/ 164211 w 273843"/>
                    <a:gd name="connsiteY23" fmla="*/ 1175 h 149510"/>
                    <a:gd name="connsiteX24" fmla="*/ 177355 w 273843"/>
                    <a:gd name="connsiteY24" fmla="*/ 2985 h 149510"/>
                    <a:gd name="connsiteX25" fmla="*/ 213074 w 273843"/>
                    <a:gd name="connsiteY25" fmla="*/ 13081 h 149510"/>
                    <a:gd name="connsiteX26" fmla="*/ 223742 w 273843"/>
                    <a:gd name="connsiteY26" fmla="*/ 17367 h 149510"/>
                    <a:gd name="connsiteX27" fmla="*/ 273844 w 273843"/>
                    <a:gd name="connsiteY27" fmla="*/ 74803 h 14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73843" h="149510">
                      <a:moveTo>
                        <a:pt x="273844" y="74803"/>
                      </a:moveTo>
                      <a:cubicBezTo>
                        <a:pt x="273272" y="89281"/>
                        <a:pt x="266605" y="102902"/>
                        <a:pt x="255461" y="112236"/>
                      </a:cubicBezTo>
                      <a:cubicBezTo>
                        <a:pt x="246221" y="120809"/>
                        <a:pt x="235458" y="127762"/>
                        <a:pt x="223838" y="132620"/>
                      </a:cubicBezTo>
                      <a:cubicBezTo>
                        <a:pt x="220409" y="134144"/>
                        <a:pt x="216789" y="135668"/>
                        <a:pt x="213169" y="137001"/>
                      </a:cubicBezTo>
                      <a:cubicBezTo>
                        <a:pt x="205550" y="139764"/>
                        <a:pt x="197739" y="142050"/>
                        <a:pt x="189833" y="143859"/>
                      </a:cubicBezTo>
                      <a:cubicBezTo>
                        <a:pt x="181356" y="145860"/>
                        <a:pt x="172784" y="147288"/>
                        <a:pt x="164116" y="148241"/>
                      </a:cubicBezTo>
                      <a:cubicBezTo>
                        <a:pt x="159544" y="148812"/>
                        <a:pt x="154591" y="149098"/>
                        <a:pt x="150400" y="149384"/>
                      </a:cubicBezTo>
                      <a:cubicBezTo>
                        <a:pt x="146209" y="149670"/>
                        <a:pt x="141827" y="149384"/>
                        <a:pt x="137446" y="149384"/>
                      </a:cubicBezTo>
                      <a:lnTo>
                        <a:pt x="123920" y="149384"/>
                      </a:lnTo>
                      <a:cubicBezTo>
                        <a:pt x="119348" y="149289"/>
                        <a:pt x="114776" y="148908"/>
                        <a:pt x="110204" y="148241"/>
                      </a:cubicBezTo>
                      <a:cubicBezTo>
                        <a:pt x="101536" y="147384"/>
                        <a:pt x="92869" y="145955"/>
                        <a:pt x="84392" y="143859"/>
                      </a:cubicBezTo>
                      <a:cubicBezTo>
                        <a:pt x="76295" y="142145"/>
                        <a:pt x="68390" y="139859"/>
                        <a:pt x="60674" y="136906"/>
                      </a:cubicBezTo>
                      <a:cubicBezTo>
                        <a:pt x="56959" y="135573"/>
                        <a:pt x="53340" y="134049"/>
                        <a:pt x="50006" y="132525"/>
                      </a:cubicBezTo>
                      <a:cubicBezTo>
                        <a:pt x="38290" y="127667"/>
                        <a:pt x="27527" y="120714"/>
                        <a:pt x="18288" y="112141"/>
                      </a:cubicBezTo>
                      <a:lnTo>
                        <a:pt x="18288" y="112141"/>
                      </a:lnTo>
                      <a:cubicBezTo>
                        <a:pt x="7239" y="102807"/>
                        <a:pt x="571" y="89186"/>
                        <a:pt x="0" y="74708"/>
                      </a:cubicBezTo>
                      <a:cubicBezTo>
                        <a:pt x="0" y="51181"/>
                        <a:pt x="19621" y="30512"/>
                        <a:pt x="50102" y="16796"/>
                      </a:cubicBezTo>
                      <a:cubicBezTo>
                        <a:pt x="53530" y="15272"/>
                        <a:pt x="57055" y="13938"/>
                        <a:pt x="60769" y="12510"/>
                      </a:cubicBezTo>
                      <a:cubicBezTo>
                        <a:pt x="72390" y="8223"/>
                        <a:pt x="84392" y="4985"/>
                        <a:pt x="96679" y="2985"/>
                      </a:cubicBezTo>
                      <a:lnTo>
                        <a:pt x="109919" y="1175"/>
                      </a:lnTo>
                      <a:cubicBezTo>
                        <a:pt x="114395" y="1175"/>
                        <a:pt x="118872" y="413"/>
                        <a:pt x="123634" y="127"/>
                      </a:cubicBezTo>
                      <a:cubicBezTo>
                        <a:pt x="128397" y="-159"/>
                        <a:pt x="132112" y="127"/>
                        <a:pt x="136493" y="127"/>
                      </a:cubicBezTo>
                      <a:lnTo>
                        <a:pt x="150495" y="127"/>
                      </a:lnTo>
                      <a:cubicBezTo>
                        <a:pt x="155067" y="222"/>
                        <a:pt x="159639" y="603"/>
                        <a:pt x="164211" y="1175"/>
                      </a:cubicBezTo>
                      <a:lnTo>
                        <a:pt x="177355" y="2985"/>
                      </a:lnTo>
                      <a:cubicBezTo>
                        <a:pt x="189548" y="5271"/>
                        <a:pt x="201454" y="8700"/>
                        <a:pt x="213074" y="13081"/>
                      </a:cubicBezTo>
                      <a:cubicBezTo>
                        <a:pt x="216694" y="14510"/>
                        <a:pt x="220409" y="15843"/>
                        <a:pt x="223742" y="17367"/>
                      </a:cubicBezTo>
                      <a:cubicBezTo>
                        <a:pt x="254508" y="30607"/>
                        <a:pt x="273844" y="51181"/>
                        <a:pt x="273844" y="74803"/>
                      </a:cubicBezTo>
                      <a:close/>
                    </a:path>
                  </a:pathLst>
                </a:custGeom>
                <a:noFill/>
                <a:ln w="6350" cap="rnd">
                  <a:solidFill>
                    <a:srgbClr val="000000"/>
                  </a:solidFill>
                  <a:prstDash val="solid"/>
                  <a:round/>
                </a:ln>
              </p:spPr>
              <p:txBody>
                <a:bodyPr rtlCol="0" anchor="ctr"/>
                <a:lstStyle/>
                <a:p>
                  <a:endParaRPr lang="en-US"/>
                </a:p>
              </p:txBody>
            </p:sp>
            <p:sp>
              <p:nvSpPr>
                <p:cNvPr id="215" name="Freeform: Shape 214">
                  <a:extLst>
                    <a:ext uri="{FF2B5EF4-FFF2-40B4-BE49-F238E27FC236}">
                      <a16:creationId xmlns:a16="http://schemas.microsoft.com/office/drawing/2014/main" id="{5A53D9D0-49A2-4CFF-8B32-2BA5E0864518}"/>
                    </a:ext>
                  </a:extLst>
                </p:cNvPr>
                <p:cNvSpPr/>
                <p:nvPr/>
              </p:nvSpPr>
              <p:spPr>
                <a:xfrm>
                  <a:off x="1947655" y="5840848"/>
                  <a:ext cx="71723" cy="65913"/>
                </a:xfrm>
                <a:custGeom>
                  <a:avLst/>
                  <a:gdLst>
                    <a:gd name="connsiteX0" fmla="*/ 0 w 71723"/>
                    <a:gd name="connsiteY0" fmla="*/ 0 h 65913"/>
                    <a:gd name="connsiteX1" fmla="*/ 18193 w 71723"/>
                    <a:gd name="connsiteY1" fmla="*/ 37433 h 65913"/>
                    <a:gd name="connsiteX2" fmla="*/ 49816 w 71723"/>
                    <a:gd name="connsiteY2" fmla="*/ 57817 h 65913"/>
                    <a:gd name="connsiteX3" fmla="*/ 60674 w 71723"/>
                    <a:gd name="connsiteY3" fmla="*/ 62293 h 65913"/>
                    <a:gd name="connsiteX4" fmla="*/ 71723 w 71723"/>
                    <a:gd name="connsiteY4" fmla="*/ 65913 h 65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723" h="65913">
                      <a:moveTo>
                        <a:pt x="0" y="0"/>
                      </a:moveTo>
                      <a:cubicBezTo>
                        <a:pt x="667" y="14478"/>
                        <a:pt x="7239" y="28004"/>
                        <a:pt x="18193" y="37433"/>
                      </a:cubicBezTo>
                      <a:cubicBezTo>
                        <a:pt x="27527" y="46006"/>
                        <a:pt x="38195" y="52864"/>
                        <a:pt x="49816" y="57817"/>
                      </a:cubicBezTo>
                      <a:cubicBezTo>
                        <a:pt x="53340" y="59341"/>
                        <a:pt x="56959" y="60865"/>
                        <a:pt x="60674" y="62293"/>
                      </a:cubicBezTo>
                      <a:cubicBezTo>
                        <a:pt x="64294" y="63627"/>
                        <a:pt x="68008" y="64865"/>
                        <a:pt x="71723" y="65913"/>
                      </a:cubicBezTo>
                    </a:path>
                  </a:pathLst>
                </a:custGeom>
                <a:noFill/>
                <a:ln w="6350" cap="rnd">
                  <a:solidFill>
                    <a:srgbClr val="000000"/>
                  </a:solidFill>
                  <a:prstDash val="solid"/>
                  <a:round/>
                </a:ln>
              </p:spPr>
              <p:txBody>
                <a:bodyPr rtlCol="0" anchor="ctr"/>
                <a:lstStyle/>
                <a:p>
                  <a:endParaRPr lang="en-US"/>
                </a:p>
              </p:txBody>
            </p:sp>
            <p:sp>
              <p:nvSpPr>
                <p:cNvPr id="216" name="Freeform: Shape 215">
                  <a:extLst>
                    <a:ext uri="{FF2B5EF4-FFF2-40B4-BE49-F238E27FC236}">
                      <a16:creationId xmlns:a16="http://schemas.microsoft.com/office/drawing/2014/main" id="{50380877-ECB0-43D1-83BF-DACB4FD1A98C}"/>
                    </a:ext>
                  </a:extLst>
                </p:cNvPr>
                <p:cNvSpPr/>
                <p:nvPr/>
              </p:nvSpPr>
              <p:spPr>
                <a:xfrm>
                  <a:off x="1947655" y="5915714"/>
                  <a:ext cx="77152" cy="67151"/>
                </a:xfrm>
                <a:custGeom>
                  <a:avLst/>
                  <a:gdLst>
                    <a:gd name="connsiteX0" fmla="*/ 0 w 77152"/>
                    <a:gd name="connsiteY0" fmla="*/ 0 h 67151"/>
                    <a:gd name="connsiteX1" fmla="*/ 18193 w 77152"/>
                    <a:gd name="connsiteY1" fmla="*/ 37433 h 67151"/>
                    <a:gd name="connsiteX2" fmla="*/ 49816 w 77152"/>
                    <a:gd name="connsiteY2" fmla="*/ 57912 h 67151"/>
                    <a:gd name="connsiteX3" fmla="*/ 60674 w 77152"/>
                    <a:gd name="connsiteY3" fmla="*/ 62294 h 67151"/>
                    <a:gd name="connsiteX4" fmla="*/ 77152 w 77152"/>
                    <a:gd name="connsiteY4" fmla="*/ 67151 h 67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152" h="67151">
                      <a:moveTo>
                        <a:pt x="0" y="0"/>
                      </a:moveTo>
                      <a:cubicBezTo>
                        <a:pt x="667" y="14478"/>
                        <a:pt x="7239" y="28004"/>
                        <a:pt x="18193" y="37433"/>
                      </a:cubicBezTo>
                      <a:cubicBezTo>
                        <a:pt x="27527" y="46006"/>
                        <a:pt x="38195" y="52959"/>
                        <a:pt x="49816" y="57912"/>
                      </a:cubicBezTo>
                      <a:lnTo>
                        <a:pt x="60674" y="62294"/>
                      </a:lnTo>
                      <a:cubicBezTo>
                        <a:pt x="66103" y="64199"/>
                        <a:pt x="71628" y="65818"/>
                        <a:pt x="77152" y="67151"/>
                      </a:cubicBezTo>
                    </a:path>
                  </a:pathLst>
                </a:custGeom>
                <a:noFill/>
                <a:ln w="6350" cap="rnd">
                  <a:solidFill>
                    <a:srgbClr val="000000"/>
                  </a:solidFill>
                  <a:prstDash val="solid"/>
                  <a:round/>
                </a:ln>
              </p:spPr>
              <p:txBody>
                <a:bodyPr rtlCol="0" anchor="ctr"/>
                <a:lstStyle/>
                <a:p>
                  <a:endParaRPr lang="en-US"/>
                </a:p>
              </p:txBody>
            </p:sp>
            <p:sp>
              <p:nvSpPr>
                <p:cNvPr id="217" name="Freeform: Shape 216">
                  <a:extLst>
                    <a:ext uri="{FF2B5EF4-FFF2-40B4-BE49-F238E27FC236}">
                      <a16:creationId xmlns:a16="http://schemas.microsoft.com/office/drawing/2014/main" id="{64FE75F4-F564-4C39-9026-BD56BDBC07C4}"/>
                    </a:ext>
                  </a:extLst>
                </p:cNvPr>
                <p:cNvSpPr/>
                <p:nvPr/>
              </p:nvSpPr>
              <p:spPr>
                <a:xfrm>
                  <a:off x="1947560" y="5990581"/>
                  <a:ext cx="136112" cy="74707"/>
                </a:xfrm>
                <a:custGeom>
                  <a:avLst/>
                  <a:gdLst>
                    <a:gd name="connsiteX0" fmla="*/ 0 w 136112"/>
                    <a:gd name="connsiteY0" fmla="*/ 0 h 74707"/>
                    <a:gd name="connsiteX1" fmla="*/ 18193 w 136112"/>
                    <a:gd name="connsiteY1" fmla="*/ 37433 h 74707"/>
                    <a:gd name="connsiteX2" fmla="*/ 49816 w 136112"/>
                    <a:gd name="connsiteY2" fmla="*/ 57912 h 74707"/>
                    <a:gd name="connsiteX3" fmla="*/ 60769 w 136112"/>
                    <a:gd name="connsiteY3" fmla="*/ 62294 h 74707"/>
                    <a:gd name="connsiteX4" fmla="*/ 84106 w 136112"/>
                    <a:gd name="connsiteY4" fmla="*/ 69152 h 74707"/>
                    <a:gd name="connsiteX5" fmla="*/ 109919 w 136112"/>
                    <a:gd name="connsiteY5" fmla="*/ 73533 h 74707"/>
                    <a:gd name="connsiteX6" fmla="*/ 123539 w 136112"/>
                    <a:gd name="connsiteY6" fmla="*/ 74581 h 74707"/>
                    <a:gd name="connsiteX7" fmla="*/ 136112 w 136112"/>
                    <a:gd name="connsiteY7" fmla="*/ 74581 h 7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112" h="74707">
                      <a:moveTo>
                        <a:pt x="0" y="0"/>
                      </a:moveTo>
                      <a:cubicBezTo>
                        <a:pt x="667" y="14478"/>
                        <a:pt x="7239" y="28003"/>
                        <a:pt x="18193" y="37433"/>
                      </a:cubicBezTo>
                      <a:cubicBezTo>
                        <a:pt x="27527" y="46006"/>
                        <a:pt x="38195" y="52959"/>
                        <a:pt x="49816" y="57912"/>
                      </a:cubicBezTo>
                      <a:lnTo>
                        <a:pt x="60769" y="62294"/>
                      </a:lnTo>
                      <a:cubicBezTo>
                        <a:pt x="68390" y="65151"/>
                        <a:pt x="76200" y="67437"/>
                        <a:pt x="84106" y="69152"/>
                      </a:cubicBezTo>
                      <a:cubicBezTo>
                        <a:pt x="92678" y="71152"/>
                        <a:pt x="101251" y="72580"/>
                        <a:pt x="109919" y="73533"/>
                      </a:cubicBezTo>
                      <a:cubicBezTo>
                        <a:pt x="114395" y="74104"/>
                        <a:pt x="118967" y="74295"/>
                        <a:pt x="123539" y="74581"/>
                      </a:cubicBezTo>
                      <a:cubicBezTo>
                        <a:pt x="128016" y="74867"/>
                        <a:pt x="131921" y="74581"/>
                        <a:pt x="136112" y="74581"/>
                      </a:cubicBezTo>
                    </a:path>
                  </a:pathLst>
                </a:custGeom>
                <a:noFill/>
                <a:ln w="6350" cap="rnd">
                  <a:solidFill>
                    <a:srgbClr val="000000"/>
                  </a:solidFill>
                  <a:prstDash val="solid"/>
                  <a:round/>
                </a:ln>
              </p:spPr>
              <p:txBody>
                <a:bodyPr rtlCol="0" anchor="ctr"/>
                <a:lstStyle/>
                <a:p>
                  <a:endParaRPr lang="en-US"/>
                </a:p>
              </p:txBody>
            </p:sp>
            <p:sp>
              <p:nvSpPr>
                <p:cNvPr id="218" name="Freeform: Shape 217">
                  <a:extLst>
                    <a:ext uri="{FF2B5EF4-FFF2-40B4-BE49-F238E27FC236}">
                      <a16:creationId xmlns:a16="http://schemas.microsoft.com/office/drawing/2014/main" id="{33E5D148-6CD5-46E2-BAC2-53C2522691CB}"/>
                    </a:ext>
                  </a:extLst>
                </p:cNvPr>
                <p:cNvSpPr/>
                <p:nvPr/>
              </p:nvSpPr>
              <p:spPr>
                <a:xfrm>
                  <a:off x="1947655" y="5765886"/>
                  <a:ext cx="9525" cy="224694"/>
                </a:xfrm>
                <a:custGeom>
                  <a:avLst/>
                  <a:gdLst>
                    <a:gd name="connsiteX0" fmla="*/ 0 w 9525"/>
                    <a:gd name="connsiteY0" fmla="*/ 0 h 224694"/>
                    <a:gd name="connsiteX1" fmla="*/ 0 w 9525"/>
                    <a:gd name="connsiteY1" fmla="*/ 224695 h 224694"/>
                  </a:gdLst>
                  <a:ahLst/>
                  <a:cxnLst>
                    <a:cxn ang="0">
                      <a:pos x="connsiteX0" y="connsiteY0"/>
                    </a:cxn>
                    <a:cxn ang="0">
                      <a:pos x="connsiteX1" y="connsiteY1"/>
                    </a:cxn>
                  </a:cxnLst>
                  <a:rect l="l" t="t" r="r" b="b"/>
                  <a:pathLst>
                    <a:path w="9525" h="224694">
                      <a:moveTo>
                        <a:pt x="0" y="0"/>
                      </a:moveTo>
                      <a:lnTo>
                        <a:pt x="0" y="224695"/>
                      </a:lnTo>
                    </a:path>
                  </a:pathLst>
                </a:custGeom>
                <a:ln w="6350" cap="rnd">
                  <a:solidFill>
                    <a:srgbClr val="000000"/>
                  </a:solidFill>
                  <a:prstDash val="solid"/>
                  <a:round/>
                </a:ln>
              </p:spPr>
              <p:txBody>
                <a:bodyPr rtlCol="0" anchor="ctr"/>
                <a:lstStyle/>
                <a:p>
                  <a:endParaRPr lang="en-US"/>
                </a:p>
              </p:txBody>
            </p:sp>
            <p:sp>
              <p:nvSpPr>
                <p:cNvPr id="219" name="Freeform: Shape 218">
                  <a:extLst>
                    <a:ext uri="{FF2B5EF4-FFF2-40B4-BE49-F238E27FC236}">
                      <a16:creationId xmlns:a16="http://schemas.microsoft.com/office/drawing/2014/main" id="{94151AB7-0414-45B4-9294-8FB851743A38}"/>
                    </a:ext>
                  </a:extLst>
                </p:cNvPr>
                <p:cNvSpPr/>
                <p:nvPr/>
              </p:nvSpPr>
              <p:spPr>
                <a:xfrm>
                  <a:off x="2221499" y="5765886"/>
                  <a:ext cx="9525" cy="108680"/>
                </a:xfrm>
                <a:custGeom>
                  <a:avLst/>
                  <a:gdLst>
                    <a:gd name="connsiteX0" fmla="*/ 0 w 9525"/>
                    <a:gd name="connsiteY0" fmla="*/ 108680 h 108680"/>
                    <a:gd name="connsiteX1" fmla="*/ 0 w 9525"/>
                    <a:gd name="connsiteY1" fmla="*/ 74962 h 108680"/>
                    <a:gd name="connsiteX2" fmla="*/ 0 w 9525"/>
                    <a:gd name="connsiteY2" fmla="*/ 0 h 108680"/>
                  </a:gdLst>
                  <a:ahLst/>
                  <a:cxnLst>
                    <a:cxn ang="0">
                      <a:pos x="connsiteX0" y="connsiteY0"/>
                    </a:cxn>
                    <a:cxn ang="0">
                      <a:pos x="connsiteX1" y="connsiteY1"/>
                    </a:cxn>
                    <a:cxn ang="0">
                      <a:pos x="connsiteX2" y="connsiteY2"/>
                    </a:cxn>
                  </a:cxnLst>
                  <a:rect l="l" t="t" r="r" b="b"/>
                  <a:pathLst>
                    <a:path w="9525" h="108680">
                      <a:moveTo>
                        <a:pt x="0" y="108680"/>
                      </a:moveTo>
                      <a:lnTo>
                        <a:pt x="0" y="74962"/>
                      </a:lnTo>
                      <a:lnTo>
                        <a:pt x="0" y="0"/>
                      </a:lnTo>
                    </a:path>
                  </a:pathLst>
                </a:custGeom>
                <a:noFill/>
                <a:ln w="6350" cap="rnd">
                  <a:solidFill>
                    <a:srgbClr val="000000"/>
                  </a:solidFill>
                  <a:prstDash val="solid"/>
                  <a:round/>
                </a:ln>
              </p:spPr>
              <p:txBody>
                <a:bodyPr rtlCol="0" anchor="ctr"/>
                <a:lstStyle/>
                <a:p>
                  <a:endParaRPr lang="en-US"/>
                </a:p>
              </p:txBody>
            </p:sp>
          </p:grpSp>
          <p:sp>
            <p:nvSpPr>
              <p:cNvPr id="213" name="Freeform: Shape 212">
                <a:extLst>
                  <a:ext uri="{FF2B5EF4-FFF2-40B4-BE49-F238E27FC236}">
                    <a16:creationId xmlns:a16="http://schemas.microsoft.com/office/drawing/2014/main" id="{CFC27ED2-988A-4F01-ADE9-9B442D378EAE}"/>
                  </a:ext>
                </a:extLst>
              </p:cNvPr>
              <p:cNvSpPr/>
              <p:nvPr/>
            </p:nvSpPr>
            <p:spPr>
              <a:xfrm>
                <a:off x="2047954" y="5878141"/>
                <a:ext cx="173545" cy="187020"/>
              </a:xfrm>
              <a:custGeom>
                <a:avLst/>
                <a:gdLst>
                  <a:gd name="connsiteX0" fmla="*/ 117538 w 173545"/>
                  <a:gd name="connsiteY0" fmla="*/ 9474 h 187020"/>
                  <a:gd name="connsiteX1" fmla="*/ 86773 w 173545"/>
                  <a:gd name="connsiteY1" fmla="*/ 44 h 187020"/>
                  <a:gd name="connsiteX2" fmla="*/ 56007 w 173545"/>
                  <a:gd name="connsiteY2" fmla="*/ 10046 h 187020"/>
                  <a:gd name="connsiteX3" fmla="*/ 0 w 173545"/>
                  <a:gd name="connsiteY3" fmla="*/ 25571 h 187020"/>
                  <a:gd name="connsiteX4" fmla="*/ 0 w 173545"/>
                  <a:gd name="connsiteY4" fmla="*/ 69386 h 187020"/>
                  <a:gd name="connsiteX5" fmla="*/ 3334 w 173545"/>
                  <a:gd name="connsiteY5" fmla="*/ 93770 h 187020"/>
                  <a:gd name="connsiteX6" fmla="*/ 3334 w 173545"/>
                  <a:gd name="connsiteY6" fmla="*/ 93770 h 187020"/>
                  <a:gd name="connsiteX7" fmla="*/ 86773 w 173545"/>
                  <a:gd name="connsiteY7" fmla="*/ 187020 h 187020"/>
                  <a:gd name="connsiteX8" fmla="*/ 170212 w 173545"/>
                  <a:gd name="connsiteY8" fmla="*/ 93770 h 187020"/>
                  <a:gd name="connsiteX9" fmla="*/ 170212 w 173545"/>
                  <a:gd name="connsiteY9" fmla="*/ 93199 h 187020"/>
                  <a:gd name="connsiteX10" fmla="*/ 170212 w 173545"/>
                  <a:gd name="connsiteY10" fmla="*/ 93199 h 187020"/>
                  <a:gd name="connsiteX11" fmla="*/ 173546 w 173545"/>
                  <a:gd name="connsiteY11" fmla="*/ 68815 h 187020"/>
                  <a:gd name="connsiteX12" fmla="*/ 173546 w 173545"/>
                  <a:gd name="connsiteY12" fmla="*/ 25000 h 187020"/>
                  <a:gd name="connsiteX13" fmla="*/ 117538 w 173545"/>
                  <a:gd name="connsiteY13" fmla="*/ 9474 h 187020"/>
                  <a:gd name="connsiteX14" fmla="*/ 117538 w 173545"/>
                  <a:gd name="connsiteY14" fmla="*/ 9474 h 187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3545" h="187020">
                    <a:moveTo>
                      <a:pt x="117538" y="9474"/>
                    </a:moveTo>
                    <a:cubicBezTo>
                      <a:pt x="109823" y="3378"/>
                      <a:pt x="98869" y="44"/>
                      <a:pt x="86773" y="44"/>
                    </a:cubicBezTo>
                    <a:cubicBezTo>
                      <a:pt x="75248" y="-527"/>
                      <a:pt x="68104" y="4521"/>
                      <a:pt x="56007" y="10046"/>
                    </a:cubicBezTo>
                    <a:cubicBezTo>
                      <a:pt x="38386" y="16713"/>
                      <a:pt x="22003" y="25571"/>
                      <a:pt x="0" y="25571"/>
                    </a:cubicBezTo>
                    <a:lnTo>
                      <a:pt x="0" y="69386"/>
                    </a:lnTo>
                    <a:cubicBezTo>
                      <a:pt x="0" y="77673"/>
                      <a:pt x="1143" y="86055"/>
                      <a:pt x="3334" y="93770"/>
                    </a:cubicBezTo>
                    <a:lnTo>
                      <a:pt x="3334" y="93770"/>
                    </a:lnTo>
                    <a:cubicBezTo>
                      <a:pt x="13240" y="129870"/>
                      <a:pt x="42863" y="162065"/>
                      <a:pt x="86773" y="187020"/>
                    </a:cubicBezTo>
                    <a:cubicBezTo>
                      <a:pt x="131254" y="162065"/>
                      <a:pt x="160877" y="129870"/>
                      <a:pt x="170212" y="93770"/>
                    </a:cubicBezTo>
                    <a:lnTo>
                      <a:pt x="170212" y="93199"/>
                    </a:lnTo>
                    <a:lnTo>
                      <a:pt x="170212" y="93199"/>
                    </a:lnTo>
                    <a:cubicBezTo>
                      <a:pt x="172402" y="85388"/>
                      <a:pt x="173546" y="76530"/>
                      <a:pt x="173546" y="68815"/>
                    </a:cubicBezTo>
                    <a:lnTo>
                      <a:pt x="173546" y="25000"/>
                    </a:lnTo>
                    <a:cubicBezTo>
                      <a:pt x="151067" y="25000"/>
                      <a:pt x="131826" y="19475"/>
                      <a:pt x="117538" y="9474"/>
                    </a:cubicBezTo>
                    <a:lnTo>
                      <a:pt x="117538" y="9474"/>
                    </a:lnTo>
                    <a:close/>
                  </a:path>
                </a:pathLst>
              </a:custGeom>
              <a:noFill/>
              <a:ln w="6350" cap="rnd">
                <a:solidFill>
                  <a:srgbClr val="000000"/>
                </a:solidFill>
                <a:prstDash val="solid"/>
                <a:round/>
              </a:ln>
            </p:spPr>
            <p:txBody>
              <a:bodyPr rtlCol="0" anchor="ctr"/>
              <a:lstStyle/>
              <a:p>
                <a:endParaRPr lang="en-US"/>
              </a:p>
            </p:txBody>
          </p:sp>
        </p:grpSp>
      </p:grpSp>
      <p:grpSp>
        <p:nvGrpSpPr>
          <p:cNvPr id="131" name="Group 130">
            <a:extLst>
              <a:ext uri="{FF2B5EF4-FFF2-40B4-BE49-F238E27FC236}">
                <a16:creationId xmlns:a16="http://schemas.microsoft.com/office/drawing/2014/main" id="{6B687F74-CF0E-4FB0-9A2C-39BBE53947B7}"/>
              </a:ext>
            </a:extLst>
          </p:cNvPr>
          <p:cNvGrpSpPr/>
          <p:nvPr/>
        </p:nvGrpSpPr>
        <p:grpSpPr>
          <a:xfrm>
            <a:off x="1282324" y="6253784"/>
            <a:ext cx="252577" cy="252577"/>
            <a:chOff x="810844" y="8596993"/>
            <a:chExt cx="252577" cy="252577"/>
          </a:xfrm>
        </p:grpSpPr>
        <p:sp>
          <p:nvSpPr>
            <p:cNvPr id="132" name="Freeform: Shape 131">
              <a:extLst>
                <a:ext uri="{FF2B5EF4-FFF2-40B4-BE49-F238E27FC236}">
                  <a16:creationId xmlns:a16="http://schemas.microsoft.com/office/drawing/2014/main" id="{D01439D4-475B-4450-B3EB-52ED3D91CDB0}"/>
                </a:ext>
              </a:extLst>
            </p:cNvPr>
            <p:cNvSpPr/>
            <p:nvPr/>
          </p:nvSpPr>
          <p:spPr>
            <a:xfrm>
              <a:off x="810844" y="8596993"/>
              <a:ext cx="252577" cy="252577"/>
            </a:xfrm>
            <a:custGeom>
              <a:avLst/>
              <a:gdLst>
                <a:gd name="connsiteX0" fmla="*/ 252577 w 252577"/>
                <a:gd name="connsiteY0" fmla="*/ 126289 h 252577"/>
                <a:gd name="connsiteX1" fmla="*/ 126289 w 252577"/>
                <a:gd name="connsiteY1" fmla="*/ 252577 h 252577"/>
                <a:gd name="connsiteX2" fmla="*/ 0 w 252577"/>
                <a:gd name="connsiteY2" fmla="*/ 126289 h 252577"/>
                <a:gd name="connsiteX3" fmla="*/ 126289 w 252577"/>
                <a:gd name="connsiteY3" fmla="*/ 0 h 252577"/>
                <a:gd name="connsiteX4" fmla="*/ 252577 w 252577"/>
                <a:gd name="connsiteY4" fmla="*/ 126289 h 252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577" h="252577">
                  <a:moveTo>
                    <a:pt x="252577" y="126289"/>
                  </a:moveTo>
                  <a:cubicBezTo>
                    <a:pt x="252577" y="196036"/>
                    <a:pt x="196036" y="252577"/>
                    <a:pt x="126289" y="252577"/>
                  </a:cubicBezTo>
                  <a:cubicBezTo>
                    <a:pt x="56541" y="252577"/>
                    <a:pt x="0" y="196036"/>
                    <a:pt x="0" y="126289"/>
                  </a:cubicBezTo>
                  <a:cubicBezTo>
                    <a:pt x="0" y="56541"/>
                    <a:pt x="56541" y="0"/>
                    <a:pt x="126289" y="0"/>
                  </a:cubicBezTo>
                  <a:cubicBezTo>
                    <a:pt x="196036" y="0"/>
                    <a:pt x="252577" y="56541"/>
                    <a:pt x="252577" y="126289"/>
                  </a:cubicBezTo>
                  <a:close/>
                </a:path>
              </a:pathLst>
            </a:custGeom>
            <a:solidFill>
              <a:srgbClr val="4FA7F2"/>
            </a:solidFill>
            <a:ln w="1890" cap="flat">
              <a:noFill/>
              <a:prstDash val="solid"/>
              <a:miter/>
            </a:ln>
          </p:spPr>
          <p:txBody>
            <a:bodyPr rtlCol="0" anchor="ctr"/>
            <a:lstStyle/>
            <a:p>
              <a:endParaRPr lang="en-US"/>
            </a:p>
          </p:txBody>
        </p:sp>
        <p:grpSp>
          <p:nvGrpSpPr>
            <p:cNvPr id="133" name="Graphic 335">
              <a:extLst>
                <a:ext uri="{FF2B5EF4-FFF2-40B4-BE49-F238E27FC236}">
                  <a16:creationId xmlns:a16="http://schemas.microsoft.com/office/drawing/2014/main" id="{36355411-7A75-4505-A571-64D82407C64E}"/>
                </a:ext>
              </a:extLst>
            </p:cNvPr>
            <p:cNvGrpSpPr/>
            <p:nvPr/>
          </p:nvGrpSpPr>
          <p:grpSpPr>
            <a:xfrm>
              <a:off x="884962" y="8670553"/>
              <a:ext cx="104339" cy="102223"/>
              <a:chOff x="506962" y="8672581"/>
              <a:chExt cx="104339" cy="102223"/>
            </a:xfrm>
          </p:grpSpPr>
          <p:sp>
            <p:nvSpPr>
              <p:cNvPr id="134" name="Freeform: Shape 133">
                <a:extLst>
                  <a:ext uri="{FF2B5EF4-FFF2-40B4-BE49-F238E27FC236}">
                    <a16:creationId xmlns:a16="http://schemas.microsoft.com/office/drawing/2014/main" id="{C9C116AC-2776-4D94-AED1-59B294B90484}"/>
                  </a:ext>
                </a:extLst>
              </p:cNvPr>
              <p:cNvSpPr/>
              <p:nvPr/>
            </p:nvSpPr>
            <p:spPr>
              <a:xfrm>
                <a:off x="559132" y="8672581"/>
                <a:ext cx="1923" cy="102223"/>
              </a:xfrm>
              <a:custGeom>
                <a:avLst/>
                <a:gdLst>
                  <a:gd name="connsiteX0" fmla="*/ 0 w 1923"/>
                  <a:gd name="connsiteY0" fmla="*/ 0 h 102223"/>
                  <a:gd name="connsiteX1" fmla="*/ 0 w 1923"/>
                  <a:gd name="connsiteY1" fmla="*/ 102224 h 102223"/>
                </a:gdLst>
                <a:ahLst/>
                <a:cxnLst>
                  <a:cxn ang="0">
                    <a:pos x="connsiteX0" y="connsiteY0"/>
                  </a:cxn>
                  <a:cxn ang="0">
                    <a:pos x="connsiteX1" y="connsiteY1"/>
                  </a:cxn>
                </a:cxnLst>
                <a:rect l="l" t="t" r="r" b="b"/>
                <a:pathLst>
                  <a:path w="1923" h="102223">
                    <a:moveTo>
                      <a:pt x="0" y="0"/>
                    </a:moveTo>
                    <a:lnTo>
                      <a:pt x="0" y="102224"/>
                    </a:lnTo>
                  </a:path>
                </a:pathLst>
              </a:custGeom>
              <a:ln w="4707" cap="rnd">
                <a:solidFill>
                  <a:schemeClr val="tx1"/>
                </a:solidFill>
                <a:prstDash val="solid"/>
                <a:round/>
              </a:ln>
            </p:spPr>
            <p:txBody>
              <a:bodyPr rtlCol="0" anchor="ctr"/>
              <a:lstStyle/>
              <a:p>
                <a:endParaRPr lang="en-US"/>
              </a:p>
            </p:txBody>
          </p:sp>
          <p:sp>
            <p:nvSpPr>
              <p:cNvPr id="135" name="Freeform: Shape 134">
                <a:extLst>
                  <a:ext uri="{FF2B5EF4-FFF2-40B4-BE49-F238E27FC236}">
                    <a16:creationId xmlns:a16="http://schemas.microsoft.com/office/drawing/2014/main" id="{DFA26E25-C320-4CE2-82B6-906D0E88E0AE}"/>
                  </a:ext>
                </a:extLst>
              </p:cNvPr>
              <p:cNvSpPr/>
              <p:nvPr/>
            </p:nvSpPr>
            <p:spPr>
              <a:xfrm>
                <a:off x="506962" y="8722635"/>
                <a:ext cx="52169" cy="52169"/>
              </a:xfrm>
              <a:custGeom>
                <a:avLst/>
                <a:gdLst>
                  <a:gd name="connsiteX0" fmla="*/ 0 w 52169"/>
                  <a:gd name="connsiteY0" fmla="*/ 0 h 52169"/>
                  <a:gd name="connsiteX1" fmla="*/ 52170 w 52169"/>
                  <a:gd name="connsiteY1" fmla="*/ 52170 h 52169"/>
                </a:gdLst>
                <a:ahLst/>
                <a:cxnLst>
                  <a:cxn ang="0">
                    <a:pos x="connsiteX0" y="connsiteY0"/>
                  </a:cxn>
                  <a:cxn ang="0">
                    <a:pos x="connsiteX1" y="connsiteY1"/>
                  </a:cxn>
                </a:cxnLst>
                <a:rect l="l" t="t" r="r" b="b"/>
                <a:pathLst>
                  <a:path w="52169" h="52169">
                    <a:moveTo>
                      <a:pt x="0" y="0"/>
                    </a:moveTo>
                    <a:lnTo>
                      <a:pt x="52170" y="52170"/>
                    </a:lnTo>
                  </a:path>
                </a:pathLst>
              </a:custGeom>
              <a:ln w="4707" cap="rnd">
                <a:solidFill>
                  <a:schemeClr val="tx1"/>
                </a:solidFill>
                <a:prstDash val="solid"/>
                <a:round/>
              </a:ln>
            </p:spPr>
            <p:txBody>
              <a:bodyPr rtlCol="0" anchor="ctr"/>
              <a:lstStyle/>
              <a:p>
                <a:endParaRPr lang="en-US"/>
              </a:p>
            </p:txBody>
          </p:sp>
          <p:sp>
            <p:nvSpPr>
              <p:cNvPr id="136" name="Freeform: Shape 135">
                <a:extLst>
                  <a:ext uri="{FF2B5EF4-FFF2-40B4-BE49-F238E27FC236}">
                    <a16:creationId xmlns:a16="http://schemas.microsoft.com/office/drawing/2014/main" id="{2763A20B-D783-4954-B7D1-E4BEDA8FFC94}"/>
                  </a:ext>
                </a:extLst>
              </p:cNvPr>
              <p:cNvSpPr/>
              <p:nvPr/>
            </p:nvSpPr>
            <p:spPr>
              <a:xfrm>
                <a:off x="559132" y="8722635"/>
                <a:ext cx="52169" cy="52169"/>
              </a:xfrm>
              <a:custGeom>
                <a:avLst/>
                <a:gdLst>
                  <a:gd name="connsiteX0" fmla="*/ 52170 w 52169"/>
                  <a:gd name="connsiteY0" fmla="*/ 0 h 52169"/>
                  <a:gd name="connsiteX1" fmla="*/ 0 w 52169"/>
                  <a:gd name="connsiteY1" fmla="*/ 52170 h 52169"/>
                </a:gdLst>
                <a:ahLst/>
                <a:cxnLst>
                  <a:cxn ang="0">
                    <a:pos x="connsiteX0" y="connsiteY0"/>
                  </a:cxn>
                  <a:cxn ang="0">
                    <a:pos x="connsiteX1" y="connsiteY1"/>
                  </a:cxn>
                </a:cxnLst>
                <a:rect l="l" t="t" r="r" b="b"/>
                <a:pathLst>
                  <a:path w="52169" h="52169">
                    <a:moveTo>
                      <a:pt x="52170" y="0"/>
                    </a:moveTo>
                    <a:lnTo>
                      <a:pt x="0" y="52170"/>
                    </a:lnTo>
                  </a:path>
                </a:pathLst>
              </a:custGeom>
              <a:ln w="4707" cap="rnd">
                <a:solidFill>
                  <a:schemeClr val="tx1"/>
                </a:solidFill>
                <a:prstDash val="solid"/>
                <a:round/>
              </a:ln>
            </p:spPr>
            <p:txBody>
              <a:bodyPr rtlCol="0" anchor="ctr"/>
              <a:lstStyle/>
              <a:p>
                <a:endParaRPr lang="en-US"/>
              </a:p>
            </p:txBody>
          </p:sp>
        </p:grpSp>
      </p:grpSp>
      <p:sp>
        <p:nvSpPr>
          <p:cNvPr id="141" name="TextBox 140">
            <a:extLst>
              <a:ext uri="{FF2B5EF4-FFF2-40B4-BE49-F238E27FC236}">
                <a16:creationId xmlns:a16="http://schemas.microsoft.com/office/drawing/2014/main" id="{01586933-B668-406A-87C7-8CF0181AE97A}"/>
              </a:ext>
            </a:extLst>
          </p:cNvPr>
          <p:cNvSpPr txBox="1"/>
          <p:nvPr/>
        </p:nvSpPr>
        <p:spPr>
          <a:xfrm>
            <a:off x="2637000" y="3192713"/>
            <a:ext cx="1584000" cy="380480"/>
          </a:xfrm>
          <a:prstGeom prst="rect">
            <a:avLst/>
          </a:prstGeom>
          <a:noFill/>
        </p:spPr>
        <p:txBody>
          <a:bodyPr wrap="square" lIns="0" tIns="0" rIns="0" bIns="72000" rtlCol="0" anchor="b">
            <a:spAutoFit/>
          </a:bodyPr>
          <a:lstStyle/>
          <a:p>
            <a:pPr algn="ctr" defTabSz="403433"/>
            <a:r>
              <a:rPr lang="en-US" sz="1000">
                <a:latin typeface="+mj-lt"/>
                <a:cs typeface="Segoe UI Semibold" panose="020B0702040204020203" pitchFamily="34" charset="0"/>
              </a:rPr>
              <a:t>For identity </a:t>
            </a:r>
            <a:br>
              <a:rPr lang="en-US" sz="1000">
                <a:latin typeface="+mj-lt"/>
                <a:cs typeface="Segoe UI Semibold" panose="020B0702040204020203" pitchFamily="34" charset="0"/>
              </a:rPr>
            </a:br>
            <a:r>
              <a:rPr lang="en-US" sz="1000">
                <a:latin typeface="+mj-lt"/>
                <a:cs typeface="Segoe UI Semibold" panose="020B0702040204020203" pitchFamily="34" charset="0"/>
              </a:rPr>
              <a:t>protection</a:t>
            </a:r>
          </a:p>
        </p:txBody>
      </p:sp>
      <p:sp>
        <p:nvSpPr>
          <p:cNvPr id="144" name="TextBox 143">
            <a:extLst>
              <a:ext uri="{FF2B5EF4-FFF2-40B4-BE49-F238E27FC236}">
                <a16:creationId xmlns:a16="http://schemas.microsoft.com/office/drawing/2014/main" id="{BF7B1566-8EDE-4807-A08F-9C7767D019D1}"/>
              </a:ext>
            </a:extLst>
          </p:cNvPr>
          <p:cNvSpPr txBox="1"/>
          <p:nvPr/>
        </p:nvSpPr>
        <p:spPr>
          <a:xfrm>
            <a:off x="2583000" y="4538332"/>
            <a:ext cx="1692000" cy="1384995"/>
          </a:xfrm>
          <a:prstGeom prst="rect">
            <a:avLst/>
          </a:prstGeom>
          <a:noFill/>
        </p:spPr>
        <p:txBody>
          <a:bodyPr wrap="square" lIns="0" tIns="0" rIns="0" bIns="0" anchor="t">
            <a:spAutoFit/>
          </a:bodyPr>
          <a:lstStyle/>
          <a:p>
            <a:pPr algn="ctr" defTabSz="432238">
              <a:spcBef>
                <a:spcPts val="283"/>
              </a:spcBef>
              <a:spcAft>
                <a:spcPts val="800"/>
              </a:spcAft>
              <a:defRPr/>
            </a:pPr>
            <a:r>
              <a:rPr lang="en-US" sz="1000"/>
              <a:t>Ensure only the authorised people access your systems and data, with administrative access limited to a defined timeframe.  Microsoft's identity solutions, available </a:t>
            </a:r>
            <a:br>
              <a:rPr lang="en-US" sz="1000"/>
            </a:br>
            <a:r>
              <a:rPr lang="en-US" sz="1000"/>
              <a:t>as an add-on or built into certain M365 SKUs, </a:t>
            </a:r>
            <a:br>
              <a:rPr lang="en-US" sz="1000"/>
            </a:br>
            <a:r>
              <a:rPr lang="en-US" sz="1000"/>
              <a:t>help you:</a:t>
            </a:r>
          </a:p>
        </p:txBody>
      </p:sp>
      <p:cxnSp>
        <p:nvCxnSpPr>
          <p:cNvPr id="142" name="Straight Connector 141">
            <a:extLst>
              <a:ext uri="{FF2B5EF4-FFF2-40B4-BE49-F238E27FC236}">
                <a16:creationId xmlns:a16="http://schemas.microsoft.com/office/drawing/2014/main" id="{DB1FEA34-A330-4672-A4CD-67B37D4FE257}"/>
              </a:ext>
              <a:ext uri="{C183D7F6-B498-43B3-948B-1728B52AA6E4}">
                <adec:decorative xmlns:adec="http://schemas.microsoft.com/office/drawing/2017/decorative" val="1"/>
              </a:ext>
            </a:extLst>
          </p:cNvPr>
          <p:cNvCxnSpPr>
            <a:cxnSpLocks/>
          </p:cNvCxnSpPr>
          <p:nvPr/>
        </p:nvCxnSpPr>
        <p:spPr>
          <a:xfrm>
            <a:off x="2583000" y="3573193"/>
            <a:ext cx="1692000" cy="0"/>
          </a:xfrm>
          <a:prstGeom prst="line">
            <a:avLst/>
          </a:prstGeom>
          <a:noFill/>
          <a:ln w="12700" cap="flat" cmpd="sng" algn="ctr">
            <a:solidFill>
              <a:srgbClr val="77EAB3"/>
            </a:solidFill>
            <a:prstDash val="solid"/>
            <a:headEnd type="none" w="lg" len="med"/>
            <a:tailEnd type="none" w="lg" len="med"/>
          </a:ln>
          <a:effectLst/>
        </p:spPr>
      </p:cxnSp>
      <p:grpSp>
        <p:nvGrpSpPr>
          <p:cNvPr id="220" name="Group 219">
            <a:extLst>
              <a:ext uri="{FF2B5EF4-FFF2-40B4-BE49-F238E27FC236}">
                <a16:creationId xmlns:a16="http://schemas.microsoft.com/office/drawing/2014/main" id="{71BBC952-4051-4503-B8B5-8EDA2BF5648E}"/>
              </a:ext>
            </a:extLst>
          </p:cNvPr>
          <p:cNvGrpSpPr>
            <a:grpSpLocks noChangeAspect="1"/>
          </p:cNvGrpSpPr>
          <p:nvPr/>
        </p:nvGrpSpPr>
        <p:grpSpPr>
          <a:xfrm>
            <a:off x="3123000" y="3749763"/>
            <a:ext cx="612000" cy="612000"/>
            <a:chOff x="3123000" y="6712720"/>
            <a:chExt cx="612000" cy="612000"/>
          </a:xfrm>
        </p:grpSpPr>
        <p:pic>
          <p:nvPicPr>
            <p:cNvPr id="221" name="Picture 220">
              <a:extLst>
                <a:ext uri="{FF2B5EF4-FFF2-40B4-BE49-F238E27FC236}">
                  <a16:creationId xmlns:a16="http://schemas.microsoft.com/office/drawing/2014/main" id="{FB80731C-3837-4BEE-9BF2-0CDC9C852AC3}"/>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rot="5400000">
              <a:off x="3123000" y="6712720"/>
              <a:ext cx="612000" cy="612000"/>
            </a:xfrm>
            <a:prstGeom prst="rect">
              <a:avLst/>
            </a:prstGeom>
          </p:spPr>
        </p:pic>
        <p:pic>
          <p:nvPicPr>
            <p:cNvPr id="222" name="Graphic 221">
              <a:extLst>
                <a:ext uri="{FF2B5EF4-FFF2-40B4-BE49-F238E27FC236}">
                  <a16:creationId xmlns:a16="http://schemas.microsoft.com/office/drawing/2014/main" id="{6D64E088-D722-4E04-8C73-D8C2EEDE2D4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310042" y="6874719"/>
              <a:ext cx="237917" cy="288000"/>
            </a:xfrm>
            <a:prstGeom prst="rect">
              <a:avLst/>
            </a:prstGeom>
          </p:spPr>
        </p:pic>
      </p:grpSp>
      <p:grpSp>
        <p:nvGrpSpPr>
          <p:cNvPr id="146" name="Group 145">
            <a:extLst>
              <a:ext uri="{FF2B5EF4-FFF2-40B4-BE49-F238E27FC236}">
                <a16:creationId xmlns:a16="http://schemas.microsoft.com/office/drawing/2014/main" id="{EFCB6A76-D296-47B9-B978-F35F7DC86858}"/>
              </a:ext>
            </a:extLst>
          </p:cNvPr>
          <p:cNvGrpSpPr/>
          <p:nvPr/>
        </p:nvGrpSpPr>
        <p:grpSpPr>
          <a:xfrm>
            <a:off x="3302712" y="6253784"/>
            <a:ext cx="252577" cy="252577"/>
            <a:chOff x="810844" y="8596993"/>
            <a:chExt cx="252577" cy="252577"/>
          </a:xfrm>
        </p:grpSpPr>
        <p:sp>
          <p:nvSpPr>
            <p:cNvPr id="147" name="Freeform: Shape 146">
              <a:extLst>
                <a:ext uri="{FF2B5EF4-FFF2-40B4-BE49-F238E27FC236}">
                  <a16:creationId xmlns:a16="http://schemas.microsoft.com/office/drawing/2014/main" id="{244BD7B7-D176-4D33-9F71-550EF7F283AE}"/>
                </a:ext>
              </a:extLst>
            </p:cNvPr>
            <p:cNvSpPr/>
            <p:nvPr/>
          </p:nvSpPr>
          <p:spPr>
            <a:xfrm>
              <a:off x="810844" y="8596993"/>
              <a:ext cx="252577" cy="252577"/>
            </a:xfrm>
            <a:custGeom>
              <a:avLst/>
              <a:gdLst>
                <a:gd name="connsiteX0" fmla="*/ 252577 w 252577"/>
                <a:gd name="connsiteY0" fmla="*/ 126289 h 252577"/>
                <a:gd name="connsiteX1" fmla="*/ 126289 w 252577"/>
                <a:gd name="connsiteY1" fmla="*/ 252577 h 252577"/>
                <a:gd name="connsiteX2" fmla="*/ 0 w 252577"/>
                <a:gd name="connsiteY2" fmla="*/ 126289 h 252577"/>
                <a:gd name="connsiteX3" fmla="*/ 126289 w 252577"/>
                <a:gd name="connsiteY3" fmla="*/ 0 h 252577"/>
                <a:gd name="connsiteX4" fmla="*/ 252577 w 252577"/>
                <a:gd name="connsiteY4" fmla="*/ 126289 h 252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577" h="252577">
                  <a:moveTo>
                    <a:pt x="252577" y="126289"/>
                  </a:moveTo>
                  <a:cubicBezTo>
                    <a:pt x="252577" y="196036"/>
                    <a:pt x="196036" y="252577"/>
                    <a:pt x="126289" y="252577"/>
                  </a:cubicBezTo>
                  <a:cubicBezTo>
                    <a:pt x="56541" y="252577"/>
                    <a:pt x="0" y="196036"/>
                    <a:pt x="0" y="126289"/>
                  </a:cubicBezTo>
                  <a:cubicBezTo>
                    <a:pt x="0" y="56541"/>
                    <a:pt x="56541" y="0"/>
                    <a:pt x="126289" y="0"/>
                  </a:cubicBezTo>
                  <a:cubicBezTo>
                    <a:pt x="196036" y="0"/>
                    <a:pt x="252577" y="56541"/>
                    <a:pt x="252577" y="126289"/>
                  </a:cubicBezTo>
                  <a:close/>
                </a:path>
              </a:pathLst>
            </a:custGeom>
            <a:solidFill>
              <a:srgbClr val="77EAB3"/>
            </a:solidFill>
            <a:ln w="1890" cap="flat">
              <a:noFill/>
              <a:prstDash val="solid"/>
              <a:miter/>
            </a:ln>
          </p:spPr>
          <p:txBody>
            <a:bodyPr rtlCol="0" anchor="ctr"/>
            <a:lstStyle/>
            <a:p>
              <a:endParaRPr lang="en-US"/>
            </a:p>
          </p:txBody>
        </p:sp>
        <p:grpSp>
          <p:nvGrpSpPr>
            <p:cNvPr id="148" name="Graphic 335">
              <a:extLst>
                <a:ext uri="{FF2B5EF4-FFF2-40B4-BE49-F238E27FC236}">
                  <a16:creationId xmlns:a16="http://schemas.microsoft.com/office/drawing/2014/main" id="{5324B3B9-99A9-466A-9A00-582B77AAF5B2}"/>
                </a:ext>
              </a:extLst>
            </p:cNvPr>
            <p:cNvGrpSpPr/>
            <p:nvPr/>
          </p:nvGrpSpPr>
          <p:grpSpPr>
            <a:xfrm>
              <a:off x="884962" y="8670553"/>
              <a:ext cx="104339" cy="102223"/>
              <a:chOff x="506962" y="8672581"/>
              <a:chExt cx="104339" cy="102223"/>
            </a:xfrm>
          </p:grpSpPr>
          <p:sp>
            <p:nvSpPr>
              <p:cNvPr id="149" name="Freeform: Shape 148">
                <a:extLst>
                  <a:ext uri="{FF2B5EF4-FFF2-40B4-BE49-F238E27FC236}">
                    <a16:creationId xmlns:a16="http://schemas.microsoft.com/office/drawing/2014/main" id="{F7642658-476C-4445-A841-028F1A74AA7E}"/>
                  </a:ext>
                </a:extLst>
              </p:cNvPr>
              <p:cNvSpPr/>
              <p:nvPr/>
            </p:nvSpPr>
            <p:spPr>
              <a:xfrm>
                <a:off x="559132" y="8672581"/>
                <a:ext cx="1923" cy="102223"/>
              </a:xfrm>
              <a:custGeom>
                <a:avLst/>
                <a:gdLst>
                  <a:gd name="connsiteX0" fmla="*/ 0 w 1923"/>
                  <a:gd name="connsiteY0" fmla="*/ 0 h 102223"/>
                  <a:gd name="connsiteX1" fmla="*/ 0 w 1923"/>
                  <a:gd name="connsiteY1" fmla="*/ 102224 h 102223"/>
                </a:gdLst>
                <a:ahLst/>
                <a:cxnLst>
                  <a:cxn ang="0">
                    <a:pos x="connsiteX0" y="connsiteY0"/>
                  </a:cxn>
                  <a:cxn ang="0">
                    <a:pos x="connsiteX1" y="connsiteY1"/>
                  </a:cxn>
                </a:cxnLst>
                <a:rect l="l" t="t" r="r" b="b"/>
                <a:pathLst>
                  <a:path w="1923" h="102223">
                    <a:moveTo>
                      <a:pt x="0" y="0"/>
                    </a:moveTo>
                    <a:lnTo>
                      <a:pt x="0" y="102224"/>
                    </a:lnTo>
                  </a:path>
                </a:pathLst>
              </a:custGeom>
              <a:ln w="4707" cap="rnd">
                <a:solidFill>
                  <a:schemeClr val="tx1"/>
                </a:solidFill>
                <a:prstDash val="solid"/>
                <a:round/>
              </a:ln>
            </p:spPr>
            <p:txBody>
              <a:bodyPr rtlCol="0" anchor="ctr"/>
              <a:lstStyle/>
              <a:p>
                <a:endParaRPr lang="en-US"/>
              </a:p>
            </p:txBody>
          </p:sp>
          <p:sp>
            <p:nvSpPr>
              <p:cNvPr id="150" name="Freeform: Shape 149">
                <a:extLst>
                  <a:ext uri="{FF2B5EF4-FFF2-40B4-BE49-F238E27FC236}">
                    <a16:creationId xmlns:a16="http://schemas.microsoft.com/office/drawing/2014/main" id="{10888BBE-4B0B-4733-99C5-E867362190AC}"/>
                  </a:ext>
                </a:extLst>
              </p:cNvPr>
              <p:cNvSpPr/>
              <p:nvPr/>
            </p:nvSpPr>
            <p:spPr>
              <a:xfrm>
                <a:off x="506962" y="8722635"/>
                <a:ext cx="52169" cy="52169"/>
              </a:xfrm>
              <a:custGeom>
                <a:avLst/>
                <a:gdLst>
                  <a:gd name="connsiteX0" fmla="*/ 0 w 52169"/>
                  <a:gd name="connsiteY0" fmla="*/ 0 h 52169"/>
                  <a:gd name="connsiteX1" fmla="*/ 52170 w 52169"/>
                  <a:gd name="connsiteY1" fmla="*/ 52170 h 52169"/>
                </a:gdLst>
                <a:ahLst/>
                <a:cxnLst>
                  <a:cxn ang="0">
                    <a:pos x="connsiteX0" y="connsiteY0"/>
                  </a:cxn>
                  <a:cxn ang="0">
                    <a:pos x="connsiteX1" y="connsiteY1"/>
                  </a:cxn>
                </a:cxnLst>
                <a:rect l="l" t="t" r="r" b="b"/>
                <a:pathLst>
                  <a:path w="52169" h="52169">
                    <a:moveTo>
                      <a:pt x="0" y="0"/>
                    </a:moveTo>
                    <a:lnTo>
                      <a:pt x="52170" y="52170"/>
                    </a:lnTo>
                  </a:path>
                </a:pathLst>
              </a:custGeom>
              <a:ln w="4707" cap="rnd">
                <a:solidFill>
                  <a:schemeClr val="tx1"/>
                </a:solidFill>
                <a:prstDash val="solid"/>
                <a:round/>
              </a:ln>
            </p:spPr>
            <p:txBody>
              <a:bodyPr rtlCol="0" anchor="ctr"/>
              <a:lstStyle/>
              <a:p>
                <a:endParaRPr lang="en-US"/>
              </a:p>
            </p:txBody>
          </p:sp>
          <p:sp>
            <p:nvSpPr>
              <p:cNvPr id="151" name="Freeform: Shape 150">
                <a:extLst>
                  <a:ext uri="{FF2B5EF4-FFF2-40B4-BE49-F238E27FC236}">
                    <a16:creationId xmlns:a16="http://schemas.microsoft.com/office/drawing/2014/main" id="{399A2687-E4FA-43D4-B3D9-19C5B97071F1}"/>
                  </a:ext>
                </a:extLst>
              </p:cNvPr>
              <p:cNvSpPr/>
              <p:nvPr/>
            </p:nvSpPr>
            <p:spPr>
              <a:xfrm>
                <a:off x="559132" y="8722635"/>
                <a:ext cx="52169" cy="52169"/>
              </a:xfrm>
              <a:custGeom>
                <a:avLst/>
                <a:gdLst>
                  <a:gd name="connsiteX0" fmla="*/ 52170 w 52169"/>
                  <a:gd name="connsiteY0" fmla="*/ 0 h 52169"/>
                  <a:gd name="connsiteX1" fmla="*/ 0 w 52169"/>
                  <a:gd name="connsiteY1" fmla="*/ 52170 h 52169"/>
                </a:gdLst>
                <a:ahLst/>
                <a:cxnLst>
                  <a:cxn ang="0">
                    <a:pos x="connsiteX0" y="connsiteY0"/>
                  </a:cxn>
                  <a:cxn ang="0">
                    <a:pos x="connsiteX1" y="connsiteY1"/>
                  </a:cxn>
                </a:cxnLst>
                <a:rect l="l" t="t" r="r" b="b"/>
                <a:pathLst>
                  <a:path w="52169" h="52169">
                    <a:moveTo>
                      <a:pt x="52170" y="0"/>
                    </a:moveTo>
                    <a:lnTo>
                      <a:pt x="0" y="52170"/>
                    </a:lnTo>
                  </a:path>
                </a:pathLst>
              </a:custGeom>
              <a:ln w="4707" cap="rnd">
                <a:solidFill>
                  <a:schemeClr val="tx1"/>
                </a:solidFill>
                <a:prstDash val="solid"/>
                <a:round/>
              </a:ln>
            </p:spPr>
            <p:txBody>
              <a:bodyPr rtlCol="0" anchor="ctr"/>
              <a:lstStyle/>
              <a:p>
                <a:endParaRPr lang="en-US"/>
              </a:p>
            </p:txBody>
          </p:sp>
        </p:grpSp>
      </p:grpSp>
      <p:sp>
        <p:nvSpPr>
          <p:cNvPr id="159" name="TextBox 158">
            <a:extLst>
              <a:ext uri="{FF2B5EF4-FFF2-40B4-BE49-F238E27FC236}">
                <a16:creationId xmlns:a16="http://schemas.microsoft.com/office/drawing/2014/main" id="{C437E554-BCEB-40DD-9D49-22E9723D4946}"/>
              </a:ext>
            </a:extLst>
          </p:cNvPr>
          <p:cNvSpPr txBox="1"/>
          <p:nvPr/>
        </p:nvSpPr>
        <p:spPr>
          <a:xfrm>
            <a:off x="4654797" y="3192713"/>
            <a:ext cx="1584000" cy="380480"/>
          </a:xfrm>
          <a:prstGeom prst="rect">
            <a:avLst/>
          </a:prstGeom>
          <a:noFill/>
        </p:spPr>
        <p:txBody>
          <a:bodyPr wrap="square" lIns="0" tIns="0" rIns="0" bIns="72000" rtlCol="0" anchor="b">
            <a:spAutoFit/>
          </a:bodyPr>
          <a:lstStyle/>
          <a:p>
            <a:pPr algn="ctr" defTabSz="403433"/>
            <a:r>
              <a:rPr lang="en-US" sz="1000">
                <a:latin typeface="+mj-lt"/>
                <a:cs typeface="Segoe UI Semibold" panose="020B0702040204020203" pitchFamily="34" charset="0"/>
              </a:rPr>
              <a:t>For endpoint protection </a:t>
            </a:r>
            <a:br>
              <a:rPr lang="en-US" sz="1000">
                <a:latin typeface="+mj-lt"/>
                <a:cs typeface="Segoe UI Semibold" panose="020B0702040204020203" pitchFamily="34" charset="0"/>
              </a:rPr>
            </a:br>
            <a:r>
              <a:rPr lang="en-US" sz="1000">
                <a:latin typeface="+mj-lt"/>
                <a:cs typeface="Segoe UI Semibold" panose="020B0702040204020203" pitchFamily="34" charset="0"/>
              </a:rPr>
              <a:t>&amp; threat defence</a:t>
            </a:r>
          </a:p>
        </p:txBody>
      </p:sp>
      <p:pic>
        <p:nvPicPr>
          <p:cNvPr id="170" name="Picture 169">
            <a:extLst>
              <a:ext uri="{FF2B5EF4-FFF2-40B4-BE49-F238E27FC236}">
                <a16:creationId xmlns:a16="http://schemas.microsoft.com/office/drawing/2014/main" id="{934394B6-7C7B-406D-A84E-65F0715B906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140797" y="3749763"/>
            <a:ext cx="612000" cy="612000"/>
          </a:xfrm>
          <a:prstGeom prst="rect">
            <a:avLst/>
          </a:prstGeom>
        </p:spPr>
      </p:pic>
      <p:sp>
        <p:nvSpPr>
          <p:cNvPr id="162" name="TextBox 161">
            <a:extLst>
              <a:ext uri="{FF2B5EF4-FFF2-40B4-BE49-F238E27FC236}">
                <a16:creationId xmlns:a16="http://schemas.microsoft.com/office/drawing/2014/main" id="{5C95FE49-8448-464F-B207-2730C81A9D85}"/>
              </a:ext>
            </a:extLst>
          </p:cNvPr>
          <p:cNvSpPr txBox="1"/>
          <p:nvPr/>
        </p:nvSpPr>
        <p:spPr>
          <a:xfrm>
            <a:off x="4600797" y="4538332"/>
            <a:ext cx="1692000" cy="923330"/>
          </a:xfrm>
          <a:prstGeom prst="rect">
            <a:avLst/>
          </a:prstGeom>
          <a:noFill/>
        </p:spPr>
        <p:txBody>
          <a:bodyPr wrap="square" lIns="0" tIns="0" rIns="0" bIns="0" anchor="t">
            <a:spAutoFit/>
          </a:bodyPr>
          <a:lstStyle/>
          <a:p>
            <a:pPr algn="ctr" defTabSz="432238">
              <a:spcBef>
                <a:spcPts val="283"/>
              </a:spcBef>
              <a:spcAft>
                <a:spcPts val="800"/>
              </a:spcAft>
              <a:defRPr/>
            </a:pPr>
            <a:r>
              <a:rPr lang="en-US" sz="1000"/>
              <a:t>Stop threats before they cause damage, reducing downtime and eliminating costly recovery efforts. M365 threat protection capabilities help you:</a:t>
            </a:r>
          </a:p>
        </p:txBody>
      </p:sp>
      <p:grpSp>
        <p:nvGrpSpPr>
          <p:cNvPr id="164" name="Group 163">
            <a:extLst>
              <a:ext uri="{FF2B5EF4-FFF2-40B4-BE49-F238E27FC236}">
                <a16:creationId xmlns:a16="http://schemas.microsoft.com/office/drawing/2014/main" id="{72F465F1-3B10-4521-AAB0-E6415A5A1E43}"/>
              </a:ext>
            </a:extLst>
          </p:cNvPr>
          <p:cNvGrpSpPr/>
          <p:nvPr/>
        </p:nvGrpSpPr>
        <p:grpSpPr>
          <a:xfrm>
            <a:off x="5320509" y="6253784"/>
            <a:ext cx="252577" cy="252577"/>
            <a:chOff x="810844" y="8596993"/>
            <a:chExt cx="252577" cy="252577"/>
          </a:xfrm>
        </p:grpSpPr>
        <p:sp>
          <p:nvSpPr>
            <p:cNvPr id="165" name="Freeform: Shape 164">
              <a:extLst>
                <a:ext uri="{FF2B5EF4-FFF2-40B4-BE49-F238E27FC236}">
                  <a16:creationId xmlns:a16="http://schemas.microsoft.com/office/drawing/2014/main" id="{69D3530A-306B-4ED8-83BF-DCD6557B2799}"/>
                </a:ext>
              </a:extLst>
            </p:cNvPr>
            <p:cNvSpPr/>
            <p:nvPr/>
          </p:nvSpPr>
          <p:spPr>
            <a:xfrm>
              <a:off x="810844" y="8596993"/>
              <a:ext cx="252577" cy="252577"/>
            </a:xfrm>
            <a:custGeom>
              <a:avLst/>
              <a:gdLst>
                <a:gd name="connsiteX0" fmla="*/ 252577 w 252577"/>
                <a:gd name="connsiteY0" fmla="*/ 126289 h 252577"/>
                <a:gd name="connsiteX1" fmla="*/ 126289 w 252577"/>
                <a:gd name="connsiteY1" fmla="*/ 252577 h 252577"/>
                <a:gd name="connsiteX2" fmla="*/ 0 w 252577"/>
                <a:gd name="connsiteY2" fmla="*/ 126289 h 252577"/>
                <a:gd name="connsiteX3" fmla="*/ 126289 w 252577"/>
                <a:gd name="connsiteY3" fmla="*/ 0 h 252577"/>
                <a:gd name="connsiteX4" fmla="*/ 252577 w 252577"/>
                <a:gd name="connsiteY4" fmla="*/ 126289 h 252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577" h="252577">
                  <a:moveTo>
                    <a:pt x="252577" y="126289"/>
                  </a:moveTo>
                  <a:cubicBezTo>
                    <a:pt x="252577" y="196036"/>
                    <a:pt x="196036" y="252577"/>
                    <a:pt x="126289" y="252577"/>
                  </a:cubicBezTo>
                  <a:cubicBezTo>
                    <a:pt x="56541" y="252577"/>
                    <a:pt x="0" y="196036"/>
                    <a:pt x="0" y="126289"/>
                  </a:cubicBezTo>
                  <a:cubicBezTo>
                    <a:pt x="0" y="56541"/>
                    <a:pt x="56541" y="0"/>
                    <a:pt x="126289" y="0"/>
                  </a:cubicBezTo>
                  <a:cubicBezTo>
                    <a:pt x="196036" y="0"/>
                    <a:pt x="252577" y="56541"/>
                    <a:pt x="252577" y="126289"/>
                  </a:cubicBezTo>
                  <a:close/>
                </a:path>
              </a:pathLst>
            </a:custGeom>
            <a:solidFill>
              <a:srgbClr val="FEA38B"/>
            </a:solidFill>
            <a:ln w="1890" cap="flat">
              <a:noFill/>
              <a:prstDash val="solid"/>
              <a:miter/>
            </a:ln>
          </p:spPr>
          <p:txBody>
            <a:bodyPr rtlCol="0" anchor="ctr"/>
            <a:lstStyle/>
            <a:p>
              <a:endParaRPr lang="en-US"/>
            </a:p>
          </p:txBody>
        </p:sp>
        <p:grpSp>
          <p:nvGrpSpPr>
            <p:cNvPr id="166" name="Graphic 335">
              <a:extLst>
                <a:ext uri="{FF2B5EF4-FFF2-40B4-BE49-F238E27FC236}">
                  <a16:creationId xmlns:a16="http://schemas.microsoft.com/office/drawing/2014/main" id="{E5466E19-8C71-481E-8945-FA4129A16BA1}"/>
                </a:ext>
              </a:extLst>
            </p:cNvPr>
            <p:cNvGrpSpPr/>
            <p:nvPr/>
          </p:nvGrpSpPr>
          <p:grpSpPr>
            <a:xfrm>
              <a:off x="884962" y="8670553"/>
              <a:ext cx="104339" cy="102223"/>
              <a:chOff x="506962" y="8672581"/>
              <a:chExt cx="104339" cy="102223"/>
            </a:xfrm>
          </p:grpSpPr>
          <p:sp>
            <p:nvSpPr>
              <p:cNvPr id="167" name="Freeform: Shape 166">
                <a:extLst>
                  <a:ext uri="{FF2B5EF4-FFF2-40B4-BE49-F238E27FC236}">
                    <a16:creationId xmlns:a16="http://schemas.microsoft.com/office/drawing/2014/main" id="{38E6307F-FED8-403C-969C-4CFC13F9D16F}"/>
                  </a:ext>
                </a:extLst>
              </p:cNvPr>
              <p:cNvSpPr/>
              <p:nvPr/>
            </p:nvSpPr>
            <p:spPr>
              <a:xfrm>
                <a:off x="559132" y="8672581"/>
                <a:ext cx="1923" cy="102223"/>
              </a:xfrm>
              <a:custGeom>
                <a:avLst/>
                <a:gdLst>
                  <a:gd name="connsiteX0" fmla="*/ 0 w 1923"/>
                  <a:gd name="connsiteY0" fmla="*/ 0 h 102223"/>
                  <a:gd name="connsiteX1" fmla="*/ 0 w 1923"/>
                  <a:gd name="connsiteY1" fmla="*/ 102224 h 102223"/>
                </a:gdLst>
                <a:ahLst/>
                <a:cxnLst>
                  <a:cxn ang="0">
                    <a:pos x="connsiteX0" y="connsiteY0"/>
                  </a:cxn>
                  <a:cxn ang="0">
                    <a:pos x="connsiteX1" y="connsiteY1"/>
                  </a:cxn>
                </a:cxnLst>
                <a:rect l="l" t="t" r="r" b="b"/>
                <a:pathLst>
                  <a:path w="1923" h="102223">
                    <a:moveTo>
                      <a:pt x="0" y="0"/>
                    </a:moveTo>
                    <a:lnTo>
                      <a:pt x="0" y="102224"/>
                    </a:lnTo>
                  </a:path>
                </a:pathLst>
              </a:custGeom>
              <a:ln w="4707" cap="rnd">
                <a:solidFill>
                  <a:schemeClr val="tx1"/>
                </a:solidFill>
                <a:prstDash val="solid"/>
                <a:round/>
              </a:ln>
            </p:spPr>
            <p:txBody>
              <a:bodyPr rtlCol="0" anchor="ctr"/>
              <a:lstStyle/>
              <a:p>
                <a:endParaRPr lang="en-US"/>
              </a:p>
            </p:txBody>
          </p:sp>
          <p:sp>
            <p:nvSpPr>
              <p:cNvPr id="168" name="Freeform: Shape 167">
                <a:extLst>
                  <a:ext uri="{FF2B5EF4-FFF2-40B4-BE49-F238E27FC236}">
                    <a16:creationId xmlns:a16="http://schemas.microsoft.com/office/drawing/2014/main" id="{D27D44EC-387E-4139-A664-AFE14AAF1A78}"/>
                  </a:ext>
                </a:extLst>
              </p:cNvPr>
              <p:cNvSpPr/>
              <p:nvPr/>
            </p:nvSpPr>
            <p:spPr>
              <a:xfrm>
                <a:off x="506962" y="8722635"/>
                <a:ext cx="52169" cy="52169"/>
              </a:xfrm>
              <a:custGeom>
                <a:avLst/>
                <a:gdLst>
                  <a:gd name="connsiteX0" fmla="*/ 0 w 52169"/>
                  <a:gd name="connsiteY0" fmla="*/ 0 h 52169"/>
                  <a:gd name="connsiteX1" fmla="*/ 52170 w 52169"/>
                  <a:gd name="connsiteY1" fmla="*/ 52170 h 52169"/>
                </a:gdLst>
                <a:ahLst/>
                <a:cxnLst>
                  <a:cxn ang="0">
                    <a:pos x="connsiteX0" y="connsiteY0"/>
                  </a:cxn>
                  <a:cxn ang="0">
                    <a:pos x="connsiteX1" y="connsiteY1"/>
                  </a:cxn>
                </a:cxnLst>
                <a:rect l="l" t="t" r="r" b="b"/>
                <a:pathLst>
                  <a:path w="52169" h="52169">
                    <a:moveTo>
                      <a:pt x="0" y="0"/>
                    </a:moveTo>
                    <a:lnTo>
                      <a:pt x="52170" y="52170"/>
                    </a:lnTo>
                  </a:path>
                </a:pathLst>
              </a:custGeom>
              <a:ln w="4707" cap="rnd">
                <a:solidFill>
                  <a:schemeClr val="tx1"/>
                </a:solidFill>
                <a:prstDash val="solid"/>
                <a:round/>
              </a:ln>
            </p:spPr>
            <p:txBody>
              <a:bodyPr rtlCol="0" anchor="ctr"/>
              <a:lstStyle/>
              <a:p>
                <a:endParaRPr lang="en-US"/>
              </a:p>
            </p:txBody>
          </p:sp>
          <p:sp>
            <p:nvSpPr>
              <p:cNvPr id="169" name="Freeform: Shape 168">
                <a:extLst>
                  <a:ext uri="{FF2B5EF4-FFF2-40B4-BE49-F238E27FC236}">
                    <a16:creationId xmlns:a16="http://schemas.microsoft.com/office/drawing/2014/main" id="{C94511D2-71D7-413C-AA05-CEE500CF6349}"/>
                  </a:ext>
                </a:extLst>
              </p:cNvPr>
              <p:cNvSpPr/>
              <p:nvPr/>
            </p:nvSpPr>
            <p:spPr>
              <a:xfrm>
                <a:off x="559132" y="8722635"/>
                <a:ext cx="52169" cy="52169"/>
              </a:xfrm>
              <a:custGeom>
                <a:avLst/>
                <a:gdLst>
                  <a:gd name="connsiteX0" fmla="*/ 52170 w 52169"/>
                  <a:gd name="connsiteY0" fmla="*/ 0 h 52169"/>
                  <a:gd name="connsiteX1" fmla="*/ 0 w 52169"/>
                  <a:gd name="connsiteY1" fmla="*/ 52170 h 52169"/>
                </a:gdLst>
                <a:ahLst/>
                <a:cxnLst>
                  <a:cxn ang="0">
                    <a:pos x="connsiteX0" y="connsiteY0"/>
                  </a:cxn>
                  <a:cxn ang="0">
                    <a:pos x="connsiteX1" y="connsiteY1"/>
                  </a:cxn>
                </a:cxnLst>
                <a:rect l="l" t="t" r="r" b="b"/>
                <a:pathLst>
                  <a:path w="52169" h="52169">
                    <a:moveTo>
                      <a:pt x="52170" y="0"/>
                    </a:moveTo>
                    <a:lnTo>
                      <a:pt x="0" y="52170"/>
                    </a:lnTo>
                  </a:path>
                </a:pathLst>
              </a:custGeom>
              <a:ln w="4707" cap="rnd">
                <a:solidFill>
                  <a:schemeClr val="tx1"/>
                </a:solidFill>
                <a:prstDash val="solid"/>
                <a:round/>
              </a:ln>
            </p:spPr>
            <p:txBody>
              <a:bodyPr rtlCol="0" anchor="ctr"/>
              <a:lstStyle/>
              <a:p>
                <a:endParaRPr lang="en-US"/>
              </a:p>
            </p:txBody>
          </p:sp>
        </p:grpSp>
      </p:grpSp>
      <p:cxnSp>
        <p:nvCxnSpPr>
          <p:cNvPr id="160" name="Straight Connector 159">
            <a:extLst>
              <a:ext uri="{FF2B5EF4-FFF2-40B4-BE49-F238E27FC236}">
                <a16:creationId xmlns:a16="http://schemas.microsoft.com/office/drawing/2014/main" id="{8E9B5BAC-E5ED-450C-B920-FBE0387AA084}"/>
              </a:ext>
              <a:ext uri="{C183D7F6-B498-43B3-948B-1728B52AA6E4}">
                <adec:decorative xmlns:adec="http://schemas.microsoft.com/office/drawing/2017/decorative" val="1"/>
              </a:ext>
            </a:extLst>
          </p:cNvPr>
          <p:cNvCxnSpPr>
            <a:cxnSpLocks/>
          </p:cNvCxnSpPr>
          <p:nvPr/>
        </p:nvCxnSpPr>
        <p:spPr>
          <a:xfrm>
            <a:off x="4600797" y="3573193"/>
            <a:ext cx="1692000" cy="0"/>
          </a:xfrm>
          <a:prstGeom prst="line">
            <a:avLst/>
          </a:prstGeom>
          <a:noFill/>
          <a:ln w="12700" cap="flat" cmpd="sng" algn="ctr">
            <a:solidFill>
              <a:srgbClr val="FEA38B"/>
            </a:solidFill>
            <a:prstDash val="solid"/>
            <a:headEnd type="none" w="lg" len="med"/>
            <a:tailEnd type="none" w="lg" len="med"/>
          </a:ln>
          <a:effectLst/>
        </p:spPr>
      </p:cxnSp>
      <p:sp>
        <p:nvSpPr>
          <p:cNvPr id="227" name="Freeform: Shape 226">
            <a:extLst>
              <a:ext uri="{FF2B5EF4-FFF2-40B4-BE49-F238E27FC236}">
                <a16:creationId xmlns:a16="http://schemas.microsoft.com/office/drawing/2014/main" id="{CBCD9DF0-B743-4453-923E-84F30BD044F7}"/>
              </a:ext>
            </a:extLst>
          </p:cNvPr>
          <p:cNvSpPr/>
          <p:nvPr/>
        </p:nvSpPr>
        <p:spPr>
          <a:xfrm>
            <a:off x="5318494" y="3913241"/>
            <a:ext cx="256606" cy="285045"/>
          </a:xfrm>
          <a:custGeom>
            <a:avLst/>
            <a:gdLst>
              <a:gd name="connsiteX0" fmla="*/ 128362 w 256606"/>
              <a:gd name="connsiteY0" fmla="*/ 0 h 285045"/>
              <a:gd name="connsiteX1" fmla="*/ 196787 w 256606"/>
              <a:gd name="connsiteY1" fmla="*/ 16337 h 285045"/>
              <a:gd name="connsiteX2" fmla="*/ 256522 w 256606"/>
              <a:gd name="connsiteY2" fmla="*/ 32350 h 285045"/>
              <a:gd name="connsiteX3" fmla="*/ 238795 w 256606"/>
              <a:gd name="connsiteY3" fmla="*/ 161280 h 285045"/>
              <a:gd name="connsiteX4" fmla="*/ 128362 w 256606"/>
              <a:gd name="connsiteY4" fmla="*/ 285046 h 285045"/>
              <a:gd name="connsiteX5" fmla="*/ 17606 w 256606"/>
              <a:gd name="connsiteY5" fmla="*/ 160634 h 285045"/>
              <a:gd name="connsiteX6" fmla="*/ 78 w 256606"/>
              <a:gd name="connsiteY6" fmla="*/ 32450 h 285045"/>
              <a:gd name="connsiteX7" fmla="*/ 59912 w 256606"/>
              <a:gd name="connsiteY7" fmla="*/ 16436 h 285045"/>
              <a:gd name="connsiteX8" fmla="*/ 128362 w 256606"/>
              <a:gd name="connsiteY8" fmla="*/ 0 h 28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6606" h="285045">
                <a:moveTo>
                  <a:pt x="128362" y="0"/>
                </a:moveTo>
                <a:cubicBezTo>
                  <a:pt x="128362" y="0"/>
                  <a:pt x="149838" y="4295"/>
                  <a:pt x="196787" y="16337"/>
                </a:cubicBezTo>
                <a:cubicBezTo>
                  <a:pt x="241054" y="28254"/>
                  <a:pt x="256522" y="32350"/>
                  <a:pt x="256522" y="32350"/>
                </a:cubicBezTo>
                <a:cubicBezTo>
                  <a:pt x="256522" y="32350"/>
                  <a:pt x="258880" y="78008"/>
                  <a:pt x="238795" y="161280"/>
                </a:cubicBezTo>
                <a:cubicBezTo>
                  <a:pt x="222582" y="227346"/>
                  <a:pt x="162078" y="264637"/>
                  <a:pt x="128362" y="285046"/>
                </a:cubicBezTo>
                <a:cubicBezTo>
                  <a:pt x="94522" y="264637"/>
                  <a:pt x="34141" y="227247"/>
                  <a:pt x="17606" y="160634"/>
                </a:cubicBezTo>
                <a:cubicBezTo>
                  <a:pt x="-2181" y="78430"/>
                  <a:pt x="78" y="32450"/>
                  <a:pt x="78" y="32450"/>
                </a:cubicBezTo>
                <a:cubicBezTo>
                  <a:pt x="78" y="32450"/>
                  <a:pt x="16191" y="28254"/>
                  <a:pt x="59912" y="16436"/>
                </a:cubicBezTo>
                <a:cubicBezTo>
                  <a:pt x="106762" y="4394"/>
                  <a:pt x="128362" y="0"/>
                  <a:pt x="128362" y="0"/>
                </a:cubicBezTo>
                <a:close/>
              </a:path>
            </a:pathLst>
          </a:custGeom>
          <a:noFill/>
          <a:ln w="6350" cap="rnd">
            <a:solidFill>
              <a:srgbClr val="000000"/>
            </a:solidFill>
            <a:prstDash val="solid"/>
            <a:round/>
          </a:ln>
        </p:spPr>
        <p:txBody>
          <a:bodyPr rtlCol="0" anchor="ctr"/>
          <a:lstStyle/>
          <a:p>
            <a:endParaRPr lang="en-US"/>
          </a:p>
        </p:txBody>
      </p:sp>
      <p:graphicFrame>
        <p:nvGraphicFramePr>
          <p:cNvPr id="3" name="Table 3">
            <a:extLst>
              <a:ext uri="{FF2B5EF4-FFF2-40B4-BE49-F238E27FC236}">
                <a16:creationId xmlns:a16="http://schemas.microsoft.com/office/drawing/2014/main" id="{4A29B0BB-ED04-45B0-B1D5-D17CAB6409F9}"/>
              </a:ext>
            </a:extLst>
          </p:cNvPr>
          <p:cNvGraphicFramePr>
            <a:graphicFrameLocks noGrp="1"/>
          </p:cNvGraphicFramePr>
          <p:nvPr>
            <p:extLst>
              <p:ext uri="{D42A27DB-BD31-4B8C-83A1-F6EECF244321}">
                <p14:modId xmlns:p14="http://schemas.microsoft.com/office/powerpoint/2010/main" val="4167840430"/>
              </p:ext>
            </p:extLst>
          </p:nvPr>
        </p:nvGraphicFramePr>
        <p:xfrm>
          <a:off x="511204" y="6682579"/>
          <a:ext cx="1800000" cy="2880000"/>
        </p:xfrm>
        <a:graphic>
          <a:graphicData uri="http://schemas.openxmlformats.org/drawingml/2006/table">
            <a:tbl>
              <a:tblPr firstRow="1" bandRow="1">
                <a:tableStyleId>{5C22544A-7EE6-4342-B048-85BDC9FD1C3A}</a:tableStyleId>
              </a:tblPr>
              <a:tblGrid>
                <a:gridCol w="1800000">
                  <a:extLst>
                    <a:ext uri="{9D8B030D-6E8A-4147-A177-3AD203B41FA5}">
                      <a16:colId xmlns:a16="http://schemas.microsoft.com/office/drawing/2014/main" val="3232535028"/>
                    </a:ext>
                  </a:extLst>
                </a:gridCol>
              </a:tblGrid>
              <a:tr h="720000">
                <a:tc>
                  <a:txBody>
                    <a:bodyPr/>
                    <a:lstStyle/>
                    <a:p>
                      <a:pPr marL="0" marR="0" lvl="0" indent="0" algn="ctr" defTabSz="493831" rtl="0" eaLnBrk="1" fontAlgn="auto" latinLnBrk="0" hangingPunct="1">
                        <a:lnSpc>
                          <a:spcPct val="100000"/>
                        </a:lnSpc>
                        <a:spcBef>
                          <a:spcPts val="0"/>
                        </a:spcBef>
                        <a:spcAft>
                          <a:spcPts val="0"/>
                        </a:spcAft>
                        <a:buClrTx/>
                        <a:buSzTx/>
                        <a:buFontTx/>
                        <a:buNone/>
                        <a:tabLst/>
                        <a:defRPr/>
                      </a:pPr>
                      <a:r>
                        <a:rPr lang="en-US" sz="900" b="0">
                          <a:solidFill>
                            <a:schemeClr val="tx1"/>
                          </a:solidFill>
                          <a:latin typeface="+mn-lt"/>
                        </a:rPr>
                        <a:t>Automatically identify and classify sensitive information such as credit card numbers or personal details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51567667"/>
                  </a:ext>
                </a:extLst>
              </a:tr>
              <a:tr h="720000">
                <a:tc>
                  <a:txBody>
                    <a:bodyPr/>
                    <a:lstStyle/>
                    <a:p>
                      <a:pPr marL="0" marR="0" lvl="0" indent="0" algn="ctr" defTabSz="493831" rtl="0" eaLnBrk="1" fontAlgn="auto" latinLnBrk="0" hangingPunct="1">
                        <a:lnSpc>
                          <a:spcPct val="100000"/>
                        </a:lnSpc>
                        <a:spcBef>
                          <a:spcPts val="0"/>
                        </a:spcBef>
                        <a:spcAft>
                          <a:spcPts val="0"/>
                        </a:spcAft>
                        <a:buClrTx/>
                        <a:buSzTx/>
                        <a:buFontTx/>
                        <a:buNone/>
                        <a:tabLst/>
                        <a:defRPr/>
                      </a:pPr>
                      <a:r>
                        <a:rPr lang="en-US" sz="900" b="0">
                          <a:solidFill>
                            <a:schemeClr val="tx1"/>
                          </a:solidFill>
                          <a:latin typeface="+mn-lt"/>
                        </a:rPr>
                        <a:t>Apply protection that travels with your data wherever it goes – whether stored, in transit or shared externally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47936259"/>
                  </a:ext>
                </a:extLst>
              </a:tr>
              <a:tr h="720000">
                <a:tc>
                  <a:txBody>
                    <a:bodyPr/>
                    <a:lstStyle/>
                    <a:p>
                      <a:pPr marL="0" marR="0" lvl="0" indent="0" algn="ctr" defTabSz="493831" rtl="0" eaLnBrk="1" fontAlgn="auto" latinLnBrk="0" hangingPunct="1">
                        <a:lnSpc>
                          <a:spcPct val="100000"/>
                        </a:lnSpc>
                        <a:spcBef>
                          <a:spcPts val="0"/>
                        </a:spcBef>
                        <a:spcAft>
                          <a:spcPts val="0"/>
                        </a:spcAft>
                        <a:buClrTx/>
                        <a:buSzTx/>
                        <a:buFontTx/>
                        <a:buNone/>
                        <a:tabLst/>
                        <a:defRPr/>
                      </a:pPr>
                      <a:r>
                        <a:rPr lang="en-US" sz="900" b="0">
                          <a:solidFill>
                            <a:schemeClr val="tx1"/>
                          </a:solidFill>
                          <a:latin typeface="+mn-lt"/>
                        </a:rPr>
                        <a:t>Implement retention policies that ensure compliance with regulations like the Privacy Act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99542508"/>
                  </a:ext>
                </a:extLst>
              </a:tr>
              <a:tr h="720000">
                <a:tc>
                  <a:txBody>
                    <a:bodyPr/>
                    <a:lstStyle/>
                    <a:p>
                      <a:pPr marL="0" marR="0" lvl="0" indent="0" algn="ctr" defTabSz="493831" rtl="0" eaLnBrk="1" fontAlgn="auto" latinLnBrk="0" hangingPunct="1">
                        <a:lnSpc>
                          <a:spcPct val="100000"/>
                        </a:lnSpc>
                        <a:spcBef>
                          <a:spcPts val="0"/>
                        </a:spcBef>
                        <a:spcAft>
                          <a:spcPts val="0"/>
                        </a:spcAft>
                        <a:buClrTx/>
                        <a:buSzTx/>
                        <a:buFontTx/>
                        <a:buNone/>
                        <a:tabLst/>
                        <a:defRPr/>
                      </a:pPr>
                      <a:r>
                        <a:rPr lang="en-US" sz="900" b="0">
                          <a:solidFill>
                            <a:schemeClr val="tx1"/>
                          </a:solidFill>
                          <a:latin typeface="+mn-lt"/>
                        </a:rPr>
                        <a:t>Prevent data loss through accidental sharing or </a:t>
                      </a:r>
                      <a:br>
                        <a:rPr lang="en-US" sz="900" b="0">
                          <a:solidFill>
                            <a:schemeClr val="tx1"/>
                          </a:solidFill>
                          <a:latin typeface="+mn-lt"/>
                        </a:rPr>
                      </a:br>
                      <a:r>
                        <a:rPr lang="en-US" sz="900" b="0">
                          <a:solidFill>
                            <a:schemeClr val="tx1"/>
                          </a:solidFill>
                          <a:latin typeface="+mn-lt"/>
                        </a:rPr>
                        <a:t>malicious exfiltration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84239571"/>
                  </a:ext>
                </a:extLst>
              </a:tr>
            </a:tbl>
          </a:graphicData>
        </a:graphic>
      </p:graphicFrame>
      <p:graphicFrame>
        <p:nvGraphicFramePr>
          <p:cNvPr id="53" name="Table 3">
            <a:extLst>
              <a:ext uri="{FF2B5EF4-FFF2-40B4-BE49-F238E27FC236}">
                <a16:creationId xmlns:a16="http://schemas.microsoft.com/office/drawing/2014/main" id="{7286D41B-F4A0-47BE-A0F0-65495B8AF147}"/>
              </a:ext>
            </a:extLst>
          </p:cNvPr>
          <p:cNvGraphicFramePr>
            <a:graphicFrameLocks noGrp="1"/>
          </p:cNvGraphicFramePr>
          <p:nvPr>
            <p:extLst>
              <p:ext uri="{D42A27DB-BD31-4B8C-83A1-F6EECF244321}">
                <p14:modId xmlns:p14="http://schemas.microsoft.com/office/powerpoint/2010/main" val="1750348951"/>
              </p:ext>
            </p:extLst>
          </p:nvPr>
        </p:nvGraphicFramePr>
        <p:xfrm>
          <a:off x="2527705" y="6682579"/>
          <a:ext cx="1800000" cy="2880000"/>
        </p:xfrm>
        <a:graphic>
          <a:graphicData uri="http://schemas.openxmlformats.org/drawingml/2006/table">
            <a:tbl>
              <a:tblPr firstRow="1" bandRow="1">
                <a:tableStyleId>{5C22544A-7EE6-4342-B048-85BDC9FD1C3A}</a:tableStyleId>
              </a:tblPr>
              <a:tblGrid>
                <a:gridCol w="1800000">
                  <a:extLst>
                    <a:ext uri="{9D8B030D-6E8A-4147-A177-3AD203B41FA5}">
                      <a16:colId xmlns:a16="http://schemas.microsoft.com/office/drawing/2014/main" val="3232535028"/>
                    </a:ext>
                  </a:extLst>
                </a:gridCol>
              </a:tblGrid>
              <a:tr h="720000">
                <a:tc>
                  <a:txBody>
                    <a:bodyPr/>
                    <a:lstStyle/>
                    <a:p>
                      <a:pPr algn="ctr" defTabSz="806837">
                        <a:spcAft>
                          <a:spcPts val="1800"/>
                        </a:spcAft>
                        <a:defRPr/>
                      </a:pPr>
                      <a:r>
                        <a:rPr lang="en-US" sz="900" b="0">
                          <a:solidFill>
                            <a:schemeClr val="tx1"/>
                          </a:solidFill>
                        </a:rPr>
                        <a:t>Implement strong multi-factor authentication to mitigate risk of credential theft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51567667"/>
                  </a:ext>
                </a:extLst>
              </a:tr>
              <a:tr h="720000">
                <a:tc>
                  <a:txBody>
                    <a:bodyPr/>
                    <a:lstStyle/>
                    <a:p>
                      <a:pPr algn="ctr" defTabSz="806837">
                        <a:spcAft>
                          <a:spcPts val="1800"/>
                        </a:spcAft>
                        <a:defRPr/>
                      </a:pPr>
                      <a:r>
                        <a:rPr lang="en-US" sz="900" b="0">
                          <a:solidFill>
                            <a:schemeClr val="tx1"/>
                          </a:solidFill>
                        </a:rPr>
                        <a:t>Apply conditional access policies that adapt security requirements based on user, location, device and risk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47936259"/>
                  </a:ext>
                </a:extLst>
              </a:tr>
              <a:tr h="720000">
                <a:tc>
                  <a:txBody>
                    <a:bodyPr/>
                    <a:lstStyle/>
                    <a:p>
                      <a:pPr algn="ctr" defTabSz="806837">
                        <a:spcAft>
                          <a:spcPts val="1800"/>
                        </a:spcAft>
                        <a:defRPr/>
                      </a:pPr>
                      <a:r>
                        <a:rPr lang="en-US" sz="900" b="0">
                          <a:solidFill>
                            <a:schemeClr val="tx1"/>
                          </a:solidFill>
                        </a:rPr>
                        <a:t>Detect and respond to suspicious sign-in attempts in real time, automatically blocking risky logins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99542508"/>
                  </a:ext>
                </a:extLst>
              </a:tr>
              <a:tr h="720000">
                <a:tc>
                  <a:txBody>
                    <a:bodyPr/>
                    <a:lstStyle/>
                    <a:p>
                      <a:pPr algn="ctr" defTabSz="806837">
                        <a:spcAft>
                          <a:spcPts val="1800"/>
                        </a:spcAft>
                        <a:defRPr/>
                      </a:pPr>
                      <a:r>
                        <a:rPr lang="en-US" sz="900" b="0">
                          <a:solidFill>
                            <a:schemeClr val="tx1"/>
                          </a:solidFill>
                        </a:rPr>
                        <a:t>Simplify secure access to all your applications with single sign-on while maintaining strong protection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84239571"/>
                  </a:ext>
                </a:extLst>
              </a:tr>
            </a:tbl>
          </a:graphicData>
        </a:graphic>
      </p:graphicFrame>
      <p:graphicFrame>
        <p:nvGraphicFramePr>
          <p:cNvPr id="54" name="Table 3">
            <a:extLst>
              <a:ext uri="{FF2B5EF4-FFF2-40B4-BE49-F238E27FC236}">
                <a16:creationId xmlns:a16="http://schemas.microsoft.com/office/drawing/2014/main" id="{11D8C914-F01E-467A-8121-881767C3FEFF}"/>
              </a:ext>
            </a:extLst>
          </p:cNvPr>
          <p:cNvGraphicFramePr>
            <a:graphicFrameLocks noGrp="1"/>
          </p:cNvGraphicFramePr>
          <p:nvPr>
            <p:extLst>
              <p:ext uri="{D42A27DB-BD31-4B8C-83A1-F6EECF244321}">
                <p14:modId xmlns:p14="http://schemas.microsoft.com/office/powerpoint/2010/main" val="3570156990"/>
              </p:ext>
            </p:extLst>
          </p:nvPr>
        </p:nvGraphicFramePr>
        <p:xfrm>
          <a:off x="4546796" y="6682579"/>
          <a:ext cx="1800000" cy="2880000"/>
        </p:xfrm>
        <a:graphic>
          <a:graphicData uri="http://schemas.openxmlformats.org/drawingml/2006/table">
            <a:tbl>
              <a:tblPr firstRow="1" bandRow="1">
                <a:tableStyleId>{5C22544A-7EE6-4342-B048-85BDC9FD1C3A}</a:tableStyleId>
              </a:tblPr>
              <a:tblGrid>
                <a:gridCol w="1800000">
                  <a:extLst>
                    <a:ext uri="{9D8B030D-6E8A-4147-A177-3AD203B41FA5}">
                      <a16:colId xmlns:a16="http://schemas.microsoft.com/office/drawing/2014/main" val="3232535028"/>
                    </a:ext>
                  </a:extLst>
                </a:gridCol>
              </a:tblGrid>
              <a:tr h="720000">
                <a:tc>
                  <a:txBody>
                    <a:bodyPr/>
                    <a:lstStyle/>
                    <a:p>
                      <a:pPr algn="ctr" defTabSz="806837">
                        <a:spcAft>
                          <a:spcPts val="1800"/>
                        </a:spcAft>
                        <a:defRPr/>
                      </a:pPr>
                      <a:r>
                        <a:rPr lang="en-US" sz="900" b="0">
                          <a:solidFill>
                            <a:schemeClr val="tx1"/>
                          </a:solidFill>
                        </a:rPr>
                        <a:t>Protect devices against malware, ransomware and other sophisticated threats without performance impact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51567667"/>
                  </a:ext>
                </a:extLst>
              </a:tr>
              <a:tr h="720000">
                <a:tc>
                  <a:txBody>
                    <a:bodyPr/>
                    <a:lstStyle/>
                    <a:p>
                      <a:pPr algn="ctr" defTabSz="806837">
                        <a:spcAft>
                          <a:spcPts val="1800"/>
                        </a:spcAft>
                        <a:defRPr/>
                      </a:pPr>
                      <a:r>
                        <a:rPr lang="en-US" sz="900" b="0">
                          <a:solidFill>
                            <a:schemeClr val="tx1"/>
                          </a:solidFill>
                        </a:rPr>
                        <a:t>Detect and respond to advanced attacks before damage occurs, using AI-powered analytics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47936259"/>
                  </a:ext>
                </a:extLst>
              </a:tr>
              <a:tr h="720000">
                <a:tc>
                  <a:txBody>
                    <a:bodyPr/>
                    <a:lstStyle/>
                    <a:p>
                      <a:pPr algn="ctr" defTabSz="806837">
                        <a:spcAft>
                          <a:spcPts val="1800"/>
                        </a:spcAft>
                        <a:defRPr/>
                      </a:pPr>
                      <a:r>
                        <a:rPr lang="en-US" sz="900" b="0">
                          <a:solidFill>
                            <a:schemeClr val="tx1"/>
                          </a:solidFill>
                        </a:rPr>
                        <a:t>Gain visibility across your entire environment with a unified security dashboard</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99542508"/>
                  </a:ext>
                </a:extLst>
              </a:tr>
              <a:tr h="720000">
                <a:tc>
                  <a:txBody>
                    <a:bodyPr/>
                    <a:lstStyle/>
                    <a:p>
                      <a:pPr algn="ctr" defTabSz="806837">
                        <a:spcAft>
                          <a:spcPts val="1800"/>
                        </a:spcAft>
                        <a:defRPr/>
                      </a:pPr>
                      <a:r>
                        <a:rPr lang="en-US" sz="900" b="0">
                          <a:solidFill>
                            <a:schemeClr val="tx1"/>
                          </a:solidFill>
                        </a:rPr>
                        <a:t>Automate security responses to contain threats quickly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84239571"/>
                  </a:ext>
                </a:extLst>
              </a:tr>
            </a:tbl>
          </a:graphicData>
        </a:graphic>
      </p:graphicFrame>
    </p:spTree>
    <p:extLst>
      <p:ext uri="{BB962C8B-B14F-4D97-AF65-F5344CB8AC3E}">
        <p14:creationId xmlns:p14="http://schemas.microsoft.com/office/powerpoint/2010/main" val="1651041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4F3F5"/>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3DD2D55-D180-4A81-BDDD-2C18CEAF71E1}"/>
              </a:ext>
            </a:extLst>
          </p:cNvPr>
          <p:cNvSpPr/>
          <p:nvPr/>
        </p:nvSpPr>
        <p:spPr bwMode="auto">
          <a:xfrm>
            <a:off x="0" y="3596327"/>
            <a:ext cx="6858000" cy="6309673"/>
          </a:xfrm>
          <a:prstGeom prst="rect">
            <a:avLst/>
          </a:prstGeom>
          <a:solidFill>
            <a:srgbClr val="091F2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nvGrpSpPr>
          <p:cNvPr id="22" name="Group 21">
            <a:extLst>
              <a:ext uri="{FF2B5EF4-FFF2-40B4-BE49-F238E27FC236}">
                <a16:creationId xmlns:a16="http://schemas.microsoft.com/office/drawing/2014/main" id="{5610D050-FC01-49EF-9231-68CE9FAA2E38}"/>
              </a:ext>
            </a:extLst>
          </p:cNvPr>
          <p:cNvGrpSpPr/>
          <p:nvPr/>
        </p:nvGrpSpPr>
        <p:grpSpPr>
          <a:xfrm>
            <a:off x="4768980" y="5688013"/>
            <a:ext cx="490525" cy="696035"/>
            <a:chOff x="4768980" y="5507370"/>
            <a:chExt cx="351190" cy="498324"/>
          </a:xfrm>
        </p:grpSpPr>
        <p:sp>
          <p:nvSpPr>
            <p:cNvPr id="20" name="Freeform: Shape 19">
              <a:extLst>
                <a:ext uri="{FF2B5EF4-FFF2-40B4-BE49-F238E27FC236}">
                  <a16:creationId xmlns:a16="http://schemas.microsoft.com/office/drawing/2014/main" id="{8C36461F-4949-42C9-B6DA-0AA26BB56D27}"/>
                </a:ext>
              </a:extLst>
            </p:cNvPr>
            <p:cNvSpPr/>
            <p:nvPr/>
          </p:nvSpPr>
          <p:spPr>
            <a:xfrm>
              <a:off x="4768980" y="5520735"/>
              <a:ext cx="351190" cy="288772"/>
            </a:xfrm>
            <a:custGeom>
              <a:avLst/>
              <a:gdLst>
                <a:gd name="connsiteX0" fmla="*/ 351190 w 351190"/>
                <a:gd name="connsiteY0" fmla="*/ 19855 h 288772"/>
                <a:gd name="connsiteX1" fmla="*/ 351190 w 351190"/>
                <a:gd name="connsiteY1" fmla="*/ 271787 h 288772"/>
                <a:gd name="connsiteX2" fmla="*/ 349544 w 351190"/>
                <a:gd name="connsiteY2" fmla="*/ 276219 h 288772"/>
                <a:gd name="connsiteX3" fmla="*/ 342692 w 351190"/>
                <a:gd name="connsiteY3" fmla="*/ 278260 h 288772"/>
                <a:gd name="connsiteX4" fmla="*/ 273929 w 351190"/>
                <a:gd name="connsiteY4" fmla="*/ 260182 h 288772"/>
                <a:gd name="connsiteX5" fmla="*/ 181296 w 351190"/>
                <a:gd name="connsiteY5" fmla="*/ 274692 h 288772"/>
                <a:gd name="connsiteX6" fmla="*/ 105880 w 351190"/>
                <a:gd name="connsiteY6" fmla="*/ 288159 h 288772"/>
                <a:gd name="connsiteX7" fmla="*/ 0 w 351190"/>
                <a:gd name="connsiteY7" fmla="*/ 266544 h 288772"/>
                <a:gd name="connsiteX8" fmla="*/ 0 w 351190"/>
                <a:gd name="connsiteY8" fmla="*/ 12997 h 288772"/>
                <a:gd name="connsiteX9" fmla="*/ 61550 w 351190"/>
                <a:gd name="connsiteY9" fmla="*/ 24475 h 288772"/>
                <a:gd name="connsiteX10" fmla="*/ 139413 w 351190"/>
                <a:gd name="connsiteY10" fmla="*/ 27211 h 288772"/>
                <a:gd name="connsiteX11" fmla="*/ 217188 w 351190"/>
                <a:gd name="connsiteY11" fmla="*/ 3884 h 288772"/>
                <a:gd name="connsiteX12" fmla="*/ 346262 w 351190"/>
                <a:gd name="connsiteY12" fmla="*/ 13381 h 288772"/>
                <a:gd name="connsiteX13" fmla="*/ 351060 w 351190"/>
                <a:gd name="connsiteY13" fmla="*/ 18450 h 288772"/>
                <a:gd name="connsiteX14" fmla="*/ 351190 w 351190"/>
                <a:gd name="connsiteY14" fmla="*/ 19855 h 288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1190" h="288772">
                  <a:moveTo>
                    <a:pt x="351190" y="19855"/>
                  </a:moveTo>
                  <a:lnTo>
                    <a:pt x="351190" y="271787"/>
                  </a:lnTo>
                  <a:cubicBezTo>
                    <a:pt x="351190" y="273680"/>
                    <a:pt x="350549" y="275156"/>
                    <a:pt x="349544" y="276219"/>
                  </a:cubicBezTo>
                  <a:cubicBezTo>
                    <a:pt x="348174" y="278258"/>
                    <a:pt x="345764" y="279408"/>
                    <a:pt x="342692" y="278260"/>
                  </a:cubicBezTo>
                  <a:cubicBezTo>
                    <a:pt x="320637" y="270011"/>
                    <a:pt x="297272" y="263352"/>
                    <a:pt x="273929" y="260182"/>
                  </a:cubicBezTo>
                  <a:cubicBezTo>
                    <a:pt x="241828" y="255824"/>
                    <a:pt x="211441" y="264571"/>
                    <a:pt x="181296" y="274692"/>
                  </a:cubicBezTo>
                  <a:cubicBezTo>
                    <a:pt x="156728" y="282939"/>
                    <a:pt x="132110" y="291104"/>
                    <a:pt x="105880" y="288159"/>
                  </a:cubicBezTo>
                  <a:cubicBezTo>
                    <a:pt x="70207" y="284153"/>
                    <a:pt x="34766" y="275400"/>
                    <a:pt x="0" y="266544"/>
                  </a:cubicBezTo>
                  <a:lnTo>
                    <a:pt x="0" y="12997"/>
                  </a:lnTo>
                  <a:cubicBezTo>
                    <a:pt x="19168" y="16891"/>
                    <a:pt x="43699" y="21565"/>
                    <a:pt x="61550" y="24475"/>
                  </a:cubicBezTo>
                  <a:cubicBezTo>
                    <a:pt x="87626" y="28730"/>
                    <a:pt x="113082" y="31709"/>
                    <a:pt x="139413" y="27211"/>
                  </a:cubicBezTo>
                  <a:cubicBezTo>
                    <a:pt x="166334" y="22612"/>
                    <a:pt x="190688" y="9904"/>
                    <a:pt x="217188" y="3884"/>
                  </a:cubicBezTo>
                  <a:cubicBezTo>
                    <a:pt x="260116" y="-5872"/>
                    <a:pt x="303998" y="4806"/>
                    <a:pt x="346262" y="13381"/>
                  </a:cubicBezTo>
                  <a:cubicBezTo>
                    <a:pt x="349337" y="14007"/>
                    <a:pt x="350819" y="16106"/>
                    <a:pt x="351060" y="18450"/>
                  </a:cubicBezTo>
                  <a:cubicBezTo>
                    <a:pt x="351143" y="18890"/>
                    <a:pt x="351190" y="19356"/>
                    <a:pt x="351190" y="19855"/>
                  </a:cubicBezTo>
                  <a:close/>
                </a:path>
              </a:pathLst>
            </a:custGeom>
            <a:noFill/>
            <a:ln w="15875" cap="rnd">
              <a:solidFill>
                <a:srgbClr val="77EAB3"/>
              </a:solidFill>
              <a:prstDash val="solid"/>
              <a:round/>
            </a:ln>
          </p:spPr>
          <p:txBody>
            <a:bodyPr rtlCol="0" anchor="ctr"/>
            <a:lstStyle/>
            <a:p>
              <a:endParaRPr lang="en-US"/>
            </a:p>
          </p:txBody>
        </p:sp>
        <p:sp>
          <p:nvSpPr>
            <p:cNvPr id="21" name="Freeform: Shape 20">
              <a:extLst>
                <a:ext uri="{FF2B5EF4-FFF2-40B4-BE49-F238E27FC236}">
                  <a16:creationId xmlns:a16="http://schemas.microsoft.com/office/drawing/2014/main" id="{F233988E-FC3A-4DD9-A4EE-61CC44152FC3}"/>
                </a:ext>
              </a:extLst>
            </p:cNvPr>
            <p:cNvSpPr/>
            <p:nvPr/>
          </p:nvSpPr>
          <p:spPr>
            <a:xfrm>
              <a:off x="4768980" y="5507370"/>
              <a:ext cx="265" cy="498324"/>
            </a:xfrm>
            <a:custGeom>
              <a:avLst/>
              <a:gdLst>
                <a:gd name="connsiteX0" fmla="*/ 0 w 265"/>
                <a:gd name="connsiteY0" fmla="*/ 498324 h 498324"/>
                <a:gd name="connsiteX1" fmla="*/ 0 w 265"/>
                <a:gd name="connsiteY1" fmla="*/ 279909 h 498324"/>
                <a:gd name="connsiteX2" fmla="*/ 0 w 265"/>
                <a:gd name="connsiteY2" fmla="*/ 26363 h 498324"/>
                <a:gd name="connsiteX3" fmla="*/ 0 w 265"/>
                <a:gd name="connsiteY3" fmla="*/ 0 h 498324"/>
              </a:gdLst>
              <a:ahLst/>
              <a:cxnLst>
                <a:cxn ang="0">
                  <a:pos x="connsiteX0" y="connsiteY0"/>
                </a:cxn>
                <a:cxn ang="0">
                  <a:pos x="connsiteX1" y="connsiteY1"/>
                </a:cxn>
                <a:cxn ang="0">
                  <a:pos x="connsiteX2" y="connsiteY2"/>
                </a:cxn>
                <a:cxn ang="0">
                  <a:pos x="connsiteX3" y="connsiteY3"/>
                </a:cxn>
              </a:cxnLst>
              <a:rect l="l" t="t" r="r" b="b"/>
              <a:pathLst>
                <a:path w="265" h="498324">
                  <a:moveTo>
                    <a:pt x="0" y="498324"/>
                  </a:moveTo>
                  <a:lnTo>
                    <a:pt x="0" y="279909"/>
                  </a:lnTo>
                  <a:lnTo>
                    <a:pt x="0" y="26363"/>
                  </a:lnTo>
                  <a:lnTo>
                    <a:pt x="0" y="0"/>
                  </a:lnTo>
                </a:path>
              </a:pathLst>
            </a:custGeom>
            <a:noFill/>
            <a:ln w="15875" cap="rnd">
              <a:solidFill>
                <a:srgbClr val="77EAB3"/>
              </a:solidFill>
              <a:prstDash val="solid"/>
              <a:round/>
            </a:ln>
          </p:spPr>
          <p:txBody>
            <a:bodyPr rtlCol="0" anchor="ctr"/>
            <a:lstStyle/>
            <a:p>
              <a:endParaRPr lang="en-US"/>
            </a:p>
          </p:txBody>
        </p:sp>
      </p:grpSp>
      <p:grpSp>
        <p:nvGrpSpPr>
          <p:cNvPr id="28" name="Group 27">
            <a:extLst>
              <a:ext uri="{FF2B5EF4-FFF2-40B4-BE49-F238E27FC236}">
                <a16:creationId xmlns:a16="http://schemas.microsoft.com/office/drawing/2014/main" id="{4689F51E-4BB9-40EF-B441-EF3D2AE999B0}"/>
              </a:ext>
            </a:extLst>
          </p:cNvPr>
          <p:cNvGrpSpPr/>
          <p:nvPr/>
        </p:nvGrpSpPr>
        <p:grpSpPr>
          <a:xfrm>
            <a:off x="5565134" y="6046650"/>
            <a:ext cx="966676" cy="1215488"/>
            <a:chOff x="5891324" y="6162461"/>
            <a:chExt cx="966676" cy="1215488"/>
          </a:xfrm>
        </p:grpSpPr>
        <p:sp>
          <p:nvSpPr>
            <p:cNvPr id="126" name="Oval 125">
              <a:extLst>
                <a:ext uri="{FF2B5EF4-FFF2-40B4-BE49-F238E27FC236}">
                  <a16:creationId xmlns:a16="http://schemas.microsoft.com/office/drawing/2014/main" id="{136C0526-46F5-4AA6-8722-B229971AAC42}"/>
                </a:ext>
              </a:extLst>
            </p:cNvPr>
            <p:cNvSpPr/>
            <p:nvPr/>
          </p:nvSpPr>
          <p:spPr bwMode="auto">
            <a:xfrm>
              <a:off x="5891324" y="6554469"/>
              <a:ext cx="324000" cy="324000"/>
            </a:xfrm>
            <a:prstGeom prst="ellipse">
              <a:avLst/>
            </a:prstGeom>
            <a:solidFill>
              <a:srgbClr val="4FA7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cxnSp>
          <p:nvCxnSpPr>
            <p:cNvPr id="127" name="Straight Connector 126">
              <a:extLst>
                <a:ext uri="{FF2B5EF4-FFF2-40B4-BE49-F238E27FC236}">
                  <a16:creationId xmlns:a16="http://schemas.microsoft.com/office/drawing/2014/main" id="{EFE29580-6A51-4966-B8C5-726D4856C0C8}"/>
                </a:ext>
              </a:extLst>
            </p:cNvPr>
            <p:cNvCxnSpPr/>
            <p:nvPr/>
          </p:nvCxnSpPr>
          <p:spPr>
            <a:xfrm>
              <a:off x="6053890" y="6861335"/>
              <a:ext cx="0" cy="516614"/>
            </a:xfrm>
            <a:prstGeom prst="line">
              <a:avLst/>
            </a:prstGeom>
            <a:ln w="15875">
              <a:solidFill>
                <a:srgbClr val="4FA7F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28" name="Rectangle 127">
              <a:extLst>
                <a:ext uri="{FF2B5EF4-FFF2-40B4-BE49-F238E27FC236}">
                  <a16:creationId xmlns:a16="http://schemas.microsoft.com/office/drawing/2014/main" id="{299F9C85-3E6C-45EC-87E5-21E6E18D3A14}"/>
                </a:ext>
              </a:extLst>
            </p:cNvPr>
            <p:cNvSpPr/>
            <p:nvPr/>
          </p:nvSpPr>
          <p:spPr bwMode="auto">
            <a:xfrm>
              <a:off x="5891324" y="6162461"/>
              <a:ext cx="966676" cy="27699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defTabSz="932472" fontAlgn="base">
                <a:spcBef>
                  <a:spcPts val="600"/>
                </a:spcBef>
                <a:spcAft>
                  <a:spcPts val="600"/>
                </a:spcAft>
              </a:pPr>
              <a:r>
                <a:rPr lang="en-US" sz="900">
                  <a:solidFill>
                    <a:schemeClr val="bg1"/>
                  </a:solidFill>
                  <a:ea typeface="Segoe UI" pitchFamily="34" charset="0"/>
                  <a:cs typeface="Segoe Sans Display Semilight" pitchFamily="2" charset="0"/>
                </a:rPr>
                <a:t>+ Advanced Threat</a:t>
              </a:r>
              <a:br>
                <a:rPr lang="en-US" sz="900">
                  <a:solidFill>
                    <a:schemeClr val="bg1"/>
                  </a:solidFill>
                  <a:ea typeface="Segoe UI" pitchFamily="34" charset="0"/>
                  <a:cs typeface="Segoe Sans Display Semilight" pitchFamily="2" charset="0"/>
                </a:rPr>
              </a:br>
              <a:r>
                <a:rPr lang="en-US" sz="900">
                  <a:solidFill>
                    <a:schemeClr val="bg1"/>
                  </a:solidFill>
                  <a:ea typeface="Segoe UI" pitchFamily="34" charset="0"/>
                  <a:cs typeface="Segoe Sans Display Semilight" pitchFamily="2" charset="0"/>
                </a:rPr>
                <a:t>Prevention</a:t>
              </a:r>
            </a:p>
          </p:txBody>
        </p:sp>
      </p:grpSp>
      <p:grpSp>
        <p:nvGrpSpPr>
          <p:cNvPr id="33" name="Group 32">
            <a:extLst>
              <a:ext uri="{FF2B5EF4-FFF2-40B4-BE49-F238E27FC236}">
                <a16:creationId xmlns:a16="http://schemas.microsoft.com/office/drawing/2014/main" id="{912AD0BE-4D97-4C0E-9A7D-DA3743BFA5EB}"/>
              </a:ext>
            </a:extLst>
          </p:cNvPr>
          <p:cNvGrpSpPr/>
          <p:nvPr/>
        </p:nvGrpSpPr>
        <p:grpSpPr>
          <a:xfrm>
            <a:off x="1331776" y="8351921"/>
            <a:ext cx="718838" cy="1215488"/>
            <a:chOff x="1535412" y="8268683"/>
            <a:chExt cx="718838" cy="1215488"/>
          </a:xfrm>
        </p:grpSpPr>
        <p:sp>
          <p:nvSpPr>
            <p:cNvPr id="23" name="Oval 22">
              <a:extLst>
                <a:ext uri="{FF2B5EF4-FFF2-40B4-BE49-F238E27FC236}">
                  <a16:creationId xmlns:a16="http://schemas.microsoft.com/office/drawing/2014/main" id="{87FB16EA-4B0B-4A14-9CEB-90A2E2C09D6A}"/>
                </a:ext>
              </a:extLst>
            </p:cNvPr>
            <p:cNvSpPr/>
            <p:nvPr/>
          </p:nvSpPr>
          <p:spPr bwMode="auto">
            <a:xfrm>
              <a:off x="1535412" y="8660691"/>
              <a:ext cx="324000" cy="324000"/>
            </a:xfrm>
            <a:prstGeom prst="ellipse">
              <a:avLst/>
            </a:prstGeom>
            <a:solidFill>
              <a:srgbClr val="4FA7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cxnSp>
          <p:nvCxnSpPr>
            <p:cNvPr id="25" name="Straight Connector 24">
              <a:extLst>
                <a:ext uri="{FF2B5EF4-FFF2-40B4-BE49-F238E27FC236}">
                  <a16:creationId xmlns:a16="http://schemas.microsoft.com/office/drawing/2014/main" id="{DA46E5D5-70B0-4FE5-A062-43E68E3E5EB4}"/>
                </a:ext>
              </a:extLst>
            </p:cNvPr>
            <p:cNvCxnSpPr/>
            <p:nvPr/>
          </p:nvCxnSpPr>
          <p:spPr>
            <a:xfrm>
              <a:off x="1697978" y="8967557"/>
              <a:ext cx="0" cy="516614"/>
            </a:xfrm>
            <a:prstGeom prst="line">
              <a:avLst/>
            </a:prstGeom>
            <a:ln w="15875">
              <a:solidFill>
                <a:srgbClr val="4FA7F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07" name="Rectangle 106">
              <a:extLst>
                <a:ext uri="{FF2B5EF4-FFF2-40B4-BE49-F238E27FC236}">
                  <a16:creationId xmlns:a16="http://schemas.microsoft.com/office/drawing/2014/main" id="{6A5CC734-F4A1-4921-A533-9390F0ED405E}"/>
                </a:ext>
              </a:extLst>
            </p:cNvPr>
            <p:cNvSpPr/>
            <p:nvPr/>
          </p:nvSpPr>
          <p:spPr bwMode="auto">
            <a:xfrm>
              <a:off x="1535412" y="8268683"/>
              <a:ext cx="718838" cy="27699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defTabSz="932472" fontAlgn="base">
                <a:spcBef>
                  <a:spcPts val="600"/>
                </a:spcBef>
                <a:spcAft>
                  <a:spcPts val="600"/>
                </a:spcAft>
              </a:pPr>
              <a:r>
                <a:rPr lang="en-US" sz="900">
                  <a:solidFill>
                    <a:schemeClr val="bg1"/>
                  </a:solidFill>
                  <a:ea typeface="Segoe UI" pitchFamily="34" charset="0"/>
                  <a:cs typeface="Segoe Sans Display Semilight" pitchFamily="2" charset="0"/>
                </a:rPr>
                <a:t>Security</a:t>
              </a:r>
              <a:br>
                <a:rPr lang="en-US" sz="900">
                  <a:solidFill>
                    <a:schemeClr val="bg1"/>
                  </a:solidFill>
                  <a:ea typeface="Segoe UI" pitchFamily="34" charset="0"/>
                  <a:cs typeface="Segoe Sans Display Semilight" pitchFamily="2" charset="0"/>
                </a:rPr>
              </a:br>
              <a:r>
                <a:rPr lang="en-US" sz="900">
                  <a:solidFill>
                    <a:schemeClr val="bg1"/>
                  </a:solidFill>
                  <a:ea typeface="Segoe UI" pitchFamily="34" charset="0"/>
                  <a:cs typeface="Segoe Sans Display Semilight" pitchFamily="2" charset="0"/>
                </a:rPr>
                <a:t>Foundations</a:t>
              </a:r>
            </a:p>
          </p:txBody>
        </p:sp>
      </p:grpSp>
      <p:grpSp>
        <p:nvGrpSpPr>
          <p:cNvPr id="32" name="Group 31">
            <a:extLst>
              <a:ext uri="{FF2B5EF4-FFF2-40B4-BE49-F238E27FC236}">
                <a16:creationId xmlns:a16="http://schemas.microsoft.com/office/drawing/2014/main" id="{D53D22EE-B686-49EE-BE98-8213E38367E4}"/>
              </a:ext>
            </a:extLst>
          </p:cNvPr>
          <p:cNvGrpSpPr/>
          <p:nvPr/>
        </p:nvGrpSpPr>
        <p:grpSpPr>
          <a:xfrm>
            <a:off x="2357704" y="8017067"/>
            <a:ext cx="718838" cy="1215488"/>
            <a:chOff x="2568597" y="7922608"/>
            <a:chExt cx="718838" cy="1215488"/>
          </a:xfrm>
        </p:grpSpPr>
        <p:sp>
          <p:nvSpPr>
            <p:cNvPr id="114" name="Oval 113">
              <a:extLst>
                <a:ext uri="{FF2B5EF4-FFF2-40B4-BE49-F238E27FC236}">
                  <a16:creationId xmlns:a16="http://schemas.microsoft.com/office/drawing/2014/main" id="{6242C002-9C14-470F-ACC1-E3C7F4AD94EF}"/>
                </a:ext>
              </a:extLst>
            </p:cNvPr>
            <p:cNvSpPr/>
            <p:nvPr/>
          </p:nvSpPr>
          <p:spPr bwMode="auto">
            <a:xfrm>
              <a:off x="2568597" y="8314616"/>
              <a:ext cx="324000" cy="324000"/>
            </a:xfrm>
            <a:prstGeom prst="ellipse">
              <a:avLst/>
            </a:prstGeom>
            <a:solidFill>
              <a:srgbClr val="4FA7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cxnSp>
          <p:nvCxnSpPr>
            <p:cNvPr id="115" name="Straight Connector 114">
              <a:extLst>
                <a:ext uri="{FF2B5EF4-FFF2-40B4-BE49-F238E27FC236}">
                  <a16:creationId xmlns:a16="http://schemas.microsoft.com/office/drawing/2014/main" id="{CE55724F-A62B-445D-B552-1464AC717006}"/>
                </a:ext>
              </a:extLst>
            </p:cNvPr>
            <p:cNvCxnSpPr/>
            <p:nvPr/>
          </p:nvCxnSpPr>
          <p:spPr>
            <a:xfrm>
              <a:off x="2731163" y="8621482"/>
              <a:ext cx="0" cy="516614"/>
            </a:xfrm>
            <a:prstGeom prst="line">
              <a:avLst/>
            </a:prstGeom>
            <a:ln w="15875">
              <a:solidFill>
                <a:srgbClr val="4FA7F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16" name="Rectangle 115">
              <a:extLst>
                <a:ext uri="{FF2B5EF4-FFF2-40B4-BE49-F238E27FC236}">
                  <a16:creationId xmlns:a16="http://schemas.microsoft.com/office/drawing/2014/main" id="{D8C5A2FE-D579-4C92-9482-BA389B4A7596}"/>
                </a:ext>
              </a:extLst>
            </p:cNvPr>
            <p:cNvSpPr/>
            <p:nvPr/>
          </p:nvSpPr>
          <p:spPr bwMode="auto">
            <a:xfrm>
              <a:off x="2568597" y="7922608"/>
              <a:ext cx="718838" cy="27699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defTabSz="932472" fontAlgn="base">
                <a:spcBef>
                  <a:spcPts val="600"/>
                </a:spcBef>
                <a:spcAft>
                  <a:spcPts val="600"/>
                </a:spcAft>
              </a:pPr>
              <a:r>
                <a:rPr lang="en-US" sz="900">
                  <a:solidFill>
                    <a:schemeClr val="bg1"/>
                  </a:solidFill>
                  <a:ea typeface="Segoe UI" pitchFamily="34" charset="0"/>
                  <a:cs typeface="Segoe Sans Display Semilight" pitchFamily="2" charset="0"/>
                </a:rPr>
                <a:t>+ Information</a:t>
              </a:r>
              <a:br>
                <a:rPr lang="en-US" sz="900">
                  <a:solidFill>
                    <a:schemeClr val="bg1"/>
                  </a:solidFill>
                  <a:ea typeface="Segoe UI" pitchFamily="34" charset="0"/>
                  <a:cs typeface="Segoe Sans Display Semilight" pitchFamily="2" charset="0"/>
                </a:rPr>
              </a:br>
              <a:r>
                <a:rPr lang="en-US" sz="900">
                  <a:solidFill>
                    <a:schemeClr val="bg1"/>
                  </a:solidFill>
                  <a:ea typeface="Segoe UI" pitchFamily="34" charset="0"/>
                  <a:cs typeface="Segoe Sans Display Semilight" pitchFamily="2" charset="0"/>
                </a:rPr>
                <a:t>Protection</a:t>
              </a:r>
            </a:p>
          </p:txBody>
        </p:sp>
      </p:grpSp>
      <p:grpSp>
        <p:nvGrpSpPr>
          <p:cNvPr id="31" name="Group 30">
            <a:extLst>
              <a:ext uri="{FF2B5EF4-FFF2-40B4-BE49-F238E27FC236}">
                <a16:creationId xmlns:a16="http://schemas.microsoft.com/office/drawing/2014/main" id="{5C3C7836-9ED5-4DA2-8FF4-A28EC52BF8EF}"/>
              </a:ext>
            </a:extLst>
          </p:cNvPr>
          <p:cNvGrpSpPr/>
          <p:nvPr/>
        </p:nvGrpSpPr>
        <p:grpSpPr>
          <a:xfrm>
            <a:off x="3383632" y="7644689"/>
            <a:ext cx="718838" cy="1215488"/>
            <a:chOff x="3601782" y="7538326"/>
            <a:chExt cx="718838" cy="1215488"/>
          </a:xfrm>
        </p:grpSpPr>
        <p:sp>
          <p:nvSpPr>
            <p:cNvPr id="118" name="Oval 117">
              <a:extLst>
                <a:ext uri="{FF2B5EF4-FFF2-40B4-BE49-F238E27FC236}">
                  <a16:creationId xmlns:a16="http://schemas.microsoft.com/office/drawing/2014/main" id="{882834A1-55B2-4FCD-9B81-43B7D5E578FD}"/>
                </a:ext>
              </a:extLst>
            </p:cNvPr>
            <p:cNvSpPr/>
            <p:nvPr/>
          </p:nvSpPr>
          <p:spPr bwMode="auto">
            <a:xfrm>
              <a:off x="3601782" y="7930334"/>
              <a:ext cx="324000" cy="324000"/>
            </a:xfrm>
            <a:prstGeom prst="ellipse">
              <a:avLst/>
            </a:prstGeom>
            <a:solidFill>
              <a:srgbClr val="4FA7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cxnSp>
          <p:nvCxnSpPr>
            <p:cNvPr id="119" name="Straight Connector 118">
              <a:extLst>
                <a:ext uri="{FF2B5EF4-FFF2-40B4-BE49-F238E27FC236}">
                  <a16:creationId xmlns:a16="http://schemas.microsoft.com/office/drawing/2014/main" id="{BBD5FC5A-49DE-4105-B213-7A125F4B37E9}"/>
                </a:ext>
              </a:extLst>
            </p:cNvPr>
            <p:cNvCxnSpPr/>
            <p:nvPr/>
          </p:nvCxnSpPr>
          <p:spPr>
            <a:xfrm>
              <a:off x="3764348" y="8237200"/>
              <a:ext cx="0" cy="516614"/>
            </a:xfrm>
            <a:prstGeom prst="line">
              <a:avLst/>
            </a:prstGeom>
            <a:ln w="15875">
              <a:solidFill>
                <a:srgbClr val="4FA7F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20" name="Rectangle 119">
              <a:extLst>
                <a:ext uri="{FF2B5EF4-FFF2-40B4-BE49-F238E27FC236}">
                  <a16:creationId xmlns:a16="http://schemas.microsoft.com/office/drawing/2014/main" id="{18D09E75-FE12-42C4-90FC-4FA2F6870EEE}"/>
                </a:ext>
              </a:extLst>
            </p:cNvPr>
            <p:cNvSpPr/>
            <p:nvPr/>
          </p:nvSpPr>
          <p:spPr bwMode="auto">
            <a:xfrm>
              <a:off x="3601782" y="7538326"/>
              <a:ext cx="718838" cy="27699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defTabSz="932472" fontAlgn="base">
                <a:spcBef>
                  <a:spcPts val="600"/>
                </a:spcBef>
                <a:spcAft>
                  <a:spcPts val="600"/>
                </a:spcAft>
              </a:pPr>
              <a:r>
                <a:rPr lang="en-US" sz="900">
                  <a:solidFill>
                    <a:schemeClr val="bg1"/>
                  </a:solidFill>
                  <a:ea typeface="Segoe UI" pitchFamily="34" charset="0"/>
                  <a:cs typeface="Segoe Sans Display Semilight" pitchFamily="2" charset="0"/>
                </a:rPr>
                <a:t>+ Identity</a:t>
              </a:r>
              <a:br>
                <a:rPr lang="en-US" sz="900">
                  <a:solidFill>
                    <a:schemeClr val="bg1"/>
                  </a:solidFill>
                  <a:ea typeface="Segoe UI" pitchFamily="34" charset="0"/>
                  <a:cs typeface="Segoe Sans Display Semilight" pitchFamily="2" charset="0"/>
                </a:rPr>
              </a:br>
              <a:r>
                <a:rPr lang="en-US" sz="900">
                  <a:solidFill>
                    <a:schemeClr val="bg1"/>
                  </a:solidFill>
                  <a:ea typeface="Segoe UI" pitchFamily="34" charset="0"/>
                  <a:cs typeface="Segoe Sans Display Semilight" pitchFamily="2" charset="0"/>
                </a:rPr>
                <a:t>Protection</a:t>
              </a:r>
            </a:p>
          </p:txBody>
        </p:sp>
      </p:grpSp>
      <p:grpSp>
        <p:nvGrpSpPr>
          <p:cNvPr id="30" name="Group 29">
            <a:extLst>
              <a:ext uri="{FF2B5EF4-FFF2-40B4-BE49-F238E27FC236}">
                <a16:creationId xmlns:a16="http://schemas.microsoft.com/office/drawing/2014/main" id="{8BC01BFF-B5C3-45EF-A1AA-9C89B3237A84}"/>
              </a:ext>
            </a:extLst>
          </p:cNvPr>
          <p:cNvGrpSpPr/>
          <p:nvPr/>
        </p:nvGrpSpPr>
        <p:grpSpPr>
          <a:xfrm>
            <a:off x="4409561" y="7345746"/>
            <a:ext cx="718838" cy="1077312"/>
            <a:chOff x="4634967" y="7207734"/>
            <a:chExt cx="718838" cy="1077312"/>
          </a:xfrm>
        </p:grpSpPr>
        <p:sp>
          <p:nvSpPr>
            <p:cNvPr id="122" name="Oval 121">
              <a:extLst>
                <a:ext uri="{FF2B5EF4-FFF2-40B4-BE49-F238E27FC236}">
                  <a16:creationId xmlns:a16="http://schemas.microsoft.com/office/drawing/2014/main" id="{BE0031CF-80DD-484E-B9C5-A3223C1E583A}"/>
                </a:ext>
              </a:extLst>
            </p:cNvPr>
            <p:cNvSpPr/>
            <p:nvPr/>
          </p:nvSpPr>
          <p:spPr bwMode="auto">
            <a:xfrm>
              <a:off x="4634967" y="7461566"/>
              <a:ext cx="324000" cy="324000"/>
            </a:xfrm>
            <a:prstGeom prst="ellipse">
              <a:avLst/>
            </a:prstGeom>
            <a:solidFill>
              <a:srgbClr val="4FA7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cxnSp>
          <p:nvCxnSpPr>
            <p:cNvPr id="123" name="Straight Connector 122">
              <a:extLst>
                <a:ext uri="{FF2B5EF4-FFF2-40B4-BE49-F238E27FC236}">
                  <a16:creationId xmlns:a16="http://schemas.microsoft.com/office/drawing/2014/main" id="{45269655-862B-4EF9-A3AB-9F46C75AD050}"/>
                </a:ext>
              </a:extLst>
            </p:cNvPr>
            <p:cNvCxnSpPr/>
            <p:nvPr/>
          </p:nvCxnSpPr>
          <p:spPr>
            <a:xfrm>
              <a:off x="4797533" y="7768432"/>
              <a:ext cx="0" cy="516614"/>
            </a:xfrm>
            <a:prstGeom prst="line">
              <a:avLst/>
            </a:prstGeom>
            <a:ln w="15875">
              <a:solidFill>
                <a:srgbClr val="4FA7F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24" name="Rectangle 123">
              <a:extLst>
                <a:ext uri="{FF2B5EF4-FFF2-40B4-BE49-F238E27FC236}">
                  <a16:creationId xmlns:a16="http://schemas.microsoft.com/office/drawing/2014/main" id="{5DFBE541-92DA-4A3A-85EB-6C83D84ACA63}"/>
                </a:ext>
              </a:extLst>
            </p:cNvPr>
            <p:cNvSpPr/>
            <p:nvPr/>
          </p:nvSpPr>
          <p:spPr bwMode="auto">
            <a:xfrm>
              <a:off x="4634967" y="7207734"/>
              <a:ext cx="718838" cy="13849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defTabSz="932472" fontAlgn="base">
                <a:spcBef>
                  <a:spcPts val="600"/>
                </a:spcBef>
                <a:spcAft>
                  <a:spcPts val="600"/>
                </a:spcAft>
              </a:pPr>
              <a:r>
                <a:rPr lang="en-US" sz="900">
                  <a:solidFill>
                    <a:schemeClr val="bg1"/>
                  </a:solidFill>
                  <a:ea typeface="Segoe UI" pitchFamily="34" charset="0"/>
                  <a:cs typeface="Segoe Sans Display Semilight" pitchFamily="2" charset="0"/>
                </a:rPr>
                <a:t>+ Compliance</a:t>
              </a:r>
            </a:p>
          </p:txBody>
        </p:sp>
      </p:grpSp>
      <p:pic>
        <p:nvPicPr>
          <p:cNvPr id="77" name="Picture 76">
            <a:extLst>
              <a:ext uri="{FF2B5EF4-FFF2-40B4-BE49-F238E27FC236}">
                <a16:creationId xmlns:a16="http://schemas.microsoft.com/office/drawing/2014/main" id="{C0C02F03-88BE-439C-905C-30E4168C02F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8612" y="352954"/>
            <a:ext cx="6198184" cy="2887947"/>
          </a:xfrm>
          <a:prstGeom prst="rect">
            <a:avLst/>
          </a:prstGeom>
        </p:spPr>
      </p:pic>
      <p:sp>
        <p:nvSpPr>
          <p:cNvPr id="74" name="Rectangle 73">
            <a:extLst>
              <a:ext uri="{FF2B5EF4-FFF2-40B4-BE49-F238E27FC236}">
                <a16:creationId xmlns:a16="http://schemas.microsoft.com/office/drawing/2014/main" id="{B3730DCC-5639-4058-86D0-B3C5F47B8A50}"/>
              </a:ext>
            </a:extLst>
          </p:cNvPr>
          <p:cNvSpPr/>
          <p:nvPr/>
        </p:nvSpPr>
        <p:spPr bwMode="auto">
          <a:xfrm>
            <a:off x="328612" y="352954"/>
            <a:ext cx="5775523" cy="206008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52000" tIns="252000" rIns="0" bIns="0" numCol="1" spcCol="0" rtlCol="0" fromWordArt="0" anchor="t" anchorCtr="0" forceAA="0" compatLnSpc="1">
            <a:prstTxWarp prst="textNoShape">
              <a:avLst/>
            </a:prstTxWarp>
            <a:spAutoFit/>
          </a:bodyPr>
          <a:lstStyle/>
          <a:p>
            <a:pPr algn="l" defTabSz="932472" fontAlgn="base">
              <a:spcBef>
                <a:spcPts val="600"/>
              </a:spcBef>
              <a:spcAft>
                <a:spcPts val="600"/>
              </a:spcAft>
            </a:pPr>
            <a:r>
              <a:rPr lang="en-US" sz="1400">
                <a:solidFill>
                  <a:srgbClr val="091F2C"/>
                </a:solidFill>
                <a:latin typeface="+mj-lt"/>
                <a:ea typeface="Segoe UI" pitchFamily="34" charset="0"/>
                <a:cs typeface="Segoe Sans Display Semilight" pitchFamily="2" charset="0"/>
              </a:rPr>
              <a:t>The integration advantage</a:t>
            </a:r>
          </a:p>
          <a:p>
            <a:pPr algn="l" defTabSz="932472" fontAlgn="base">
              <a:spcBef>
                <a:spcPts val="200"/>
              </a:spcBef>
              <a:spcAft>
                <a:spcPts val="600"/>
              </a:spcAft>
            </a:pPr>
            <a:r>
              <a:rPr lang="en-US" sz="1000">
                <a:solidFill>
                  <a:schemeClr val="tx1"/>
                </a:solidFill>
                <a:ea typeface="Segoe UI" pitchFamily="34" charset="0"/>
                <a:cs typeface="Segoe Sans Display Semilight" pitchFamily="2" charset="0"/>
              </a:rPr>
              <a:t>Unlike piecing together solutions from multiple vendors, Microsoft's security offerings work together seamlessly, sharing intelligence and automating responses across your environment. </a:t>
            </a:r>
            <a:br>
              <a:rPr lang="en-US" sz="1000">
                <a:solidFill>
                  <a:schemeClr val="tx1"/>
                </a:solidFill>
                <a:ea typeface="Segoe UI" pitchFamily="34" charset="0"/>
                <a:cs typeface="Segoe Sans Display Semilight" pitchFamily="2" charset="0"/>
              </a:rPr>
            </a:br>
            <a:r>
              <a:rPr lang="en-US" sz="1000">
                <a:solidFill>
                  <a:schemeClr val="tx1"/>
                </a:solidFill>
                <a:ea typeface="Segoe UI" pitchFamily="34" charset="0"/>
                <a:cs typeface="Segoe Sans Display Semilight" pitchFamily="2" charset="0"/>
              </a:rPr>
              <a:t>This integration provides:</a:t>
            </a:r>
          </a:p>
          <a:p>
            <a:pPr marL="266700" indent="-176213" algn="l" defTabSz="932472" fontAlgn="base">
              <a:spcBef>
                <a:spcPts val="200"/>
              </a:spcBef>
              <a:spcAft>
                <a:spcPts val="600"/>
              </a:spcAft>
              <a:buFont typeface="Arial" panose="020B0604020202020204" pitchFamily="34" charset="0"/>
              <a:buChar char="•"/>
            </a:pPr>
            <a:r>
              <a:rPr lang="en-US" sz="1000">
                <a:solidFill>
                  <a:schemeClr val="tx1"/>
                </a:solidFill>
                <a:latin typeface="+mj-lt"/>
                <a:ea typeface="Segoe UI" pitchFamily="34" charset="0"/>
                <a:cs typeface="Segoe Sans Display Semilight" pitchFamily="2" charset="0"/>
              </a:rPr>
              <a:t>Cost efficiency: </a:t>
            </a:r>
            <a:r>
              <a:rPr lang="en-US" sz="1000">
                <a:solidFill>
                  <a:schemeClr val="tx1"/>
                </a:solidFill>
                <a:ea typeface="Segoe UI" pitchFamily="34" charset="0"/>
                <a:cs typeface="Segoe Sans Display Semilight" pitchFamily="2" charset="0"/>
              </a:rPr>
              <a:t>Consolidated licensing may reduce overall security spending</a:t>
            </a:r>
          </a:p>
          <a:p>
            <a:pPr marL="266700" indent="-176213" algn="l" defTabSz="932472" fontAlgn="base">
              <a:spcBef>
                <a:spcPts val="200"/>
              </a:spcBef>
              <a:spcAft>
                <a:spcPts val="600"/>
              </a:spcAft>
              <a:buFont typeface="Arial" panose="020B0604020202020204" pitchFamily="34" charset="0"/>
              <a:buChar char="•"/>
            </a:pPr>
            <a:r>
              <a:rPr lang="en-US" sz="1000">
                <a:solidFill>
                  <a:schemeClr val="tx1"/>
                </a:solidFill>
                <a:latin typeface="+mj-lt"/>
                <a:ea typeface="Segoe UI" pitchFamily="34" charset="0"/>
                <a:cs typeface="Segoe Sans Display Semilight" pitchFamily="2" charset="0"/>
              </a:rPr>
              <a:t>Simplified management: </a:t>
            </a:r>
            <a:r>
              <a:rPr lang="en-US" sz="1000">
                <a:solidFill>
                  <a:schemeClr val="tx1"/>
                </a:solidFill>
                <a:ea typeface="Segoe UI" pitchFamily="34" charset="0"/>
                <a:cs typeface="Segoe Sans Display Semilight" pitchFamily="2" charset="0"/>
              </a:rPr>
              <a:t>One dashboard instead of multiple portals</a:t>
            </a:r>
          </a:p>
          <a:p>
            <a:pPr marL="266700" indent="-176213" algn="l" defTabSz="932472" fontAlgn="base">
              <a:spcBef>
                <a:spcPts val="200"/>
              </a:spcBef>
              <a:spcAft>
                <a:spcPts val="600"/>
              </a:spcAft>
              <a:buFont typeface="Arial" panose="020B0604020202020204" pitchFamily="34" charset="0"/>
              <a:buChar char="•"/>
            </a:pPr>
            <a:r>
              <a:rPr lang="en-US" sz="1000">
                <a:solidFill>
                  <a:schemeClr val="tx1"/>
                </a:solidFill>
                <a:latin typeface="+mj-lt"/>
                <a:ea typeface="Segoe UI" pitchFamily="34" charset="0"/>
                <a:cs typeface="Segoe Sans Display Semilight" pitchFamily="2" charset="0"/>
              </a:rPr>
              <a:t>Comprehensive coverage: </a:t>
            </a:r>
            <a:r>
              <a:rPr lang="en-US" sz="1000">
                <a:solidFill>
                  <a:schemeClr val="tx1"/>
                </a:solidFill>
                <a:ea typeface="Segoe UI" pitchFamily="34" charset="0"/>
                <a:cs typeface="Segoe Sans Display Semilight" pitchFamily="2" charset="0"/>
              </a:rPr>
              <a:t>No gaps between solutions from different vendors</a:t>
            </a:r>
          </a:p>
          <a:p>
            <a:pPr marL="266700" indent="-176213" algn="l" defTabSz="932472" fontAlgn="base">
              <a:spcBef>
                <a:spcPts val="200"/>
              </a:spcBef>
              <a:spcAft>
                <a:spcPts val="600"/>
              </a:spcAft>
              <a:buFont typeface="Arial" panose="020B0604020202020204" pitchFamily="34" charset="0"/>
              <a:buChar char="•"/>
            </a:pPr>
            <a:r>
              <a:rPr lang="en-US" sz="1000">
                <a:solidFill>
                  <a:schemeClr val="tx1"/>
                </a:solidFill>
                <a:latin typeface="+mj-lt"/>
                <a:ea typeface="Segoe UI" pitchFamily="34" charset="0"/>
                <a:cs typeface="Segoe Sans Display Semilight" pitchFamily="2" charset="0"/>
              </a:rPr>
              <a:t>Future-ready foundation: </a:t>
            </a:r>
            <a:r>
              <a:rPr lang="en-US" sz="1000">
                <a:solidFill>
                  <a:schemeClr val="tx1"/>
                </a:solidFill>
                <a:ea typeface="Segoe UI" pitchFamily="34" charset="0"/>
                <a:cs typeface="Segoe Sans Display Semilight" pitchFamily="2" charset="0"/>
              </a:rPr>
              <a:t>AI-powered security that evolves as threats change</a:t>
            </a:r>
          </a:p>
        </p:txBody>
      </p:sp>
      <p:grpSp>
        <p:nvGrpSpPr>
          <p:cNvPr id="5" name="Group 4">
            <a:extLst>
              <a:ext uri="{FF2B5EF4-FFF2-40B4-BE49-F238E27FC236}">
                <a16:creationId xmlns:a16="http://schemas.microsoft.com/office/drawing/2014/main" id="{F39371CF-AF7B-4268-822B-83720CAD6808}"/>
              </a:ext>
            </a:extLst>
          </p:cNvPr>
          <p:cNvGrpSpPr/>
          <p:nvPr/>
        </p:nvGrpSpPr>
        <p:grpSpPr>
          <a:xfrm>
            <a:off x="508612" y="2585940"/>
            <a:ext cx="5775522" cy="477158"/>
            <a:chOff x="508612" y="2454585"/>
            <a:chExt cx="5775522" cy="477158"/>
          </a:xfrm>
        </p:grpSpPr>
        <p:pic>
          <p:nvPicPr>
            <p:cNvPr id="75" name="Picture 74">
              <a:extLst>
                <a:ext uri="{FF2B5EF4-FFF2-40B4-BE49-F238E27FC236}">
                  <a16:creationId xmlns:a16="http://schemas.microsoft.com/office/drawing/2014/main" id="{850E1084-E05E-4DA9-A118-664A296141B8}"/>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508612" y="2456543"/>
              <a:ext cx="5775518" cy="475200"/>
            </a:xfrm>
            <a:prstGeom prst="rect">
              <a:avLst/>
            </a:prstGeom>
          </p:spPr>
        </p:pic>
        <p:sp>
          <p:nvSpPr>
            <p:cNvPr id="76" name="Rectangle 75">
              <a:extLst>
                <a:ext uri="{FF2B5EF4-FFF2-40B4-BE49-F238E27FC236}">
                  <a16:creationId xmlns:a16="http://schemas.microsoft.com/office/drawing/2014/main" id="{40C3C969-5075-4423-828C-F5A96821DEFE}"/>
                </a:ext>
              </a:extLst>
            </p:cNvPr>
            <p:cNvSpPr/>
            <p:nvPr/>
          </p:nvSpPr>
          <p:spPr bwMode="auto">
            <a:xfrm>
              <a:off x="508612" y="2454585"/>
              <a:ext cx="5775522" cy="3552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108000" rIns="72000" bIns="0" numCol="1" spcCol="0" rtlCol="0" fromWordArt="0" anchor="t" anchorCtr="0" forceAA="0" compatLnSpc="1">
              <a:prstTxWarp prst="textNoShape">
                <a:avLst/>
              </a:prstTxWarp>
              <a:spAutoFit/>
            </a:bodyPr>
            <a:lstStyle/>
            <a:p>
              <a:pPr algn="l" defTabSz="932472" fontAlgn="base">
                <a:spcBef>
                  <a:spcPts val="600"/>
                </a:spcBef>
                <a:spcAft>
                  <a:spcPts val="600"/>
                </a:spcAft>
              </a:pPr>
              <a:r>
                <a:rPr lang="en-US" sz="800">
                  <a:solidFill>
                    <a:schemeClr val="tx1"/>
                  </a:solidFill>
                  <a:latin typeface="+mj-lt"/>
                  <a:ea typeface="Segoe UI" pitchFamily="34" charset="0"/>
                  <a:cs typeface="Segoe Sans Display Semilight" pitchFamily="2" charset="0"/>
                </a:rPr>
                <a:t>Real Impact: </a:t>
              </a:r>
              <a:r>
                <a:rPr lang="en-US" sz="800">
                  <a:solidFill>
                    <a:schemeClr val="tx1"/>
                  </a:solidFill>
                  <a:ea typeface="Segoe UI" pitchFamily="34" charset="0"/>
                  <a:cs typeface="Segoe Sans Display Semilight" pitchFamily="2" charset="0"/>
                </a:rPr>
                <a:t>For example, when a suspicious email arrives, M365’s integrated security automatically checks the sender, scans attachments, analyses links and verifies the user's identity – all within seconds and without disrupting workflow.</a:t>
              </a:r>
            </a:p>
          </p:txBody>
        </p:sp>
      </p:grpSp>
      <p:sp>
        <p:nvSpPr>
          <p:cNvPr id="11" name="Freeform: Shape 10">
            <a:extLst>
              <a:ext uri="{FF2B5EF4-FFF2-40B4-BE49-F238E27FC236}">
                <a16:creationId xmlns:a16="http://schemas.microsoft.com/office/drawing/2014/main" id="{642A87FB-845C-40E9-AAA3-A5017ACEBDBD}"/>
              </a:ext>
            </a:extLst>
          </p:cNvPr>
          <p:cNvSpPr/>
          <p:nvPr/>
        </p:nvSpPr>
        <p:spPr>
          <a:xfrm>
            <a:off x="329523" y="6384243"/>
            <a:ext cx="6194826" cy="3547157"/>
          </a:xfrm>
          <a:custGeom>
            <a:avLst/>
            <a:gdLst>
              <a:gd name="connsiteX0" fmla="*/ 2841593 w 3625023"/>
              <a:gd name="connsiteY0" fmla="*/ 2075688 h 2075688"/>
              <a:gd name="connsiteX1" fmla="*/ 3474149 w 3625023"/>
              <a:gd name="connsiteY1" fmla="*/ 694087 h 2075688"/>
              <a:gd name="connsiteX2" fmla="*/ 3243072 w 3625023"/>
              <a:gd name="connsiteY2" fmla="*/ 543878 h 2075688"/>
              <a:gd name="connsiteX3" fmla="*/ 2522792 w 3625023"/>
              <a:gd name="connsiteY3" fmla="*/ 252603 h 2075688"/>
              <a:gd name="connsiteX4" fmla="*/ 2525744 w 3625023"/>
              <a:gd name="connsiteY4" fmla="*/ 204502 h 2075688"/>
              <a:gd name="connsiteX5" fmla="*/ 2739581 w 3625023"/>
              <a:gd name="connsiteY5" fmla="*/ 129064 h 2075688"/>
              <a:gd name="connsiteX6" fmla="*/ 2738724 w 3625023"/>
              <a:gd name="connsiteY6" fmla="*/ 80867 h 2075688"/>
              <a:gd name="connsiteX7" fmla="*/ 2637377 w 3625023"/>
              <a:gd name="connsiteY7" fmla="*/ 38957 h 2075688"/>
              <a:gd name="connsiteX8" fmla="*/ 2637377 w 3625023"/>
              <a:gd name="connsiteY8" fmla="*/ 18669 h 2075688"/>
              <a:gd name="connsiteX9" fmla="*/ 2687574 w 3625023"/>
              <a:gd name="connsiteY9" fmla="*/ 0 h 2075688"/>
              <a:gd name="connsiteX10" fmla="*/ 2569464 w 3625023"/>
              <a:gd name="connsiteY10" fmla="*/ 0 h 2075688"/>
              <a:gd name="connsiteX11" fmla="*/ 2533650 w 3625023"/>
              <a:gd name="connsiteY11" fmla="*/ 1619 h 2075688"/>
              <a:gd name="connsiteX12" fmla="*/ 2496788 w 3625023"/>
              <a:gd name="connsiteY12" fmla="*/ 10478 h 2075688"/>
              <a:gd name="connsiteX13" fmla="*/ 2500027 w 3625023"/>
              <a:gd name="connsiteY13" fmla="*/ 50578 h 2075688"/>
              <a:gd name="connsiteX14" fmla="*/ 2565845 w 3625023"/>
              <a:gd name="connsiteY14" fmla="*/ 76200 h 2075688"/>
              <a:gd name="connsiteX15" fmla="*/ 2564225 w 3625023"/>
              <a:gd name="connsiteY15" fmla="*/ 109252 h 2075688"/>
              <a:gd name="connsiteX16" fmla="*/ 2303145 w 3625023"/>
              <a:gd name="connsiteY16" fmla="*/ 190214 h 2075688"/>
              <a:gd name="connsiteX17" fmla="*/ 2287238 w 3625023"/>
              <a:gd name="connsiteY17" fmla="*/ 300514 h 2075688"/>
              <a:gd name="connsiteX18" fmla="*/ 3046381 w 3625023"/>
              <a:gd name="connsiteY18" fmla="*/ 733997 h 2075688"/>
              <a:gd name="connsiteX19" fmla="*/ 0 w 3625023"/>
              <a:gd name="connsiteY19" fmla="*/ 2075593 h 2075688"/>
              <a:gd name="connsiteX20" fmla="*/ 2841689 w 3625023"/>
              <a:gd name="connsiteY20" fmla="*/ 2075593 h 207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25023" h="2075688">
                <a:moveTo>
                  <a:pt x="2841593" y="2075688"/>
                </a:moveTo>
                <a:cubicBezTo>
                  <a:pt x="3274600" y="1692212"/>
                  <a:pt x="3920966" y="1134428"/>
                  <a:pt x="3474149" y="694087"/>
                </a:cubicBezTo>
                <a:cubicBezTo>
                  <a:pt x="3408140" y="629031"/>
                  <a:pt x="3328892" y="578834"/>
                  <a:pt x="3243072" y="543878"/>
                </a:cubicBezTo>
                <a:cubicBezTo>
                  <a:pt x="2979230" y="436531"/>
                  <a:pt x="2614994" y="328232"/>
                  <a:pt x="2522792" y="252603"/>
                </a:cubicBezTo>
                <a:cubicBezTo>
                  <a:pt x="2507170" y="239840"/>
                  <a:pt x="2508885" y="215646"/>
                  <a:pt x="2525744" y="204502"/>
                </a:cubicBezTo>
                <a:cubicBezTo>
                  <a:pt x="2571655" y="174022"/>
                  <a:pt x="2681478" y="163640"/>
                  <a:pt x="2739581" y="129064"/>
                </a:cubicBezTo>
                <a:cubicBezTo>
                  <a:pt x="2758250" y="117920"/>
                  <a:pt x="2757869" y="91345"/>
                  <a:pt x="2738724" y="80867"/>
                </a:cubicBezTo>
                <a:cubicBezTo>
                  <a:pt x="2709863" y="65151"/>
                  <a:pt x="2662333" y="56102"/>
                  <a:pt x="2637377" y="38957"/>
                </a:cubicBezTo>
                <a:cubicBezTo>
                  <a:pt x="2630329" y="34195"/>
                  <a:pt x="2630519" y="23717"/>
                  <a:pt x="2637377" y="18669"/>
                </a:cubicBezTo>
                <a:cubicBezTo>
                  <a:pt x="2650712" y="8763"/>
                  <a:pt x="2670620" y="3143"/>
                  <a:pt x="2687574" y="0"/>
                </a:cubicBezTo>
                <a:lnTo>
                  <a:pt x="2569464" y="0"/>
                </a:lnTo>
                <a:cubicBezTo>
                  <a:pt x="2557558" y="0"/>
                  <a:pt x="2545557" y="572"/>
                  <a:pt x="2533650" y="1619"/>
                </a:cubicBezTo>
                <a:cubicBezTo>
                  <a:pt x="2519172" y="2953"/>
                  <a:pt x="2506694" y="4667"/>
                  <a:pt x="2496788" y="10478"/>
                </a:cubicBezTo>
                <a:cubicBezTo>
                  <a:pt x="2480977" y="19812"/>
                  <a:pt x="2483072" y="43625"/>
                  <a:pt x="2500027" y="50578"/>
                </a:cubicBezTo>
                <a:cubicBezTo>
                  <a:pt x="2520125" y="58865"/>
                  <a:pt x="2547747" y="66008"/>
                  <a:pt x="2565845" y="76200"/>
                </a:cubicBezTo>
                <a:cubicBezTo>
                  <a:pt x="2579084" y="83630"/>
                  <a:pt x="2578132" y="103251"/>
                  <a:pt x="2564225" y="109252"/>
                </a:cubicBezTo>
                <a:cubicBezTo>
                  <a:pt x="2504218" y="135065"/>
                  <a:pt x="2375154" y="143447"/>
                  <a:pt x="2303145" y="190214"/>
                </a:cubicBezTo>
                <a:cubicBezTo>
                  <a:pt x="2265236" y="214789"/>
                  <a:pt x="2257806" y="266224"/>
                  <a:pt x="2287238" y="300514"/>
                </a:cubicBezTo>
                <a:cubicBezTo>
                  <a:pt x="2431923" y="468821"/>
                  <a:pt x="3053049" y="579311"/>
                  <a:pt x="3046381" y="733997"/>
                </a:cubicBezTo>
                <a:cubicBezTo>
                  <a:pt x="3022187" y="1083755"/>
                  <a:pt x="1649159" y="1577245"/>
                  <a:pt x="0" y="2075593"/>
                </a:cubicBezTo>
                <a:lnTo>
                  <a:pt x="2841689" y="2075593"/>
                </a:lnTo>
                <a:close/>
              </a:path>
            </a:pathLst>
          </a:custGeom>
          <a:noFill/>
          <a:ln w="15875" cap="rnd">
            <a:solidFill>
              <a:schemeClr val="bg1"/>
            </a:solidFill>
            <a:prstDash val="solid"/>
            <a:round/>
          </a:ln>
        </p:spPr>
        <p:txBody>
          <a:bodyPr rtlCol="0" anchor="ctr"/>
          <a:lstStyle/>
          <a:p>
            <a:endParaRPr lang="en-US"/>
          </a:p>
        </p:txBody>
      </p:sp>
      <p:sp>
        <p:nvSpPr>
          <p:cNvPr id="12" name="Freeform: Shape 11">
            <a:extLst>
              <a:ext uri="{FF2B5EF4-FFF2-40B4-BE49-F238E27FC236}">
                <a16:creationId xmlns:a16="http://schemas.microsoft.com/office/drawing/2014/main" id="{9E90218D-968C-455A-B82D-BD9FADF629AF}"/>
              </a:ext>
            </a:extLst>
          </p:cNvPr>
          <p:cNvSpPr/>
          <p:nvPr/>
        </p:nvSpPr>
        <p:spPr>
          <a:xfrm>
            <a:off x="3022121" y="6384568"/>
            <a:ext cx="2968118" cy="3546831"/>
          </a:xfrm>
          <a:custGeom>
            <a:avLst/>
            <a:gdLst>
              <a:gd name="connsiteX0" fmla="*/ 0 w 1736852"/>
              <a:gd name="connsiteY0" fmla="*/ 2075498 h 2075497"/>
              <a:gd name="connsiteX1" fmla="*/ 1730597 w 1736852"/>
              <a:gd name="connsiteY1" fmla="*/ 872776 h 2075497"/>
              <a:gd name="connsiteX2" fmla="*/ 822008 w 1736852"/>
              <a:gd name="connsiteY2" fmla="*/ 266510 h 2075497"/>
              <a:gd name="connsiteX3" fmla="*/ 824675 w 1736852"/>
              <a:gd name="connsiteY3" fmla="*/ 205645 h 2075497"/>
              <a:gd name="connsiteX4" fmla="*/ 1070801 w 1736852"/>
              <a:gd name="connsiteY4" fmla="*/ 116395 h 2075497"/>
              <a:gd name="connsiteX5" fmla="*/ 1075182 w 1736852"/>
              <a:gd name="connsiteY5" fmla="*/ 79915 h 2075497"/>
              <a:gd name="connsiteX6" fmla="*/ 992124 w 1736852"/>
              <a:gd name="connsiteY6" fmla="*/ 44672 h 2075497"/>
              <a:gd name="connsiteX7" fmla="*/ 991934 w 1736852"/>
              <a:gd name="connsiteY7" fmla="*/ 17336 h 2075497"/>
              <a:gd name="connsiteX8" fmla="*/ 1030796 w 1736852"/>
              <a:gd name="connsiteY8" fmla="*/ 0 h 2075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6852" h="2075497">
                <a:moveTo>
                  <a:pt x="0" y="2075498"/>
                </a:moveTo>
                <a:cubicBezTo>
                  <a:pt x="878110" y="1670780"/>
                  <a:pt x="1706404" y="1172813"/>
                  <a:pt x="1730597" y="872776"/>
                </a:cubicBezTo>
                <a:cubicBezTo>
                  <a:pt x="1816513" y="547021"/>
                  <a:pt x="991838" y="439484"/>
                  <a:pt x="822008" y="266510"/>
                </a:cubicBezTo>
                <a:cubicBezTo>
                  <a:pt x="804863" y="249079"/>
                  <a:pt x="806005" y="221647"/>
                  <a:pt x="824675" y="205645"/>
                </a:cubicBezTo>
                <a:cubicBezTo>
                  <a:pt x="871919" y="165068"/>
                  <a:pt x="984028" y="157829"/>
                  <a:pt x="1070801" y="116395"/>
                </a:cubicBezTo>
                <a:cubicBezTo>
                  <a:pt x="1085183" y="109442"/>
                  <a:pt x="1087946" y="89535"/>
                  <a:pt x="1075182" y="79915"/>
                </a:cubicBezTo>
                <a:cubicBezTo>
                  <a:pt x="1055656" y="65151"/>
                  <a:pt x="1016698" y="57531"/>
                  <a:pt x="992124" y="44672"/>
                </a:cubicBezTo>
                <a:cubicBezTo>
                  <a:pt x="981075" y="38862"/>
                  <a:pt x="980885" y="23146"/>
                  <a:pt x="991934" y="17336"/>
                </a:cubicBezTo>
                <a:cubicBezTo>
                  <a:pt x="1001363" y="12383"/>
                  <a:pt x="1016889" y="5334"/>
                  <a:pt x="1030796" y="0"/>
                </a:cubicBezTo>
              </a:path>
            </a:pathLst>
          </a:custGeom>
          <a:noFill/>
          <a:ln w="15875" cap="rnd">
            <a:solidFill>
              <a:schemeClr val="bg1"/>
            </a:solidFill>
            <a:prstDash val="lgDash"/>
            <a:round/>
          </a:ln>
        </p:spPr>
        <p:txBody>
          <a:bodyPr rtlCol="0" anchor="ctr"/>
          <a:lstStyle/>
          <a:p>
            <a:endParaRPr lang="en-US"/>
          </a:p>
        </p:txBody>
      </p:sp>
      <p:sp>
        <p:nvSpPr>
          <p:cNvPr id="99" name="Rectangle 98">
            <a:extLst>
              <a:ext uri="{FF2B5EF4-FFF2-40B4-BE49-F238E27FC236}">
                <a16:creationId xmlns:a16="http://schemas.microsoft.com/office/drawing/2014/main" id="{17665DEE-6702-4AF7-A40A-D56C50EAB394}"/>
              </a:ext>
            </a:extLst>
          </p:cNvPr>
          <p:cNvSpPr/>
          <p:nvPr/>
        </p:nvSpPr>
        <p:spPr bwMode="auto">
          <a:xfrm>
            <a:off x="328614" y="8760152"/>
            <a:ext cx="275717" cy="30777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algn="l" defTabSz="932472" fontAlgn="base">
              <a:spcBef>
                <a:spcPts val="600"/>
              </a:spcBef>
              <a:spcAft>
                <a:spcPts val="600"/>
              </a:spcAft>
            </a:pPr>
            <a:r>
              <a:rPr lang="en-US" sz="1000">
                <a:solidFill>
                  <a:schemeClr val="bg1"/>
                </a:solidFill>
                <a:ea typeface="Segoe UI" pitchFamily="34" charset="0"/>
                <a:cs typeface="Segoe Sans Display Semilight" pitchFamily="2" charset="0"/>
              </a:rPr>
              <a:t>Start</a:t>
            </a:r>
            <a:br>
              <a:rPr lang="en-US" sz="1000">
                <a:solidFill>
                  <a:schemeClr val="bg1"/>
                </a:solidFill>
                <a:ea typeface="Segoe UI" pitchFamily="34" charset="0"/>
                <a:cs typeface="Segoe Sans Display Semilight" pitchFamily="2" charset="0"/>
              </a:rPr>
            </a:br>
            <a:r>
              <a:rPr lang="en-US" sz="1000">
                <a:solidFill>
                  <a:schemeClr val="bg1"/>
                </a:solidFill>
                <a:ea typeface="Segoe UI" pitchFamily="34" charset="0"/>
                <a:cs typeface="Segoe Sans Display Semilight" pitchFamily="2" charset="0"/>
              </a:rPr>
              <a:t>Here</a:t>
            </a:r>
          </a:p>
        </p:txBody>
      </p:sp>
      <p:grpSp>
        <p:nvGrpSpPr>
          <p:cNvPr id="103" name="Graphic 335">
            <a:extLst>
              <a:ext uri="{FF2B5EF4-FFF2-40B4-BE49-F238E27FC236}">
                <a16:creationId xmlns:a16="http://schemas.microsoft.com/office/drawing/2014/main" id="{EE49888B-8D09-4E22-86EA-7D606F7FDF90}"/>
              </a:ext>
            </a:extLst>
          </p:cNvPr>
          <p:cNvGrpSpPr>
            <a:grpSpLocks noChangeAspect="1"/>
          </p:cNvGrpSpPr>
          <p:nvPr/>
        </p:nvGrpSpPr>
        <p:grpSpPr>
          <a:xfrm rot="16200000">
            <a:off x="796849" y="8806040"/>
            <a:ext cx="220471" cy="216000"/>
            <a:chOff x="506962" y="8672581"/>
            <a:chExt cx="104339" cy="102223"/>
          </a:xfrm>
        </p:grpSpPr>
        <p:sp>
          <p:nvSpPr>
            <p:cNvPr id="104" name="Freeform: Shape 103">
              <a:extLst>
                <a:ext uri="{FF2B5EF4-FFF2-40B4-BE49-F238E27FC236}">
                  <a16:creationId xmlns:a16="http://schemas.microsoft.com/office/drawing/2014/main" id="{C5E35ADE-5CF3-42B5-A59C-9A9288AFED8E}"/>
                </a:ext>
              </a:extLst>
            </p:cNvPr>
            <p:cNvSpPr/>
            <p:nvPr/>
          </p:nvSpPr>
          <p:spPr>
            <a:xfrm>
              <a:off x="559132" y="8672581"/>
              <a:ext cx="1923" cy="102223"/>
            </a:xfrm>
            <a:custGeom>
              <a:avLst/>
              <a:gdLst>
                <a:gd name="connsiteX0" fmla="*/ 0 w 1923"/>
                <a:gd name="connsiteY0" fmla="*/ 0 h 102223"/>
                <a:gd name="connsiteX1" fmla="*/ 0 w 1923"/>
                <a:gd name="connsiteY1" fmla="*/ 102224 h 102223"/>
              </a:gdLst>
              <a:ahLst/>
              <a:cxnLst>
                <a:cxn ang="0">
                  <a:pos x="connsiteX0" y="connsiteY0"/>
                </a:cxn>
                <a:cxn ang="0">
                  <a:pos x="connsiteX1" y="connsiteY1"/>
                </a:cxn>
              </a:cxnLst>
              <a:rect l="l" t="t" r="r" b="b"/>
              <a:pathLst>
                <a:path w="1923" h="102223">
                  <a:moveTo>
                    <a:pt x="0" y="0"/>
                  </a:moveTo>
                  <a:lnTo>
                    <a:pt x="0" y="102224"/>
                  </a:lnTo>
                </a:path>
              </a:pathLst>
            </a:custGeom>
            <a:ln w="15875" cap="rnd">
              <a:solidFill>
                <a:schemeClr val="bg1"/>
              </a:solidFill>
              <a:prstDash val="solid"/>
              <a:round/>
            </a:ln>
          </p:spPr>
          <p:txBody>
            <a:bodyPr rtlCol="0" anchor="ctr"/>
            <a:lstStyle/>
            <a:p>
              <a:endParaRPr lang="en-US"/>
            </a:p>
          </p:txBody>
        </p:sp>
        <p:sp>
          <p:nvSpPr>
            <p:cNvPr id="105" name="Freeform: Shape 104">
              <a:extLst>
                <a:ext uri="{FF2B5EF4-FFF2-40B4-BE49-F238E27FC236}">
                  <a16:creationId xmlns:a16="http://schemas.microsoft.com/office/drawing/2014/main" id="{E06274CC-C45C-4D16-9B70-3A924AD8DA95}"/>
                </a:ext>
              </a:extLst>
            </p:cNvPr>
            <p:cNvSpPr/>
            <p:nvPr/>
          </p:nvSpPr>
          <p:spPr>
            <a:xfrm>
              <a:off x="506962" y="8722635"/>
              <a:ext cx="52169" cy="52169"/>
            </a:xfrm>
            <a:custGeom>
              <a:avLst/>
              <a:gdLst>
                <a:gd name="connsiteX0" fmla="*/ 0 w 52169"/>
                <a:gd name="connsiteY0" fmla="*/ 0 h 52169"/>
                <a:gd name="connsiteX1" fmla="*/ 52170 w 52169"/>
                <a:gd name="connsiteY1" fmla="*/ 52170 h 52169"/>
              </a:gdLst>
              <a:ahLst/>
              <a:cxnLst>
                <a:cxn ang="0">
                  <a:pos x="connsiteX0" y="connsiteY0"/>
                </a:cxn>
                <a:cxn ang="0">
                  <a:pos x="connsiteX1" y="connsiteY1"/>
                </a:cxn>
              </a:cxnLst>
              <a:rect l="l" t="t" r="r" b="b"/>
              <a:pathLst>
                <a:path w="52169" h="52169">
                  <a:moveTo>
                    <a:pt x="0" y="0"/>
                  </a:moveTo>
                  <a:lnTo>
                    <a:pt x="52170" y="52170"/>
                  </a:lnTo>
                </a:path>
              </a:pathLst>
            </a:custGeom>
            <a:ln w="15875" cap="rnd">
              <a:solidFill>
                <a:schemeClr val="bg1"/>
              </a:solidFill>
              <a:prstDash val="solid"/>
              <a:round/>
            </a:ln>
          </p:spPr>
          <p:txBody>
            <a:bodyPr rtlCol="0" anchor="ctr"/>
            <a:lstStyle/>
            <a:p>
              <a:endParaRPr lang="en-US"/>
            </a:p>
          </p:txBody>
        </p:sp>
        <p:sp>
          <p:nvSpPr>
            <p:cNvPr id="106" name="Freeform: Shape 105">
              <a:extLst>
                <a:ext uri="{FF2B5EF4-FFF2-40B4-BE49-F238E27FC236}">
                  <a16:creationId xmlns:a16="http://schemas.microsoft.com/office/drawing/2014/main" id="{1F1764BE-F2D0-4A82-B463-D07DCC43FE41}"/>
                </a:ext>
              </a:extLst>
            </p:cNvPr>
            <p:cNvSpPr/>
            <p:nvPr/>
          </p:nvSpPr>
          <p:spPr>
            <a:xfrm>
              <a:off x="559132" y="8722635"/>
              <a:ext cx="52169" cy="52169"/>
            </a:xfrm>
            <a:custGeom>
              <a:avLst/>
              <a:gdLst>
                <a:gd name="connsiteX0" fmla="*/ 52170 w 52169"/>
                <a:gd name="connsiteY0" fmla="*/ 0 h 52169"/>
                <a:gd name="connsiteX1" fmla="*/ 0 w 52169"/>
                <a:gd name="connsiteY1" fmla="*/ 52170 h 52169"/>
              </a:gdLst>
              <a:ahLst/>
              <a:cxnLst>
                <a:cxn ang="0">
                  <a:pos x="connsiteX0" y="connsiteY0"/>
                </a:cxn>
                <a:cxn ang="0">
                  <a:pos x="connsiteX1" y="connsiteY1"/>
                </a:cxn>
              </a:cxnLst>
              <a:rect l="l" t="t" r="r" b="b"/>
              <a:pathLst>
                <a:path w="52169" h="52169">
                  <a:moveTo>
                    <a:pt x="52170" y="0"/>
                  </a:moveTo>
                  <a:lnTo>
                    <a:pt x="0" y="52170"/>
                  </a:lnTo>
                </a:path>
              </a:pathLst>
            </a:custGeom>
            <a:ln w="15875" cap="rnd">
              <a:solidFill>
                <a:schemeClr val="bg1"/>
              </a:solidFill>
              <a:prstDash val="solid"/>
              <a:round/>
            </a:ln>
          </p:spPr>
          <p:txBody>
            <a:bodyPr rtlCol="0" anchor="ctr"/>
            <a:lstStyle/>
            <a:p>
              <a:endParaRPr lang="en-US"/>
            </a:p>
          </p:txBody>
        </p:sp>
      </p:grpSp>
      <p:sp>
        <p:nvSpPr>
          <p:cNvPr id="137" name="Rectangle 136">
            <a:extLst>
              <a:ext uri="{FF2B5EF4-FFF2-40B4-BE49-F238E27FC236}">
                <a16:creationId xmlns:a16="http://schemas.microsoft.com/office/drawing/2014/main" id="{42C3CC50-6C30-4E3E-A7BD-5117BFF29EE3}"/>
              </a:ext>
            </a:extLst>
          </p:cNvPr>
          <p:cNvSpPr/>
          <p:nvPr/>
        </p:nvSpPr>
        <p:spPr bwMode="auto">
          <a:xfrm>
            <a:off x="4750432" y="5253912"/>
            <a:ext cx="966676" cy="27699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defTabSz="932472" fontAlgn="base">
              <a:spcBef>
                <a:spcPts val="600"/>
              </a:spcBef>
              <a:spcAft>
                <a:spcPts val="600"/>
              </a:spcAft>
            </a:pPr>
            <a:r>
              <a:rPr lang="en-US" sz="900">
                <a:solidFill>
                  <a:schemeClr val="bg1"/>
                </a:solidFill>
                <a:ea typeface="Segoe UI" pitchFamily="34" charset="0"/>
                <a:cs typeface="Segoe Sans Display Semilight" pitchFamily="2" charset="0"/>
              </a:rPr>
              <a:t>+ All-in-one</a:t>
            </a:r>
            <a:br>
              <a:rPr lang="en-US" sz="900">
                <a:solidFill>
                  <a:schemeClr val="bg1"/>
                </a:solidFill>
                <a:ea typeface="Segoe UI" pitchFamily="34" charset="0"/>
                <a:cs typeface="Segoe Sans Display Semilight" pitchFamily="2" charset="0"/>
              </a:rPr>
            </a:br>
            <a:r>
              <a:rPr lang="en-US" sz="900">
                <a:solidFill>
                  <a:schemeClr val="bg1"/>
                </a:solidFill>
                <a:ea typeface="Segoe UI" pitchFamily="34" charset="0"/>
                <a:cs typeface="Segoe Sans Display Semilight" pitchFamily="2" charset="0"/>
              </a:rPr>
              <a:t>Enterprise Security</a:t>
            </a:r>
          </a:p>
        </p:txBody>
      </p:sp>
      <p:pic>
        <p:nvPicPr>
          <p:cNvPr id="45" name="Picture 44">
            <a:extLst>
              <a:ext uri="{FF2B5EF4-FFF2-40B4-BE49-F238E27FC236}">
                <a16:creationId xmlns:a16="http://schemas.microsoft.com/office/drawing/2014/main" id="{DBB8B0BE-B1FE-4C72-A28F-8A4C3E85A3D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28612" y="3956327"/>
            <a:ext cx="3643475" cy="2191904"/>
          </a:xfrm>
          <a:prstGeom prst="rect">
            <a:avLst/>
          </a:prstGeom>
        </p:spPr>
      </p:pic>
      <p:sp>
        <p:nvSpPr>
          <p:cNvPr id="46" name="Rectangle 45">
            <a:extLst>
              <a:ext uri="{FF2B5EF4-FFF2-40B4-BE49-F238E27FC236}">
                <a16:creationId xmlns:a16="http://schemas.microsoft.com/office/drawing/2014/main" id="{59FB674B-558F-4281-8434-1FD8FDB12D2D}"/>
              </a:ext>
            </a:extLst>
          </p:cNvPr>
          <p:cNvSpPr/>
          <p:nvPr/>
        </p:nvSpPr>
        <p:spPr bwMode="auto">
          <a:xfrm>
            <a:off x="328612" y="3956327"/>
            <a:ext cx="3643475" cy="190619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52000" tIns="252000" rIns="252000" bIns="0" numCol="1" spcCol="0" rtlCol="0" fromWordArt="0" anchor="t" anchorCtr="0" forceAA="0" compatLnSpc="1">
            <a:prstTxWarp prst="textNoShape">
              <a:avLst/>
            </a:prstTxWarp>
            <a:spAutoFit/>
          </a:bodyPr>
          <a:lstStyle/>
          <a:p>
            <a:pPr defTabSz="932472" fontAlgn="base">
              <a:spcBef>
                <a:spcPts val="600"/>
              </a:spcBef>
              <a:spcAft>
                <a:spcPts val="600"/>
              </a:spcAft>
            </a:pPr>
            <a:r>
              <a:rPr lang="en-US" sz="1400">
                <a:solidFill>
                  <a:srgbClr val="4FA7F2"/>
                </a:solidFill>
                <a:latin typeface="+mj-lt"/>
                <a:ea typeface="Segoe UI" pitchFamily="34" charset="0"/>
                <a:cs typeface="Segoe Sans Display Semilight" pitchFamily="2" charset="0"/>
              </a:rPr>
              <a:t>Start where you are, grow as you need</a:t>
            </a:r>
          </a:p>
          <a:p>
            <a:pPr algn="l" defTabSz="932472" fontAlgn="base">
              <a:spcBef>
                <a:spcPts val="200"/>
              </a:spcBef>
              <a:spcAft>
                <a:spcPts val="600"/>
              </a:spcAft>
            </a:pPr>
            <a:r>
              <a:rPr lang="en-US" sz="1000">
                <a:solidFill>
                  <a:schemeClr val="bg1"/>
                </a:solidFill>
                <a:ea typeface="Segoe UI" pitchFamily="34" charset="0"/>
                <a:cs typeface="Segoe Sans Display Semilight" pitchFamily="2" charset="0"/>
              </a:rPr>
              <a:t>M365’s modular approach to security means you can begin with foundational protection and add advanced capabilities as your business grows and your security needs evolve.</a:t>
            </a:r>
          </a:p>
          <a:p>
            <a:pPr algn="l" defTabSz="932472" fontAlgn="base">
              <a:spcBef>
                <a:spcPts val="200"/>
              </a:spcBef>
              <a:spcAft>
                <a:spcPts val="600"/>
              </a:spcAft>
            </a:pPr>
            <a:r>
              <a:rPr lang="en-US" sz="1000">
                <a:solidFill>
                  <a:schemeClr val="bg1"/>
                </a:solidFill>
                <a:ea typeface="Segoe UI" pitchFamily="34" charset="0"/>
                <a:cs typeface="Segoe Sans Display Semilight" pitchFamily="2" charset="0"/>
              </a:rPr>
              <a:t>Most SMBs start with M365 Business Premium, which includes essential security capabilities, then add specific protection modules to address particular risks or compliance requirements.</a:t>
            </a:r>
          </a:p>
        </p:txBody>
      </p:sp>
    </p:spTree>
    <p:extLst>
      <p:ext uri="{BB962C8B-B14F-4D97-AF65-F5344CB8AC3E}">
        <p14:creationId xmlns:p14="http://schemas.microsoft.com/office/powerpoint/2010/main" val="3950612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4F3F5"/>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D8D470B-DB41-4344-AC28-B4BAB8CA8FC8}"/>
              </a:ext>
            </a:extLst>
          </p:cNvPr>
          <p:cNvSpPr/>
          <p:nvPr/>
        </p:nvSpPr>
        <p:spPr bwMode="auto">
          <a:xfrm>
            <a:off x="0" y="1905233"/>
            <a:ext cx="6529386" cy="358801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19" name="Picture 18">
            <a:extLst>
              <a:ext uri="{FF2B5EF4-FFF2-40B4-BE49-F238E27FC236}">
                <a16:creationId xmlns:a16="http://schemas.microsoft.com/office/drawing/2014/main" id="{16E55292-4960-4A68-B5DD-24545077553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789000" y="1905233"/>
            <a:ext cx="3069000" cy="3588010"/>
          </a:xfrm>
          <a:custGeom>
            <a:avLst/>
            <a:gdLst>
              <a:gd name="connsiteX0" fmla="*/ 0 w 3100386"/>
              <a:gd name="connsiteY0" fmla="*/ 0 h 4050030"/>
              <a:gd name="connsiteX1" fmla="*/ 3100386 w 3100386"/>
              <a:gd name="connsiteY1" fmla="*/ 0 h 4050030"/>
              <a:gd name="connsiteX2" fmla="*/ 3100386 w 3100386"/>
              <a:gd name="connsiteY2" fmla="*/ 4050030 h 4050030"/>
              <a:gd name="connsiteX3" fmla="*/ 0 w 3100386"/>
              <a:gd name="connsiteY3" fmla="*/ 4050030 h 4050030"/>
            </a:gdLst>
            <a:ahLst/>
            <a:cxnLst>
              <a:cxn ang="0">
                <a:pos x="connsiteX0" y="connsiteY0"/>
              </a:cxn>
              <a:cxn ang="0">
                <a:pos x="connsiteX1" y="connsiteY1"/>
              </a:cxn>
              <a:cxn ang="0">
                <a:pos x="connsiteX2" y="connsiteY2"/>
              </a:cxn>
              <a:cxn ang="0">
                <a:pos x="connsiteX3" y="connsiteY3"/>
              </a:cxn>
            </a:cxnLst>
            <a:rect l="l" t="t" r="r" b="b"/>
            <a:pathLst>
              <a:path w="3100386" h="4050030">
                <a:moveTo>
                  <a:pt x="0" y="0"/>
                </a:moveTo>
                <a:lnTo>
                  <a:pt x="3100386" y="0"/>
                </a:lnTo>
                <a:lnTo>
                  <a:pt x="3100386" y="4050030"/>
                </a:lnTo>
                <a:lnTo>
                  <a:pt x="0" y="4050030"/>
                </a:lnTo>
                <a:close/>
              </a:path>
            </a:pathLst>
          </a:custGeom>
        </p:spPr>
      </p:pic>
      <p:sp>
        <p:nvSpPr>
          <p:cNvPr id="14" name="Text Placeholder 13">
            <a:extLst>
              <a:ext uri="{FF2B5EF4-FFF2-40B4-BE49-F238E27FC236}">
                <a16:creationId xmlns:a16="http://schemas.microsoft.com/office/drawing/2014/main" id="{9EBD7F17-6066-4898-B1CC-570C6E53090B}"/>
              </a:ext>
            </a:extLst>
          </p:cNvPr>
          <p:cNvSpPr>
            <a:spLocks noGrp="1"/>
          </p:cNvSpPr>
          <p:nvPr>
            <p:ph type="body" sz="quarter" idx="10"/>
          </p:nvPr>
        </p:nvSpPr>
        <p:spPr>
          <a:xfrm>
            <a:off x="328613" y="352954"/>
            <a:ext cx="4891087" cy="615553"/>
          </a:xfrm>
        </p:spPr>
        <p:txBody>
          <a:bodyPr wrap="square">
            <a:spAutoFit/>
          </a:bodyPr>
          <a:lstStyle/>
          <a:p>
            <a:r>
              <a:rPr lang="en-US" sz="2000">
                <a:solidFill>
                  <a:srgbClr val="091F2C"/>
                </a:solidFill>
                <a:latin typeface="+mj-lt"/>
                <a:cs typeface="Segoe UI"/>
              </a:rPr>
              <a:t>Security solutions </a:t>
            </a:r>
            <a:br>
              <a:rPr lang="en-US" sz="2000">
                <a:solidFill>
                  <a:srgbClr val="091F2C"/>
                </a:solidFill>
                <a:latin typeface="+mj-lt"/>
                <a:cs typeface="Segoe UI"/>
              </a:rPr>
            </a:br>
            <a:r>
              <a:rPr lang="en-US" sz="2000">
                <a:solidFill>
                  <a:srgbClr val="091F2C"/>
                </a:solidFill>
                <a:latin typeface="+mj-lt"/>
                <a:cs typeface="Segoe UI"/>
              </a:rPr>
              <a:t>for your industry</a:t>
            </a:r>
          </a:p>
        </p:txBody>
      </p:sp>
      <p:sp>
        <p:nvSpPr>
          <p:cNvPr id="90" name="TextBox 89">
            <a:extLst>
              <a:ext uri="{FF2B5EF4-FFF2-40B4-BE49-F238E27FC236}">
                <a16:creationId xmlns:a16="http://schemas.microsoft.com/office/drawing/2014/main" id="{7CEC4A5D-302E-4220-8EB4-B6B0FE3CCA6E}"/>
              </a:ext>
            </a:extLst>
          </p:cNvPr>
          <p:cNvSpPr txBox="1"/>
          <p:nvPr/>
        </p:nvSpPr>
        <p:spPr>
          <a:xfrm>
            <a:off x="328613" y="1148507"/>
            <a:ext cx="6200774" cy="577081"/>
          </a:xfrm>
          <a:prstGeom prst="rect">
            <a:avLst/>
          </a:prstGeom>
          <a:noFill/>
        </p:spPr>
        <p:txBody>
          <a:bodyPr wrap="square" lIns="0" tIns="0" rIns="0" bIns="0" anchor="t">
            <a:spAutoFit/>
          </a:bodyPr>
          <a:lstStyle/>
          <a:p>
            <a:pPr defTabSz="914397">
              <a:spcBef>
                <a:spcPts val="300"/>
              </a:spcBef>
              <a:spcAft>
                <a:spcPts val="600"/>
              </a:spcAft>
              <a:defRPr/>
            </a:pPr>
            <a:r>
              <a:rPr lang="en-US" sz="1000">
                <a:latin typeface="+mj-lt"/>
                <a:cs typeface="Segoe UI"/>
              </a:rPr>
              <a:t>Every industry faces unique security challenges. A knowledgeable security partner can help tailor protection to meet your unique business requirements.</a:t>
            </a:r>
          </a:p>
          <a:p>
            <a:pPr defTabSz="914397">
              <a:spcBef>
                <a:spcPts val="300"/>
              </a:spcBef>
              <a:spcAft>
                <a:spcPts val="600"/>
              </a:spcAft>
              <a:defRPr/>
            </a:pPr>
            <a:r>
              <a:rPr lang="en-US" sz="1000">
                <a:cs typeface="Segoe UI"/>
              </a:rPr>
              <a:t>Here's how advanced security solutions address the specific threats in a range of sectors:</a:t>
            </a:r>
          </a:p>
        </p:txBody>
      </p:sp>
      <p:sp>
        <p:nvSpPr>
          <p:cNvPr id="7" name="Rectangle 6">
            <a:extLst>
              <a:ext uri="{FF2B5EF4-FFF2-40B4-BE49-F238E27FC236}">
                <a16:creationId xmlns:a16="http://schemas.microsoft.com/office/drawing/2014/main" id="{26D7E97C-EC5B-4F62-A229-F388A80F3F4E}"/>
              </a:ext>
            </a:extLst>
          </p:cNvPr>
          <p:cNvSpPr/>
          <p:nvPr/>
        </p:nvSpPr>
        <p:spPr bwMode="auto">
          <a:xfrm>
            <a:off x="328613" y="2028083"/>
            <a:ext cx="3277209" cy="324068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08000" rIns="0" bIns="0" numCol="1" spcCol="0" rtlCol="0" fromWordArt="0" anchor="t" anchorCtr="0" forceAA="0" compatLnSpc="1">
            <a:prstTxWarp prst="textNoShape">
              <a:avLst/>
            </a:prstTxWarp>
            <a:spAutoFit/>
          </a:bodyPr>
          <a:lstStyle/>
          <a:p>
            <a:pPr algn="l" defTabSz="932472" fontAlgn="base">
              <a:spcBef>
                <a:spcPts val="600"/>
              </a:spcBef>
              <a:spcAft>
                <a:spcPts val="1200"/>
              </a:spcAft>
            </a:pPr>
            <a:r>
              <a:rPr lang="en-US" sz="1600">
                <a:solidFill>
                  <a:srgbClr val="091F2C"/>
                </a:solidFill>
                <a:latin typeface="+mj-lt"/>
                <a:ea typeface="Segoe UI" pitchFamily="34" charset="0"/>
                <a:cs typeface="Segoe Sans Display Semilight" pitchFamily="2" charset="0"/>
              </a:rPr>
              <a:t>Healthcare</a:t>
            </a:r>
            <a:endParaRPr lang="en-US" sz="1400">
              <a:solidFill>
                <a:srgbClr val="091F2C"/>
              </a:solidFill>
              <a:ea typeface="Segoe UI" pitchFamily="34" charset="0"/>
              <a:cs typeface="Segoe Sans Display Semilight" pitchFamily="2" charset="0"/>
            </a:endParaRPr>
          </a:p>
          <a:p>
            <a:pPr algn="l" defTabSz="932472" fontAlgn="base">
              <a:spcBef>
                <a:spcPts val="200"/>
              </a:spcBef>
              <a:spcAft>
                <a:spcPts val="600"/>
              </a:spcAft>
            </a:pPr>
            <a:r>
              <a:rPr lang="en-US" sz="1000">
                <a:solidFill>
                  <a:schemeClr val="tx1"/>
                </a:solidFill>
                <a:ea typeface="Segoe UI" pitchFamily="34" charset="0"/>
                <a:cs typeface="Segoe Sans Display Semilight" pitchFamily="2" charset="0"/>
              </a:rPr>
              <a:t>If you operate in the healthcare sector, your security priorities likely centre around protecting sensitive patient information and maintaining continuity of care.</a:t>
            </a:r>
          </a:p>
          <a:p>
            <a:pPr algn="l" defTabSz="932472" fontAlgn="base">
              <a:spcBef>
                <a:spcPts val="200"/>
              </a:spcBef>
              <a:spcAft>
                <a:spcPts val="600"/>
              </a:spcAft>
            </a:pPr>
            <a:r>
              <a:rPr lang="en-US" sz="1000">
                <a:solidFill>
                  <a:schemeClr val="tx1"/>
                </a:solidFill>
                <a:ea typeface="Segoe UI" pitchFamily="34" charset="0"/>
                <a:cs typeface="Segoe Sans Display Semilight" pitchFamily="2" charset="0"/>
              </a:rPr>
              <a:t>The healthcare industry has seen a surge in ransomware attacks targeting patient data. As reported in </a:t>
            </a:r>
            <a:r>
              <a:rPr lang="en-US" sz="1000">
                <a:solidFill>
                  <a:srgbClr val="737373"/>
                </a:solidFill>
                <a:ea typeface="Segoe UI" pitchFamily="34" charset="0"/>
                <a:cs typeface="Segoe Sans Display Semilight" pitchFamily="2" charset="0"/>
                <a:hlinkClick r:id="rId4">
                  <a:extLst>
                    <a:ext uri="{A12FA001-AC4F-418D-AE19-62706E023703}">
                      <ahyp:hlinkClr xmlns:ahyp="http://schemas.microsoft.com/office/drawing/2018/hyperlinkcolor" val="tx"/>
                    </a:ext>
                  </a:extLst>
                </a:hlinkClick>
              </a:rPr>
              <a:t>The Courier-Mail</a:t>
            </a:r>
            <a:r>
              <a:rPr lang="en-US" sz="1000">
                <a:solidFill>
                  <a:schemeClr val="tx1"/>
                </a:solidFill>
                <a:ea typeface="Segoe UI" pitchFamily="34" charset="0"/>
                <a:cs typeface="Segoe Sans Display Semilight" pitchFamily="2" charset="0"/>
              </a:rPr>
              <a:t>, Australian SMB Bloom Hearing Specialists, suffered a ransomware attack that compromised tens of thousands of clients' personal and health information. </a:t>
            </a:r>
          </a:p>
          <a:p>
            <a:pPr algn="l" defTabSz="932472" fontAlgn="base">
              <a:spcBef>
                <a:spcPts val="200"/>
              </a:spcBef>
              <a:spcAft>
                <a:spcPts val="300"/>
              </a:spcAft>
            </a:pPr>
            <a:r>
              <a:rPr lang="en-US" sz="1000">
                <a:solidFill>
                  <a:schemeClr val="tx1"/>
                </a:solidFill>
                <a:ea typeface="Segoe UI" pitchFamily="34" charset="0"/>
                <a:cs typeface="Segoe Sans Display Semilight" pitchFamily="2" charset="0"/>
              </a:rPr>
              <a:t>Healthcare businesses typically prioritise:</a:t>
            </a:r>
          </a:p>
          <a:p>
            <a:pPr marL="269875" indent="-180975" algn="l" defTabSz="932472" fontAlgn="base">
              <a:spcBef>
                <a:spcPts val="200"/>
              </a:spcBef>
              <a:spcAft>
                <a:spcPts val="300"/>
              </a:spcAft>
              <a:buFont typeface="Arial" panose="020B0604020202020204" pitchFamily="34" charset="0"/>
              <a:buChar char="•"/>
            </a:pPr>
            <a:r>
              <a:rPr lang="en-US" sz="1000">
                <a:solidFill>
                  <a:schemeClr val="tx1"/>
                </a:solidFill>
                <a:latin typeface="+mj-lt"/>
                <a:ea typeface="Segoe UI" pitchFamily="34" charset="0"/>
                <a:cs typeface="Segoe Sans Display Semilight" pitchFamily="2" charset="0"/>
              </a:rPr>
              <a:t>Data encryption </a:t>
            </a:r>
            <a:r>
              <a:rPr lang="en-US" sz="1000">
                <a:solidFill>
                  <a:schemeClr val="tx1"/>
                </a:solidFill>
                <a:ea typeface="Segoe UI" pitchFamily="34" charset="0"/>
                <a:cs typeface="Segoe Sans Display Semilight" pitchFamily="2" charset="0"/>
              </a:rPr>
              <a:t>to protect sensitive patient information</a:t>
            </a:r>
          </a:p>
          <a:p>
            <a:pPr marL="269875" indent="-180975" algn="l" defTabSz="932472" fontAlgn="base">
              <a:spcBef>
                <a:spcPts val="200"/>
              </a:spcBef>
              <a:spcAft>
                <a:spcPts val="300"/>
              </a:spcAft>
              <a:buFont typeface="Arial" panose="020B0604020202020204" pitchFamily="34" charset="0"/>
              <a:buChar char="•"/>
            </a:pPr>
            <a:r>
              <a:rPr lang="en-US" sz="1000">
                <a:solidFill>
                  <a:schemeClr val="tx1"/>
                </a:solidFill>
                <a:latin typeface="+mj-lt"/>
                <a:ea typeface="Segoe UI" pitchFamily="34" charset="0"/>
                <a:cs typeface="Segoe Sans Display Semilight" pitchFamily="2" charset="0"/>
              </a:rPr>
              <a:t>Access control </a:t>
            </a:r>
            <a:r>
              <a:rPr lang="en-US" sz="1000">
                <a:solidFill>
                  <a:schemeClr val="tx1"/>
                </a:solidFill>
                <a:ea typeface="Segoe UI" pitchFamily="34" charset="0"/>
                <a:cs typeface="Segoe Sans Display Semilight" pitchFamily="2" charset="0"/>
              </a:rPr>
              <a:t>to ensure only authorised personnel can access patient data</a:t>
            </a:r>
          </a:p>
          <a:p>
            <a:pPr marL="269875" indent="-180975" algn="l" defTabSz="932472" fontAlgn="base">
              <a:spcBef>
                <a:spcPts val="200"/>
              </a:spcBef>
              <a:spcAft>
                <a:spcPts val="300"/>
              </a:spcAft>
              <a:buFont typeface="Arial" panose="020B0604020202020204" pitchFamily="34" charset="0"/>
              <a:buChar char="•"/>
            </a:pPr>
            <a:r>
              <a:rPr lang="en-US" sz="1000">
                <a:solidFill>
                  <a:schemeClr val="tx1"/>
                </a:solidFill>
                <a:latin typeface="+mj-lt"/>
                <a:ea typeface="Segoe UI" pitchFamily="34" charset="0"/>
                <a:cs typeface="Segoe Sans Display Semilight" pitchFamily="2" charset="0"/>
              </a:rPr>
              <a:t>Network security </a:t>
            </a:r>
            <a:r>
              <a:rPr lang="en-US" sz="1000">
                <a:solidFill>
                  <a:schemeClr val="tx1"/>
                </a:solidFill>
                <a:ea typeface="Segoe UI" pitchFamily="34" charset="0"/>
                <a:cs typeface="Segoe Sans Display Semilight" pitchFamily="2" charset="0"/>
              </a:rPr>
              <a:t>to prevent cyber attacks on healthcare networks</a:t>
            </a:r>
          </a:p>
        </p:txBody>
      </p:sp>
      <p:sp>
        <p:nvSpPr>
          <p:cNvPr id="20" name="Rectangle 19">
            <a:extLst>
              <a:ext uri="{FF2B5EF4-FFF2-40B4-BE49-F238E27FC236}">
                <a16:creationId xmlns:a16="http://schemas.microsoft.com/office/drawing/2014/main" id="{6D3B7923-9759-46BF-A4A0-D91156606984}"/>
              </a:ext>
            </a:extLst>
          </p:cNvPr>
          <p:cNvSpPr/>
          <p:nvPr/>
        </p:nvSpPr>
        <p:spPr bwMode="auto">
          <a:xfrm>
            <a:off x="0" y="5852709"/>
            <a:ext cx="6858000" cy="4053291"/>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21" name="Picture 20">
            <a:extLst>
              <a:ext uri="{FF2B5EF4-FFF2-40B4-BE49-F238E27FC236}">
                <a16:creationId xmlns:a16="http://schemas.microsoft.com/office/drawing/2014/main" id="{9845FEC5-094A-4298-9CB0-8271962CF90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757614" y="5852710"/>
            <a:ext cx="3100386" cy="4053290"/>
          </a:xfrm>
          <a:custGeom>
            <a:avLst/>
            <a:gdLst>
              <a:gd name="connsiteX0" fmla="*/ 0 w 3100386"/>
              <a:gd name="connsiteY0" fmla="*/ 0 h 4050030"/>
              <a:gd name="connsiteX1" fmla="*/ 3100386 w 3100386"/>
              <a:gd name="connsiteY1" fmla="*/ 0 h 4050030"/>
              <a:gd name="connsiteX2" fmla="*/ 3100386 w 3100386"/>
              <a:gd name="connsiteY2" fmla="*/ 4050030 h 4050030"/>
              <a:gd name="connsiteX3" fmla="*/ 0 w 3100386"/>
              <a:gd name="connsiteY3" fmla="*/ 4050030 h 4050030"/>
            </a:gdLst>
            <a:ahLst/>
            <a:cxnLst>
              <a:cxn ang="0">
                <a:pos x="connsiteX0" y="connsiteY0"/>
              </a:cxn>
              <a:cxn ang="0">
                <a:pos x="connsiteX1" y="connsiteY1"/>
              </a:cxn>
              <a:cxn ang="0">
                <a:pos x="connsiteX2" y="connsiteY2"/>
              </a:cxn>
              <a:cxn ang="0">
                <a:pos x="connsiteX3" y="connsiteY3"/>
              </a:cxn>
            </a:cxnLst>
            <a:rect l="l" t="t" r="r" b="b"/>
            <a:pathLst>
              <a:path w="3100386" h="4050030">
                <a:moveTo>
                  <a:pt x="0" y="0"/>
                </a:moveTo>
                <a:lnTo>
                  <a:pt x="3100386" y="0"/>
                </a:lnTo>
                <a:lnTo>
                  <a:pt x="3100386" y="4050030"/>
                </a:lnTo>
                <a:lnTo>
                  <a:pt x="0" y="4050030"/>
                </a:lnTo>
                <a:close/>
              </a:path>
            </a:pathLst>
          </a:custGeom>
        </p:spPr>
      </p:pic>
      <p:sp>
        <p:nvSpPr>
          <p:cNvPr id="22" name="Rectangle 21">
            <a:extLst>
              <a:ext uri="{FF2B5EF4-FFF2-40B4-BE49-F238E27FC236}">
                <a16:creationId xmlns:a16="http://schemas.microsoft.com/office/drawing/2014/main" id="{7D28B3D5-B82C-463E-AB76-A13736291A84}"/>
              </a:ext>
            </a:extLst>
          </p:cNvPr>
          <p:cNvSpPr/>
          <p:nvPr/>
        </p:nvSpPr>
        <p:spPr bwMode="auto">
          <a:xfrm>
            <a:off x="328613" y="5975560"/>
            <a:ext cx="3277209" cy="348433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08000" rIns="0" bIns="0" numCol="1" spcCol="0" rtlCol="0" fromWordArt="0" anchor="t" anchorCtr="0" forceAA="0" compatLnSpc="1">
            <a:prstTxWarp prst="textNoShape">
              <a:avLst/>
            </a:prstTxWarp>
            <a:spAutoFit/>
          </a:bodyPr>
          <a:lstStyle/>
          <a:p>
            <a:pPr algn="l" defTabSz="932472" fontAlgn="base">
              <a:spcBef>
                <a:spcPts val="600"/>
              </a:spcBef>
              <a:spcAft>
                <a:spcPts val="1200"/>
              </a:spcAft>
            </a:pPr>
            <a:r>
              <a:rPr lang="en-US" sz="1600">
                <a:solidFill>
                  <a:srgbClr val="091F2C"/>
                </a:solidFill>
                <a:latin typeface="+mj-lt"/>
                <a:ea typeface="Segoe UI" pitchFamily="34" charset="0"/>
                <a:cs typeface="Segoe Sans Display Semilight" pitchFamily="2" charset="0"/>
              </a:rPr>
              <a:t>Financial Services &amp; Insurance</a:t>
            </a:r>
          </a:p>
          <a:p>
            <a:pPr algn="l" defTabSz="932472" fontAlgn="base">
              <a:spcBef>
                <a:spcPts val="200"/>
              </a:spcBef>
              <a:spcAft>
                <a:spcPts val="600"/>
              </a:spcAft>
            </a:pPr>
            <a:r>
              <a:rPr lang="en-US" sz="1000">
                <a:solidFill>
                  <a:schemeClr val="tx1"/>
                </a:solidFill>
                <a:ea typeface="Segoe UI" pitchFamily="34" charset="0"/>
                <a:cs typeface="Segoe Sans Display Semilight" pitchFamily="2" charset="0"/>
              </a:rPr>
              <a:t>Financial services and insurance </a:t>
            </a:r>
            <a:r>
              <a:rPr lang="en-US" sz="1000" err="1">
                <a:solidFill>
                  <a:schemeClr val="tx1"/>
                </a:solidFill>
                <a:ea typeface="Segoe UI" pitchFamily="34" charset="0"/>
                <a:cs typeface="Segoe Sans Display Semilight" pitchFamily="2" charset="0"/>
              </a:rPr>
              <a:t>organisations</a:t>
            </a:r>
            <a:r>
              <a:rPr lang="en-US" sz="1000">
                <a:solidFill>
                  <a:schemeClr val="tx1"/>
                </a:solidFill>
                <a:ea typeface="Segoe UI" pitchFamily="34" charset="0"/>
                <a:cs typeface="Segoe Sans Display Semilight" pitchFamily="2" charset="0"/>
              </a:rPr>
              <a:t> face heightened scrutiny and sophisticated attacks targeting valuable assets, sensitive personal data and private client information. A breach can have devastating consequences, with Cisco reporting that 74%</a:t>
            </a:r>
            <a:r>
              <a:rPr lang="en-US" sz="1000" baseline="30000">
                <a:solidFill>
                  <a:schemeClr val="tx1"/>
                </a:solidFill>
                <a:ea typeface="Segoe UI" pitchFamily="34" charset="0"/>
                <a:cs typeface="Segoe Sans Display Semilight" pitchFamily="2" charset="0"/>
              </a:rPr>
              <a:t>4</a:t>
            </a:r>
            <a:r>
              <a:rPr lang="en-US" sz="1000">
                <a:solidFill>
                  <a:schemeClr val="tx1"/>
                </a:solidFill>
                <a:ea typeface="Segoe UI" pitchFamily="34" charset="0"/>
                <a:cs typeface="Segoe Sans Display Semilight" pitchFamily="2" charset="0"/>
              </a:rPr>
              <a:t> of SMBs in the Asia-Pacific region believe a major cyber incident could </a:t>
            </a:r>
            <a:r>
              <a:rPr lang="en-US" sz="1000" err="1">
                <a:solidFill>
                  <a:schemeClr val="tx1"/>
                </a:solidFill>
                <a:ea typeface="Segoe UI" pitchFamily="34" charset="0"/>
                <a:cs typeface="Segoe Sans Display Semilight" pitchFamily="2" charset="0"/>
              </a:rPr>
              <a:t>jeopardise</a:t>
            </a:r>
            <a:r>
              <a:rPr lang="en-US" sz="1000">
                <a:solidFill>
                  <a:schemeClr val="tx1"/>
                </a:solidFill>
                <a:ea typeface="Segoe UI" pitchFamily="34" charset="0"/>
                <a:cs typeface="Segoe Sans Display Semilight" pitchFamily="2" charset="0"/>
              </a:rPr>
              <a:t> their </a:t>
            </a:r>
            <a:r>
              <a:rPr lang="en-US" sz="1000" err="1">
                <a:solidFill>
                  <a:schemeClr val="tx1"/>
                </a:solidFill>
                <a:ea typeface="Segoe UI" pitchFamily="34" charset="0"/>
                <a:cs typeface="Segoe Sans Display Semilight" pitchFamily="2" charset="0"/>
              </a:rPr>
              <a:t>organisation's</a:t>
            </a:r>
            <a:r>
              <a:rPr lang="en-US" sz="1000">
                <a:solidFill>
                  <a:schemeClr val="tx1"/>
                </a:solidFill>
                <a:ea typeface="Segoe UI" pitchFamily="34" charset="0"/>
                <a:cs typeface="Segoe Sans Display Semilight" pitchFamily="2" charset="0"/>
              </a:rPr>
              <a:t> survival. </a:t>
            </a:r>
          </a:p>
          <a:p>
            <a:pPr algn="l" defTabSz="932472" fontAlgn="base">
              <a:spcBef>
                <a:spcPts val="200"/>
              </a:spcBef>
              <a:spcAft>
                <a:spcPts val="600"/>
              </a:spcAft>
            </a:pPr>
            <a:r>
              <a:rPr lang="en-US" sz="1000">
                <a:solidFill>
                  <a:schemeClr val="tx1"/>
                </a:solidFill>
                <a:ea typeface="Segoe UI" pitchFamily="34" charset="0"/>
                <a:cs typeface="Segoe Sans Display Semilight" pitchFamily="2" charset="0"/>
              </a:rPr>
              <a:t>Both sectors collect and store extensive personal and financial information that makes them attractive targets for cybercriminals. Key priorities in these sectors include:</a:t>
            </a:r>
          </a:p>
          <a:p>
            <a:pPr marL="269875" indent="-180975" algn="l" defTabSz="932472" fontAlgn="base">
              <a:spcBef>
                <a:spcPts val="200"/>
              </a:spcBef>
              <a:spcAft>
                <a:spcPts val="300"/>
              </a:spcAft>
              <a:buFont typeface="Arial" panose="020B0604020202020204" pitchFamily="34" charset="0"/>
              <a:buChar char="•"/>
            </a:pPr>
            <a:r>
              <a:rPr lang="en-US" sz="1000">
                <a:solidFill>
                  <a:schemeClr val="tx1"/>
                </a:solidFill>
                <a:latin typeface="+mj-lt"/>
                <a:ea typeface="Segoe UI" pitchFamily="34" charset="0"/>
                <a:cs typeface="Segoe Sans Display Semilight" pitchFamily="2" charset="0"/>
              </a:rPr>
              <a:t>Data breach prevention </a:t>
            </a:r>
            <a:r>
              <a:rPr lang="en-US" sz="1000">
                <a:solidFill>
                  <a:schemeClr val="tx1"/>
                </a:solidFill>
                <a:ea typeface="Segoe UI" pitchFamily="34" charset="0"/>
                <a:cs typeface="Segoe Sans Display Semilight" pitchFamily="2" charset="0"/>
              </a:rPr>
              <a:t>to safeguard confidential client information, policy details and financial records</a:t>
            </a:r>
          </a:p>
          <a:p>
            <a:pPr marL="269875" indent="-180975" algn="l" defTabSz="932472" fontAlgn="base">
              <a:spcBef>
                <a:spcPts val="200"/>
              </a:spcBef>
              <a:spcAft>
                <a:spcPts val="300"/>
              </a:spcAft>
              <a:buFont typeface="Arial" panose="020B0604020202020204" pitchFamily="34" charset="0"/>
              <a:buChar char="•"/>
            </a:pPr>
            <a:r>
              <a:rPr lang="en-US" sz="1000">
                <a:solidFill>
                  <a:schemeClr val="tx1"/>
                </a:solidFill>
                <a:latin typeface="+mj-lt"/>
                <a:ea typeface="Segoe UI" pitchFamily="34" charset="0"/>
                <a:cs typeface="Segoe Sans Display Semilight" pitchFamily="2" charset="0"/>
              </a:rPr>
              <a:t>Fraud detection and prevention </a:t>
            </a:r>
            <a:r>
              <a:rPr lang="en-US" sz="1000">
                <a:solidFill>
                  <a:schemeClr val="tx1"/>
                </a:solidFill>
                <a:ea typeface="Segoe UI" pitchFamily="34" charset="0"/>
                <a:cs typeface="Segoe Sans Display Semilight" pitchFamily="2" charset="0"/>
              </a:rPr>
              <a:t>to identify and block fraudulent transactions, claims and activities</a:t>
            </a:r>
          </a:p>
          <a:p>
            <a:pPr marL="269875" indent="-180975" algn="l" defTabSz="932472" fontAlgn="base">
              <a:spcBef>
                <a:spcPts val="200"/>
              </a:spcBef>
              <a:buFont typeface="Arial" panose="020B0604020202020204" pitchFamily="34" charset="0"/>
              <a:buChar char="•"/>
            </a:pPr>
            <a:r>
              <a:rPr lang="en-US" sz="1000">
                <a:solidFill>
                  <a:schemeClr val="tx1"/>
                </a:solidFill>
                <a:latin typeface="+mj-lt"/>
                <a:ea typeface="Segoe UI" pitchFamily="34" charset="0"/>
                <a:cs typeface="Segoe Sans Display Semilight" pitchFamily="2" charset="0"/>
              </a:rPr>
              <a:t>Compliance with regulations </a:t>
            </a:r>
            <a:r>
              <a:rPr lang="en-US" sz="1000">
                <a:solidFill>
                  <a:schemeClr val="tx1"/>
                </a:solidFill>
                <a:ea typeface="Segoe UI" pitchFamily="34" charset="0"/>
                <a:cs typeface="Segoe Sans Display Semilight" pitchFamily="2" charset="0"/>
              </a:rPr>
              <a:t>to meet strict industry standards and avoid hefty fines and legal consequences</a:t>
            </a:r>
          </a:p>
        </p:txBody>
      </p:sp>
    </p:spTree>
    <p:extLst>
      <p:ext uri="{BB962C8B-B14F-4D97-AF65-F5344CB8AC3E}">
        <p14:creationId xmlns:p14="http://schemas.microsoft.com/office/powerpoint/2010/main" val="3911422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4F3F5"/>
        </a:solidFill>
        <a:effectLst/>
      </p:bgPr>
    </p:bg>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9EBD7F17-6066-4898-B1CC-570C6E53090B}"/>
              </a:ext>
            </a:extLst>
          </p:cNvPr>
          <p:cNvSpPr>
            <a:spLocks noGrp="1"/>
          </p:cNvSpPr>
          <p:nvPr>
            <p:ph type="body" sz="quarter" idx="10"/>
          </p:nvPr>
        </p:nvSpPr>
        <p:spPr>
          <a:xfrm>
            <a:off x="328613" y="352954"/>
            <a:ext cx="4891087" cy="615553"/>
          </a:xfrm>
        </p:spPr>
        <p:txBody>
          <a:bodyPr wrap="square">
            <a:spAutoFit/>
          </a:bodyPr>
          <a:lstStyle/>
          <a:p>
            <a:r>
              <a:rPr lang="en-US" sz="2000">
                <a:solidFill>
                  <a:srgbClr val="091F2C"/>
                </a:solidFill>
                <a:latin typeface="+mj-lt"/>
                <a:cs typeface="Segoe UI"/>
              </a:rPr>
              <a:t>Security solutions </a:t>
            </a:r>
            <a:br>
              <a:rPr lang="en-US" sz="2000">
                <a:solidFill>
                  <a:srgbClr val="091F2C"/>
                </a:solidFill>
                <a:latin typeface="+mj-lt"/>
                <a:cs typeface="Segoe UI"/>
              </a:rPr>
            </a:br>
            <a:r>
              <a:rPr lang="en-US" sz="2000">
                <a:solidFill>
                  <a:srgbClr val="091F2C"/>
                </a:solidFill>
                <a:latin typeface="+mj-lt"/>
                <a:cs typeface="Segoe UI"/>
              </a:rPr>
              <a:t>for your industry</a:t>
            </a:r>
          </a:p>
        </p:txBody>
      </p:sp>
      <p:sp>
        <p:nvSpPr>
          <p:cNvPr id="4" name="Rectangle 3">
            <a:extLst>
              <a:ext uri="{FF2B5EF4-FFF2-40B4-BE49-F238E27FC236}">
                <a16:creationId xmlns:a16="http://schemas.microsoft.com/office/drawing/2014/main" id="{5D8D470B-DB41-4344-AC28-B4BAB8CA8FC8}"/>
              </a:ext>
            </a:extLst>
          </p:cNvPr>
          <p:cNvSpPr/>
          <p:nvPr/>
        </p:nvSpPr>
        <p:spPr bwMode="auto">
          <a:xfrm>
            <a:off x="0" y="1148506"/>
            <a:ext cx="6529386" cy="3171635"/>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19" name="Picture 18">
            <a:extLst>
              <a:ext uri="{FF2B5EF4-FFF2-40B4-BE49-F238E27FC236}">
                <a16:creationId xmlns:a16="http://schemas.microsoft.com/office/drawing/2014/main" id="{16E55292-4960-4A68-B5DD-24545077553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789000" y="1148507"/>
            <a:ext cx="3069000" cy="3171634"/>
          </a:xfrm>
          <a:custGeom>
            <a:avLst/>
            <a:gdLst>
              <a:gd name="connsiteX0" fmla="*/ 0 w 3100386"/>
              <a:gd name="connsiteY0" fmla="*/ 0 h 4050030"/>
              <a:gd name="connsiteX1" fmla="*/ 3100386 w 3100386"/>
              <a:gd name="connsiteY1" fmla="*/ 0 h 4050030"/>
              <a:gd name="connsiteX2" fmla="*/ 3100386 w 3100386"/>
              <a:gd name="connsiteY2" fmla="*/ 4050030 h 4050030"/>
              <a:gd name="connsiteX3" fmla="*/ 0 w 3100386"/>
              <a:gd name="connsiteY3" fmla="*/ 4050030 h 4050030"/>
            </a:gdLst>
            <a:ahLst/>
            <a:cxnLst>
              <a:cxn ang="0">
                <a:pos x="connsiteX0" y="connsiteY0"/>
              </a:cxn>
              <a:cxn ang="0">
                <a:pos x="connsiteX1" y="connsiteY1"/>
              </a:cxn>
              <a:cxn ang="0">
                <a:pos x="connsiteX2" y="connsiteY2"/>
              </a:cxn>
              <a:cxn ang="0">
                <a:pos x="connsiteX3" y="connsiteY3"/>
              </a:cxn>
            </a:cxnLst>
            <a:rect l="l" t="t" r="r" b="b"/>
            <a:pathLst>
              <a:path w="3100386" h="4050030">
                <a:moveTo>
                  <a:pt x="0" y="0"/>
                </a:moveTo>
                <a:lnTo>
                  <a:pt x="3100386" y="0"/>
                </a:lnTo>
                <a:lnTo>
                  <a:pt x="3100386" y="4050030"/>
                </a:lnTo>
                <a:lnTo>
                  <a:pt x="0" y="4050030"/>
                </a:lnTo>
                <a:close/>
              </a:path>
            </a:pathLst>
          </a:custGeom>
        </p:spPr>
      </p:pic>
      <p:sp>
        <p:nvSpPr>
          <p:cNvPr id="7" name="Rectangle 6">
            <a:extLst>
              <a:ext uri="{FF2B5EF4-FFF2-40B4-BE49-F238E27FC236}">
                <a16:creationId xmlns:a16="http://schemas.microsoft.com/office/drawing/2014/main" id="{26D7E97C-EC5B-4F62-A229-F388A80F3F4E}"/>
              </a:ext>
            </a:extLst>
          </p:cNvPr>
          <p:cNvSpPr/>
          <p:nvPr/>
        </p:nvSpPr>
        <p:spPr bwMode="auto">
          <a:xfrm>
            <a:off x="328613" y="1271357"/>
            <a:ext cx="3277209" cy="286878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08000" rIns="0" bIns="0" numCol="1" spcCol="0" rtlCol="0" fromWordArt="0" anchor="t" anchorCtr="0" forceAA="0" compatLnSpc="1">
            <a:prstTxWarp prst="textNoShape">
              <a:avLst/>
            </a:prstTxWarp>
            <a:spAutoFit/>
          </a:bodyPr>
          <a:lstStyle/>
          <a:p>
            <a:pPr algn="l" defTabSz="932472" fontAlgn="base">
              <a:spcBef>
                <a:spcPts val="600"/>
              </a:spcBef>
              <a:spcAft>
                <a:spcPts val="1200"/>
              </a:spcAft>
            </a:pPr>
            <a:r>
              <a:rPr lang="en-US" sz="1600">
                <a:solidFill>
                  <a:srgbClr val="091F2C"/>
                </a:solidFill>
                <a:latin typeface="+mj-lt"/>
                <a:ea typeface="Segoe UI" pitchFamily="34" charset="0"/>
                <a:cs typeface="Segoe Sans Display Semilight" pitchFamily="2" charset="0"/>
              </a:rPr>
              <a:t>Retail</a:t>
            </a:r>
          </a:p>
          <a:p>
            <a:pPr algn="l" defTabSz="932472" fontAlgn="base">
              <a:spcBef>
                <a:spcPts val="200"/>
              </a:spcBef>
              <a:spcAft>
                <a:spcPts val="600"/>
              </a:spcAft>
            </a:pPr>
            <a:r>
              <a:rPr lang="en-US" sz="1000">
                <a:solidFill>
                  <a:schemeClr val="tx1"/>
                </a:solidFill>
                <a:ea typeface="Segoe UI" pitchFamily="34" charset="0"/>
                <a:cs typeface="Segoe Sans Display Semilight" pitchFamily="2" charset="0"/>
              </a:rPr>
              <a:t>Retail businesses must protect both customer payment information and maintain operational continuity and defences across multiple channels. </a:t>
            </a:r>
          </a:p>
          <a:p>
            <a:pPr algn="l" defTabSz="932472" fontAlgn="base">
              <a:spcBef>
                <a:spcPts val="200"/>
              </a:spcBef>
              <a:spcAft>
                <a:spcPts val="600"/>
              </a:spcAft>
            </a:pPr>
            <a:r>
              <a:rPr lang="en-US" sz="1000">
                <a:solidFill>
                  <a:schemeClr val="tx1"/>
                </a:solidFill>
                <a:ea typeface="Segoe UI" pitchFamily="34" charset="0"/>
                <a:cs typeface="Segoe Sans Display Semilight" pitchFamily="2" charset="0"/>
              </a:rPr>
              <a:t>Collecting data from and transacting with thousands of customers and payments – across ANZ and globally, online and off – retailers are increasingly targeted by cybercriminals using tactics like quishing. Retail businesses typically focus on:</a:t>
            </a:r>
          </a:p>
          <a:p>
            <a:pPr marL="269875" indent="-180975" algn="l" defTabSz="932472" fontAlgn="base">
              <a:spcBef>
                <a:spcPts val="200"/>
              </a:spcBef>
              <a:spcAft>
                <a:spcPts val="300"/>
              </a:spcAft>
              <a:buFont typeface="Arial" panose="020B0604020202020204" pitchFamily="34" charset="0"/>
              <a:buChar char="•"/>
            </a:pPr>
            <a:r>
              <a:rPr lang="en-US" sz="1000">
                <a:solidFill>
                  <a:schemeClr val="tx1"/>
                </a:solidFill>
                <a:latin typeface="+mj-lt"/>
                <a:ea typeface="Segoe UI" pitchFamily="34" charset="0"/>
                <a:cs typeface="Segoe Sans Display Semilight" pitchFamily="2" charset="0"/>
              </a:rPr>
              <a:t>Data breach prevention </a:t>
            </a:r>
            <a:r>
              <a:rPr lang="en-US" sz="1000">
                <a:solidFill>
                  <a:schemeClr val="tx1"/>
                </a:solidFill>
                <a:ea typeface="Segoe UI" pitchFamily="34" charset="0"/>
                <a:cs typeface="Segoe Sans Display Semilight" pitchFamily="2" charset="0"/>
              </a:rPr>
              <a:t>to protect customer information</a:t>
            </a:r>
          </a:p>
          <a:p>
            <a:pPr marL="269875" indent="-180975" algn="l" defTabSz="932472" fontAlgn="base">
              <a:spcBef>
                <a:spcPts val="200"/>
              </a:spcBef>
              <a:spcAft>
                <a:spcPts val="300"/>
              </a:spcAft>
              <a:buFont typeface="Arial" panose="020B0604020202020204" pitchFamily="34" charset="0"/>
              <a:buChar char="•"/>
            </a:pPr>
            <a:r>
              <a:rPr lang="en-US" sz="1000">
                <a:solidFill>
                  <a:schemeClr val="tx1"/>
                </a:solidFill>
                <a:latin typeface="+mj-lt"/>
                <a:ea typeface="Segoe UI" pitchFamily="34" charset="0"/>
                <a:cs typeface="Segoe Sans Display Semilight" pitchFamily="2" charset="0"/>
              </a:rPr>
              <a:t>Fraud detection </a:t>
            </a:r>
            <a:r>
              <a:rPr lang="en-US" sz="1000">
                <a:solidFill>
                  <a:schemeClr val="tx1"/>
                </a:solidFill>
                <a:ea typeface="Segoe UI" pitchFamily="34" charset="0"/>
                <a:cs typeface="Segoe Sans Display Semilight" pitchFamily="2" charset="0"/>
              </a:rPr>
              <a:t>to safeguard online transactions</a:t>
            </a:r>
          </a:p>
          <a:p>
            <a:pPr marL="269875" indent="-180975" algn="l" defTabSz="932472" fontAlgn="base">
              <a:spcBef>
                <a:spcPts val="200"/>
              </a:spcBef>
              <a:spcAft>
                <a:spcPts val="300"/>
              </a:spcAft>
              <a:buFont typeface="Arial" panose="020B0604020202020204" pitchFamily="34" charset="0"/>
              <a:buChar char="•"/>
            </a:pPr>
            <a:r>
              <a:rPr lang="en-US" sz="1000">
                <a:solidFill>
                  <a:schemeClr val="tx1"/>
                </a:solidFill>
                <a:latin typeface="+mj-lt"/>
                <a:ea typeface="Segoe UI" pitchFamily="34" charset="0"/>
                <a:cs typeface="Segoe Sans Display Semilight" pitchFamily="2" charset="0"/>
              </a:rPr>
              <a:t>Supply chain security </a:t>
            </a:r>
            <a:r>
              <a:rPr lang="en-US" sz="1000">
                <a:solidFill>
                  <a:schemeClr val="tx1"/>
                </a:solidFill>
                <a:ea typeface="Segoe UI" pitchFamily="34" charset="0"/>
                <a:cs typeface="Segoe Sans Display Semilight" pitchFamily="2" charset="0"/>
              </a:rPr>
              <a:t>to protect complex retail networks</a:t>
            </a:r>
          </a:p>
        </p:txBody>
      </p:sp>
      <p:sp>
        <p:nvSpPr>
          <p:cNvPr id="13" name="Rectangle 12">
            <a:extLst>
              <a:ext uri="{FF2B5EF4-FFF2-40B4-BE49-F238E27FC236}">
                <a16:creationId xmlns:a16="http://schemas.microsoft.com/office/drawing/2014/main" id="{76227C56-1284-410D-91EB-4A09CDA7DF82}"/>
              </a:ext>
            </a:extLst>
          </p:cNvPr>
          <p:cNvSpPr/>
          <p:nvPr/>
        </p:nvSpPr>
        <p:spPr bwMode="auto">
          <a:xfrm>
            <a:off x="0" y="4684482"/>
            <a:ext cx="6529386" cy="337035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15" name="Picture 14">
            <a:extLst>
              <a:ext uri="{FF2B5EF4-FFF2-40B4-BE49-F238E27FC236}">
                <a16:creationId xmlns:a16="http://schemas.microsoft.com/office/drawing/2014/main" id="{6D4A8780-39A9-44A0-9EE2-12AF184CBEE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789000" y="4684481"/>
            <a:ext cx="3069000" cy="3370355"/>
          </a:xfrm>
          <a:custGeom>
            <a:avLst/>
            <a:gdLst>
              <a:gd name="connsiteX0" fmla="*/ 0 w 3100386"/>
              <a:gd name="connsiteY0" fmla="*/ 0 h 4050030"/>
              <a:gd name="connsiteX1" fmla="*/ 3100386 w 3100386"/>
              <a:gd name="connsiteY1" fmla="*/ 0 h 4050030"/>
              <a:gd name="connsiteX2" fmla="*/ 3100386 w 3100386"/>
              <a:gd name="connsiteY2" fmla="*/ 4050030 h 4050030"/>
              <a:gd name="connsiteX3" fmla="*/ 0 w 3100386"/>
              <a:gd name="connsiteY3" fmla="*/ 4050030 h 4050030"/>
            </a:gdLst>
            <a:ahLst/>
            <a:cxnLst>
              <a:cxn ang="0">
                <a:pos x="connsiteX0" y="connsiteY0"/>
              </a:cxn>
              <a:cxn ang="0">
                <a:pos x="connsiteX1" y="connsiteY1"/>
              </a:cxn>
              <a:cxn ang="0">
                <a:pos x="connsiteX2" y="connsiteY2"/>
              </a:cxn>
              <a:cxn ang="0">
                <a:pos x="connsiteX3" y="connsiteY3"/>
              </a:cxn>
            </a:cxnLst>
            <a:rect l="l" t="t" r="r" b="b"/>
            <a:pathLst>
              <a:path w="3100386" h="4050030">
                <a:moveTo>
                  <a:pt x="0" y="0"/>
                </a:moveTo>
                <a:lnTo>
                  <a:pt x="3100386" y="0"/>
                </a:lnTo>
                <a:lnTo>
                  <a:pt x="3100386" y="4050030"/>
                </a:lnTo>
                <a:lnTo>
                  <a:pt x="0" y="4050030"/>
                </a:lnTo>
                <a:close/>
              </a:path>
            </a:pathLst>
          </a:custGeom>
        </p:spPr>
      </p:pic>
      <p:sp>
        <p:nvSpPr>
          <p:cNvPr id="18" name="Rectangle 17">
            <a:extLst>
              <a:ext uri="{FF2B5EF4-FFF2-40B4-BE49-F238E27FC236}">
                <a16:creationId xmlns:a16="http://schemas.microsoft.com/office/drawing/2014/main" id="{D0BCEB5C-12D5-4DC6-B880-4836678A44E3}"/>
              </a:ext>
            </a:extLst>
          </p:cNvPr>
          <p:cNvSpPr/>
          <p:nvPr/>
        </p:nvSpPr>
        <p:spPr bwMode="auto">
          <a:xfrm>
            <a:off x="328613" y="4807332"/>
            <a:ext cx="3277209" cy="302267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08000" rIns="0" bIns="0" numCol="1" spcCol="0" rtlCol="0" fromWordArt="0" anchor="t" anchorCtr="0" forceAA="0" compatLnSpc="1">
            <a:prstTxWarp prst="textNoShape">
              <a:avLst/>
            </a:prstTxWarp>
            <a:spAutoFit/>
          </a:bodyPr>
          <a:lstStyle/>
          <a:p>
            <a:pPr algn="l" defTabSz="932472" fontAlgn="base">
              <a:spcBef>
                <a:spcPts val="600"/>
              </a:spcBef>
              <a:spcAft>
                <a:spcPts val="1200"/>
              </a:spcAft>
            </a:pPr>
            <a:r>
              <a:rPr lang="en-US" sz="1600">
                <a:solidFill>
                  <a:srgbClr val="091F2C"/>
                </a:solidFill>
                <a:latin typeface="+mj-lt"/>
                <a:ea typeface="Segoe UI" pitchFamily="34" charset="0"/>
                <a:cs typeface="Segoe Sans Display Semilight" pitchFamily="2" charset="0"/>
              </a:rPr>
              <a:t>Government</a:t>
            </a:r>
          </a:p>
          <a:p>
            <a:pPr algn="l" defTabSz="932472" fontAlgn="base">
              <a:spcBef>
                <a:spcPts val="200"/>
              </a:spcBef>
              <a:spcAft>
                <a:spcPts val="600"/>
              </a:spcAft>
            </a:pPr>
            <a:r>
              <a:rPr lang="en-US" sz="1000">
                <a:solidFill>
                  <a:schemeClr val="tx1"/>
                </a:solidFill>
                <a:ea typeface="Segoe UI" pitchFamily="34" charset="0"/>
                <a:cs typeface="Segoe Sans Display Semilight" pitchFamily="2" charset="0"/>
              </a:rPr>
              <a:t>Government entities need to balance public accessibility with the need to safeguard sensitive information and critical services and infrastructure.</a:t>
            </a:r>
          </a:p>
          <a:p>
            <a:pPr algn="l" defTabSz="932472" fontAlgn="base">
              <a:spcBef>
                <a:spcPts val="200"/>
              </a:spcBef>
              <a:spcAft>
                <a:spcPts val="600"/>
              </a:spcAft>
            </a:pPr>
            <a:r>
              <a:rPr lang="en-US" sz="1000">
                <a:solidFill>
                  <a:schemeClr val="tx1"/>
                </a:solidFill>
                <a:ea typeface="Segoe UI" pitchFamily="34" charset="0"/>
                <a:cs typeface="Segoe Sans Display Semilight" pitchFamily="2" charset="0"/>
              </a:rPr>
              <a:t>Like SMBs, local government agencies across Australia can be seen as a vulnerable target and are experiencing increased attacks on essential services. Business email compromise (BEC) attacks have been identified as a major threat, potentially causing significant financial damage. Governments prioritise:</a:t>
            </a:r>
          </a:p>
          <a:p>
            <a:pPr marL="266700" indent="-176213" algn="l" defTabSz="932472" fontAlgn="base">
              <a:spcBef>
                <a:spcPts val="200"/>
              </a:spcBef>
              <a:spcAft>
                <a:spcPts val="300"/>
              </a:spcAft>
              <a:buFont typeface="Arial" panose="020B0604020202020204" pitchFamily="34" charset="0"/>
              <a:buChar char="•"/>
            </a:pPr>
            <a:r>
              <a:rPr lang="en-US" sz="1000">
                <a:solidFill>
                  <a:schemeClr val="tx1"/>
                </a:solidFill>
                <a:latin typeface="+mj-lt"/>
                <a:ea typeface="Segoe UI" pitchFamily="34" charset="0"/>
                <a:cs typeface="Segoe Sans Display Semilight" pitchFamily="2" charset="0"/>
              </a:rPr>
              <a:t>Data protection </a:t>
            </a:r>
            <a:r>
              <a:rPr lang="en-US" sz="1000">
                <a:solidFill>
                  <a:schemeClr val="tx1"/>
                </a:solidFill>
                <a:ea typeface="Segoe UI" pitchFamily="34" charset="0"/>
                <a:cs typeface="Segoe Sans Display Semilight" pitchFamily="2" charset="0"/>
              </a:rPr>
              <a:t>to safeguard sensitive information</a:t>
            </a:r>
          </a:p>
          <a:p>
            <a:pPr marL="266700" indent="-176213" algn="l" defTabSz="932472" fontAlgn="base">
              <a:spcBef>
                <a:spcPts val="200"/>
              </a:spcBef>
              <a:spcAft>
                <a:spcPts val="300"/>
              </a:spcAft>
              <a:buFont typeface="Arial" panose="020B0604020202020204" pitchFamily="34" charset="0"/>
              <a:buChar char="•"/>
            </a:pPr>
            <a:r>
              <a:rPr lang="en-US" sz="1000">
                <a:solidFill>
                  <a:schemeClr val="tx1"/>
                </a:solidFill>
                <a:latin typeface="+mj-lt"/>
                <a:ea typeface="Segoe UI" pitchFamily="34" charset="0"/>
                <a:cs typeface="Segoe Sans Display Semilight" pitchFamily="2" charset="0"/>
              </a:rPr>
              <a:t>Cyber threat intelligence </a:t>
            </a:r>
            <a:r>
              <a:rPr lang="en-US" sz="1000">
                <a:solidFill>
                  <a:schemeClr val="tx1"/>
                </a:solidFill>
                <a:ea typeface="Segoe UI" pitchFamily="34" charset="0"/>
                <a:cs typeface="Segoe Sans Display Semilight" pitchFamily="2" charset="0"/>
              </a:rPr>
              <a:t>to stay ahead of emerging threats</a:t>
            </a:r>
          </a:p>
          <a:p>
            <a:pPr marL="266700" indent="-176213" algn="l" defTabSz="932472" fontAlgn="base">
              <a:spcBef>
                <a:spcPts val="200"/>
              </a:spcBef>
              <a:spcAft>
                <a:spcPts val="300"/>
              </a:spcAft>
              <a:buFont typeface="Arial" panose="020B0604020202020204" pitchFamily="34" charset="0"/>
              <a:buChar char="•"/>
            </a:pPr>
            <a:r>
              <a:rPr lang="en-US" sz="1000">
                <a:solidFill>
                  <a:schemeClr val="tx1"/>
                </a:solidFill>
                <a:latin typeface="+mj-lt"/>
                <a:ea typeface="Segoe UI" pitchFamily="34" charset="0"/>
                <a:cs typeface="Segoe Sans Display Semilight" pitchFamily="2" charset="0"/>
              </a:rPr>
              <a:t>Network security </a:t>
            </a:r>
            <a:r>
              <a:rPr lang="en-US" sz="1000">
                <a:solidFill>
                  <a:schemeClr val="tx1"/>
                </a:solidFill>
                <a:ea typeface="Segoe UI" pitchFamily="34" charset="0"/>
                <a:cs typeface="Segoe Sans Display Semilight" pitchFamily="2" charset="0"/>
              </a:rPr>
              <a:t>to ensure the integrity of governmental communications</a:t>
            </a:r>
          </a:p>
        </p:txBody>
      </p:sp>
    </p:spTree>
    <p:extLst>
      <p:ext uri="{BB962C8B-B14F-4D97-AF65-F5344CB8AC3E}">
        <p14:creationId xmlns:p14="http://schemas.microsoft.com/office/powerpoint/2010/main" val="1522876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White Template">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Custom 1">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extLst>
    <a:ext uri="{05A4C25C-085E-4340-85A3-A5531E510DB2}">
      <thm15:themeFamily xmlns:thm15="http://schemas.microsoft.com/office/thememl/2012/main" name="Template Starter Blue - February 2020_v6" id="{071E01FD-2079-42F8-8403-F72D98F421C4}" vid="{4AE5ECA4-1508-4F7F-B9BC-6CD0E5E51A6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9CE9D3728B5814FB45CEFA044557808" ma:contentTypeVersion="18" ma:contentTypeDescription="Create a new document." ma:contentTypeScope="" ma:versionID="83d9e95c12dcad1ee09f99c488f38643">
  <xsd:schema xmlns:xsd="http://www.w3.org/2001/XMLSchema" xmlns:xs="http://www.w3.org/2001/XMLSchema" xmlns:p="http://schemas.microsoft.com/office/2006/metadata/properties" xmlns:ns2="097bb821-340d-4a6b-ab9d-4a4be84d8d64" xmlns:ns3="c8e5ee5f-cdc9-400e-abeb-489c00a90ce7" targetNamespace="http://schemas.microsoft.com/office/2006/metadata/properties" ma:root="true" ma:fieldsID="4d4de455e7227b351f96e30c21fec957" ns2:_="" ns3:_="">
    <xsd:import namespace="097bb821-340d-4a6b-ab9d-4a4be84d8d64"/>
    <xsd:import namespace="c8e5ee5f-cdc9-400e-abeb-489c00a90ce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AutoKeyPoints" minOccurs="0"/>
                <xsd:element ref="ns2:MediaServiceKeyPoints" minOccurs="0"/>
                <xsd:element ref="ns2:MediaServiceGenerationTime" minOccurs="0"/>
                <xsd:element ref="ns2:MediaServiceEventHashCode" minOccurs="0"/>
                <xsd:element ref="ns2:MediaLengthInSeconds" minOccurs="0"/>
                <xsd:element ref="ns2:MediaServiceObjectDetectorVersions" minOccurs="0"/>
                <xsd:element ref="ns2:lcf76f155ced4ddcb4097134ff3c332f" minOccurs="0"/>
                <xsd:element ref="ns3:TaxCatchAll"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97bb821-340d-4a6b-ab9d-4a4be84d8d64"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28fa2c3-b102-4787-8df5-b23ef8e8fe5e"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Location" ma:index="25"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8e5ee5f-cdc9-400e-abeb-489c00a90ce7"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element name="TaxCatchAll" ma:index="23" nillable="true" ma:displayName="Taxonomy Catch All Column" ma:hidden="true" ma:list="{2d36cde7-d4b7-4e1e-aa86-3e0e18ed58bf}" ma:internalName="TaxCatchAll" ma:showField="CatchAllData" ma:web="c8e5ee5f-cdc9-400e-abeb-489c00a90ce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c8e5ee5f-cdc9-400e-abeb-489c00a90ce7" xsi:nil="true"/>
    <lcf76f155ced4ddcb4097134ff3c332f xmlns="097bb821-340d-4a6b-ab9d-4a4be84d8d6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702BDF6-79E2-411B-8E9A-1D77D35BBAF2}">
  <ds:schemaRefs>
    <ds:schemaRef ds:uri="http://schemas.microsoft.com/sharepoint/v3/contenttype/forms"/>
  </ds:schemaRefs>
</ds:datastoreItem>
</file>

<file path=customXml/itemProps2.xml><?xml version="1.0" encoding="utf-8"?>
<ds:datastoreItem xmlns:ds="http://schemas.openxmlformats.org/officeDocument/2006/customXml" ds:itemID="{1083A2EA-FE8A-48CD-9A81-5C1840718A2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97bb821-340d-4a6b-ab9d-4a4be84d8d64"/>
    <ds:schemaRef ds:uri="c8e5ee5f-cdc9-400e-abeb-489c00a90ce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E83CB5F-CEF0-435F-B9FE-9E4510FBF462}">
  <ds:schemaRefs>
    <ds:schemaRef ds:uri="912a965b-18ab-48f9-afa9-986d97207d9f"/>
    <ds:schemaRef ds:uri="fdddb3d6-5bd7-4379-986a-b69d3100568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c8e5ee5f-cdc9-400e-abeb-489c00a90ce7"/>
    <ds:schemaRef ds:uri="097bb821-340d-4a6b-ab9d-4a4be84d8d64"/>
  </ds:schemaRefs>
</ds:datastoreItem>
</file>

<file path=docMetadata/LabelInfo.xml><?xml version="1.0" encoding="utf-8"?>
<clbl:labelList xmlns:clbl="http://schemas.microsoft.com/office/2020/mipLabelMetadata">
  <clbl:label id="{f2cd219a-7fef-4855-86b9-76cef3de89bd}" enabled="1" method="Standard" siteId="{6e417ab3-58de-417d-9aaa-da5837716c4c}" removed="0"/>
</clbl:labelList>
</file>

<file path=docProps/app.xml><?xml version="1.0" encoding="utf-8"?>
<Properties xmlns="http://schemas.openxmlformats.org/officeDocument/2006/extended-properties" xmlns:vt="http://schemas.openxmlformats.org/officeDocument/2006/docPropsVTypes">
  <Template>Office Theme</Template>
  <TotalTime>0</TotalTime>
  <Words>3248</Words>
  <Application>Microsoft Office PowerPoint</Application>
  <PresentationFormat>A4 Paper (210x297 mm)</PresentationFormat>
  <Paragraphs>220</Paragraphs>
  <Slides>13</Slides>
  <Notes>12</Notes>
  <HiddenSlides>0</HiddenSlides>
  <MMClips>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White Template</vt:lpstr>
      <vt:lpstr>Supercharge your security:  A practical guide to cyber threats and protection for ANZ SMBs in the age of AI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Microsoft DD Security Customer eGuide</dc:title>
  <dc:subject/>
  <dc:creator>Matt George</dc:creator>
  <cp:keywords/>
  <dc:description/>
  <cp:lastModifiedBy>Sonya Aboudargham</cp:lastModifiedBy>
  <cp:revision>4</cp:revision>
  <dcterms:created xsi:type="dcterms:W3CDTF">2025-01-16T21:55:48Z</dcterms:created>
  <dcterms:modified xsi:type="dcterms:W3CDTF">2025-04-04T00:04:52Z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0x01010089CE9D3728B5814FB45CEFA044557808</vt:lpwstr>
  </property>
  <property fmtid="{D5CDD505-2E9C-101B-9397-08002B2CF9AE}" pid="3" name="MediaServiceImageTags">
    <vt:lpwstr/>
  </property>
</Properties>
</file>