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7"/>
  </p:notesMasterIdLst>
  <p:handoutMasterIdLst>
    <p:handoutMasterId r:id="rId8"/>
  </p:handoutMasterIdLst>
  <p:sldIdLst>
    <p:sldId id="298" r:id="rId5"/>
    <p:sldId id="301" r:id="rId6"/>
  </p:sldIdLst>
  <p:sldSz cx="6858000" cy="9906000" type="A4"/>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BE2B392-9821-423D-A73A-8F4A46044C67}">
          <p14:sldIdLst>
            <p14:sldId id="298"/>
            <p14:sldId id="301"/>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FBE2103-5E63-197D-A295-6F3839C492CC}" name="Melanie Johnstone" initials="MJ" userId="S::melj@rocketscience.com.au::e88cec4a-17b3-4f88-968e-c5feb8cf4487" providerId="AD"/>
  <p188:author id="{4816684A-A0BC-EC2F-AC07-ACD94B84ABFF}" name="Guest User" initials="GU" userId="S::urn:spo:anon#949a05f777fc9ab5f0b57fc716a050a3726c4443b78eb527469b7b7e85f75b3a::" providerId="AD"/>
  <p188:author id="{B6143898-5EF8-C5B8-ACDA-67DEB01B4374}" name="Guest User" initials="GU" userId="S::urn:spo:anon#208c8869f3dda41653c8be081d7bb22c5f7ab8eb1835c73d1b3c6c7a7090b9b1::" providerId="AD"/>
  <p188:author id="{6768C999-94CC-8BD5-ECA2-C1A2B645C61F}" name="Matthew George" initials="MG" userId="4b93059ffac5902b"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5FEFF"/>
    <a:srgbClr val="F3CCF6"/>
    <a:srgbClr val="2965AF"/>
    <a:srgbClr val="56AEF9"/>
    <a:srgbClr val="091F2C"/>
    <a:srgbClr val="4FA7F2"/>
    <a:srgbClr val="8DC8E8"/>
    <a:srgbClr val="F4F3F5"/>
    <a:srgbClr val="DDDFE1"/>
    <a:srgbClr val="73737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667" autoAdjust="0"/>
    <p:restoredTop sz="94694"/>
  </p:normalViewPr>
  <p:slideViewPr>
    <p:cSldViewPr snapToGrid="0">
      <p:cViewPr>
        <p:scale>
          <a:sx n="125" d="100"/>
          <a:sy n="125" d="100"/>
        </p:scale>
        <p:origin x="728" y="464"/>
      </p:cViewPr>
      <p:guideLst/>
    </p:cSldViewPr>
  </p:slideViewPr>
  <p:notesTextViewPr>
    <p:cViewPr>
      <p:scale>
        <a:sx n="1" d="1"/>
        <a:sy n="1" d="1"/>
      </p:scale>
      <p:origin x="0" y="0"/>
    </p:cViewPr>
  </p:notesTextViewPr>
  <p:notesViewPr>
    <p:cSldViewPr snapToGrid="0">
      <p:cViewPr varScale="1">
        <p:scale>
          <a:sx n="110" d="100"/>
          <a:sy n="110" d="100"/>
        </p:scale>
        <p:origin x="2478"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microsoft.com/office/2018/10/relationships/authors" Target="author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A59DF8C-58EC-4A67-8DF9-51B56347D828}"/>
              </a:ext>
            </a:extLst>
          </p:cNvPr>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C1B5CEE-ADF1-4E4B-A0DE-C37A1A052EFB}"/>
              </a:ext>
            </a:extLst>
          </p:cNvPr>
          <p:cNvSpPr>
            <a:spLocks noGrp="1"/>
          </p:cNvSpPr>
          <p:nvPr>
            <p:ph type="dt" sz="quarter" idx="1"/>
          </p:nvPr>
        </p:nvSpPr>
        <p:spPr>
          <a:xfrm>
            <a:off x="5180013" y="0"/>
            <a:ext cx="3962400" cy="344488"/>
          </a:xfrm>
          <a:prstGeom prst="rect">
            <a:avLst/>
          </a:prstGeom>
        </p:spPr>
        <p:txBody>
          <a:bodyPr vert="horz" lIns="91440" tIns="45720" rIns="91440" bIns="45720" rtlCol="0"/>
          <a:lstStyle>
            <a:lvl1pPr algn="r">
              <a:defRPr sz="1200"/>
            </a:lvl1pPr>
          </a:lstStyle>
          <a:p>
            <a:fld id="{D9B5E15D-70E2-44D1-90CE-72719579DCBE}" type="datetimeFigureOut">
              <a:rPr lang="en-US" smtClean="0"/>
              <a:t>4/3/2025</a:t>
            </a:fld>
            <a:endParaRPr lang="en-US"/>
          </a:p>
        </p:txBody>
      </p:sp>
      <p:sp>
        <p:nvSpPr>
          <p:cNvPr id="4" name="Footer Placeholder 3">
            <a:extLst>
              <a:ext uri="{FF2B5EF4-FFF2-40B4-BE49-F238E27FC236}">
                <a16:creationId xmlns:a16="http://schemas.microsoft.com/office/drawing/2014/main" id="{EEF67C40-ACF0-4F8C-B30E-87753A1FA333}"/>
              </a:ext>
            </a:extLst>
          </p:cNvPr>
          <p:cNvSpPr>
            <a:spLocks noGrp="1"/>
          </p:cNvSpPr>
          <p:nvPr>
            <p:ph type="ftr" sz="quarter" idx="2"/>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8CA37A1-E9AE-47C5-BAC8-249B11ED2A17}"/>
              </a:ext>
            </a:extLst>
          </p:cNvPr>
          <p:cNvSpPr>
            <a:spLocks noGrp="1"/>
          </p:cNvSpPr>
          <p:nvPr>
            <p:ph type="sldNum" sz="quarter" idx="3"/>
          </p:nvPr>
        </p:nvSpPr>
        <p:spPr>
          <a:xfrm>
            <a:off x="5180013" y="6513513"/>
            <a:ext cx="3962400" cy="344487"/>
          </a:xfrm>
          <a:prstGeom prst="rect">
            <a:avLst/>
          </a:prstGeom>
        </p:spPr>
        <p:txBody>
          <a:bodyPr vert="horz" lIns="91440" tIns="45720" rIns="91440" bIns="45720" rtlCol="0" anchor="b"/>
          <a:lstStyle>
            <a:lvl1pPr algn="r">
              <a:defRPr sz="1200"/>
            </a:lvl1pPr>
          </a:lstStyle>
          <a:p>
            <a:fld id="{D3C5C536-CCCC-441F-992E-6A8E150B3768}" type="slidenum">
              <a:rPr lang="en-US" smtClean="0"/>
              <a:t>‹#›</a:t>
            </a:fld>
            <a:endParaRPr lang="en-US"/>
          </a:p>
        </p:txBody>
      </p:sp>
    </p:spTree>
    <p:extLst>
      <p:ext uri="{BB962C8B-B14F-4D97-AF65-F5344CB8AC3E}">
        <p14:creationId xmlns:p14="http://schemas.microsoft.com/office/powerpoint/2010/main" val="41189860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DE4B9DDF-CB0F-4804-BBB2-486165610EE6}" type="datetimeFigureOut">
              <a:rPr lang="en-GB" smtClean="0"/>
              <a:t>03/04/2025</a:t>
            </a:fld>
            <a:endParaRPr lang="en-GB"/>
          </a:p>
        </p:txBody>
      </p:sp>
      <p:sp>
        <p:nvSpPr>
          <p:cNvPr id="4" name="Slide Image Placeholder 3"/>
          <p:cNvSpPr>
            <a:spLocks noGrp="1" noRot="1" noChangeAspect="1"/>
          </p:cNvSpPr>
          <p:nvPr>
            <p:ph type="sldImg" idx="2"/>
          </p:nvPr>
        </p:nvSpPr>
        <p:spPr>
          <a:xfrm>
            <a:off x="3770313" y="857250"/>
            <a:ext cx="1603375" cy="23145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96B5F533-72C5-45E6-AAC4-E21F4595B641}" type="slidenum">
              <a:rPr lang="en-GB" smtClean="0"/>
              <a:t>‹#›</a:t>
            </a:fld>
            <a:endParaRPr lang="en-GB"/>
          </a:p>
        </p:txBody>
      </p:sp>
    </p:spTree>
    <p:extLst>
      <p:ext uri="{BB962C8B-B14F-4D97-AF65-F5344CB8AC3E}">
        <p14:creationId xmlns:p14="http://schemas.microsoft.com/office/powerpoint/2010/main" val="22429228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5907C-D3F9-4A36-92CC-ED44E564CD6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16474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5907C-D3F9-4A36-92CC-ED44E564CD6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78392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20B3CA77-41A0-4A89-A4B1-48E1A42B89F5}"/>
              </a:ext>
            </a:extLst>
          </p:cNvPr>
          <p:cNvSpPr/>
          <p:nvPr userDrawn="1"/>
        </p:nvSpPr>
        <p:spPr bwMode="auto">
          <a:xfrm>
            <a:off x="1" y="-2"/>
            <a:ext cx="6857999" cy="1681695"/>
          </a:xfrm>
          <a:prstGeom prst="rect">
            <a:avLst/>
          </a:prstGeom>
          <a:solidFill>
            <a:srgbClr val="091F2C"/>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pic>
        <p:nvPicPr>
          <p:cNvPr id="18" name="Picture 17">
            <a:extLst>
              <a:ext uri="{FF2B5EF4-FFF2-40B4-BE49-F238E27FC236}">
                <a16:creationId xmlns:a16="http://schemas.microsoft.com/office/drawing/2014/main" id="{23F53F89-1D8E-4FCF-9C2A-C5CBDB79BFF0}"/>
              </a:ext>
            </a:extLst>
          </p:cNvPr>
          <p:cNvPicPr>
            <a:picLocks noChangeAspect="1"/>
          </p:cNvPicPr>
          <p:nvPr userDrawn="1"/>
        </p:nvPicPr>
        <p:blipFill>
          <a:blip r:embed="rId2">
            <a:extLst>
              <a:ext uri="{28A0092B-C50C-407E-A947-70E740481C1C}">
                <a14:useLocalDpi xmlns:a14="http://schemas.microsoft.com/office/drawing/2010/main" val="0"/>
              </a:ext>
            </a:extLst>
          </a:blip>
          <a:srcRect t="314" b="314"/>
          <a:stretch/>
        </p:blipFill>
        <p:spPr>
          <a:xfrm>
            <a:off x="4320540" y="1"/>
            <a:ext cx="2537459" cy="1681692"/>
          </a:xfrm>
          <a:custGeom>
            <a:avLst/>
            <a:gdLst>
              <a:gd name="connsiteX0" fmla="*/ 0 w 3000375"/>
              <a:gd name="connsiteY0" fmla="*/ 0 h 1999541"/>
              <a:gd name="connsiteX1" fmla="*/ 3000375 w 3000375"/>
              <a:gd name="connsiteY1" fmla="*/ 0 h 1999541"/>
              <a:gd name="connsiteX2" fmla="*/ 3000375 w 3000375"/>
              <a:gd name="connsiteY2" fmla="*/ 1999541 h 1999541"/>
              <a:gd name="connsiteX3" fmla="*/ 0 w 3000375"/>
              <a:gd name="connsiteY3" fmla="*/ 1999541 h 1999541"/>
            </a:gdLst>
            <a:ahLst/>
            <a:cxnLst>
              <a:cxn ang="0">
                <a:pos x="connsiteX0" y="connsiteY0"/>
              </a:cxn>
              <a:cxn ang="0">
                <a:pos x="connsiteX1" y="connsiteY1"/>
              </a:cxn>
              <a:cxn ang="0">
                <a:pos x="connsiteX2" y="connsiteY2"/>
              </a:cxn>
              <a:cxn ang="0">
                <a:pos x="connsiteX3" y="connsiteY3"/>
              </a:cxn>
            </a:cxnLst>
            <a:rect l="l" t="t" r="r" b="b"/>
            <a:pathLst>
              <a:path w="3000375" h="1999541">
                <a:moveTo>
                  <a:pt x="0" y="0"/>
                </a:moveTo>
                <a:lnTo>
                  <a:pt x="3000375" y="0"/>
                </a:lnTo>
                <a:lnTo>
                  <a:pt x="3000375" y="1999541"/>
                </a:lnTo>
                <a:lnTo>
                  <a:pt x="0" y="1999541"/>
                </a:lnTo>
                <a:close/>
              </a:path>
            </a:pathLst>
          </a:custGeom>
        </p:spPr>
      </p:pic>
      <p:sp>
        <p:nvSpPr>
          <p:cNvPr id="4" name="Title 3">
            <a:extLst>
              <a:ext uri="{FF2B5EF4-FFF2-40B4-BE49-F238E27FC236}">
                <a16:creationId xmlns:a16="http://schemas.microsoft.com/office/drawing/2014/main" id="{1335E35A-09CC-4B90-9E79-D282B3550487}"/>
              </a:ext>
            </a:extLst>
          </p:cNvPr>
          <p:cNvSpPr>
            <a:spLocks noGrp="1"/>
          </p:cNvSpPr>
          <p:nvPr>
            <p:ph type="title" hasCustomPrompt="1"/>
          </p:nvPr>
        </p:nvSpPr>
        <p:spPr>
          <a:xfrm>
            <a:off x="328613" y="734919"/>
            <a:ext cx="3801427" cy="492443"/>
          </a:xfrm>
        </p:spPr>
        <p:txBody>
          <a:bodyPr wrap="square" anchor="t">
            <a:spAutoFit/>
          </a:bodyPr>
          <a:lstStyle>
            <a:lvl1pPr>
              <a:defRPr sz="1600">
                <a:solidFill>
                  <a:schemeClr val="bg1"/>
                </a:solidFill>
                <a:latin typeface="+mj-lt"/>
              </a:defRPr>
            </a:lvl1pPr>
          </a:lstStyle>
          <a:p>
            <a:r>
              <a:rPr lang="en-US" dirty="0"/>
              <a:t>Click to edit </a:t>
            </a:r>
            <a:br>
              <a:rPr lang="en-US" dirty="0"/>
            </a:br>
            <a:r>
              <a:rPr lang="en-US" dirty="0"/>
              <a:t>Master title style</a:t>
            </a:r>
          </a:p>
        </p:txBody>
      </p:sp>
      <p:sp>
        <p:nvSpPr>
          <p:cNvPr id="11" name="Rectangle 10">
            <a:extLst>
              <a:ext uri="{FF2B5EF4-FFF2-40B4-BE49-F238E27FC236}">
                <a16:creationId xmlns:a16="http://schemas.microsoft.com/office/drawing/2014/main" id="{6258C7BF-765A-4703-BB5A-F442ADA326F6}"/>
              </a:ext>
            </a:extLst>
          </p:cNvPr>
          <p:cNvSpPr/>
          <p:nvPr userDrawn="1"/>
        </p:nvSpPr>
        <p:spPr bwMode="auto">
          <a:xfrm>
            <a:off x="0" y="1681693"/>
            <a:ext cx="6858000" cy="1094842"/>
          </a:xfrm>
          <a:prstGeom prst="rect">
            <a:avLst/>
          </a:prstGeom>
          <a:solidFill>
            <a:srgbClr val="F4F3F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sp>
        <p:nvSpPr>
          <p:cNvPr id="9" name="Text Placeholder 8">
            <a:extLst>
              <a:ext uri="{FF2B5EF4-FFF2-40B4-BE49-F238E27FC236}">
                <a16:creationId xmlns:a16="http://schemas.microsoft.com/office/drawing/2014/main" id="{135202E7-EA15-4DBA-A725-31899CF4473C}"/>
              </a:ext>
            </a:extLst>
          </p:cNvPr>
          <p:cNvSpPr>
            <a:spLocks noGrp="1"/>
          </p:cNvSpPr>
          <p:nvPr>
            <p:ph type="body" sz="quarter" idx="12" hasCustomPrompt="1"/>
          </p:nvPr>
        </p:nvSpPr>
        <p:spPr>
          <a:xfrm>
            <a:off x="328612" y="1797114"/>
            <a:ext cx="6200776" cy="864000"/>
          </a:xfrm>
        </p:spPr>
        <p:txBody>
          <a:bodyPr wrap="square" anchor="t">
            <a:noAutofit/>
          </a:bodyPr>
          <a:lstStyle>
            <a:lvl1pPr marL="0" indent="0">
              <a:buNone/>
              <a:defRPr sz="1000">
                <a:solidFill>
                  <a:srgbClr val="091F2C"/>
                </a:solidFill>
                <a:latin typeface="+mn-lt"/>
                <a:cs typeface="Segoe Sans Display Semilight" pitchFamily="2" charset="0"/>
              </a:defRPr>
            </a:lvl1pPr>
            <a:lvl2pPr marL="121030" indent="0">
              <a:buNone/>
              <a:defRPr/>
            </a:lvl2pPr>
            <a:lvl3pPr marL="242060" indent="0">
              <a:buNone/>
              <a:defRPr/>
            </a:lvl3pPr>
            <a:lvl4pPr marL="350484" indent="0">
              <a:buNone/>
              <a:defRPr/>
            </a:lvl4pPr>
            <a:lvl5pPr marL="453022" indent="0">
              <a:buNone/>
              <a:defRPr/>
            </a:lvl5pPr>
          </a:lstStyle>
          <a:p>
            <a:pPr lvl="0"/>
            <a:r>
              <a:rPr lang="en-US" dirty="0"/>
              <a:t>Click to edit text styles</a:t>
            </a:r>
          </a:p>
        </p:txBody>
      </p:sp>
      <p:cxnSp>
        <p:nvCxnSpPr>
          <p:cNvPr id="14" name="Straight Connector 13">
            <a:extLst>
              <a:ext uri="{FF2B5EF4-FFF2-40B4-BE49-F238E27FC236}">
                <a16:creationId xmlns:a16="http://schemas.microsoft.com/office/drawing/2014/main" id="{6B1DBB6D-790D-B377-A222-E2DF314EB6F6}"/>
              </a:ext>
            </a:extLst>
          </p:cNvPr>
          <p:cNvCxnSpPr>
            <a:cxnSpLocks/>
          </p:cNvCxnSpPr>
          <p:nvPr userDrawn="1"/>
        </p:nvCxnSpPr>
        <p:spPr>
          <a:xfrm>
            <a:off x="1389198" y="258676"/>
            <a:ext cx="1" cy="169200"/>
          </a:xfrm>
          <a:prstGeom prst="line">
            <a:avLst/>
          </a:prstGeom>
          <a:ln w="3810">
            <a:solidFill>
              <a:srgbClr val="73737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9" name="Picture Placeholder 18">
            <a:extLst>
              <a:ext uri="{FF2B5EF4-FFF2-40B4-BE49-F238E27FC236}">
                <a16:creationId xmlns:a16="http://schemas.microsoft.com/office/drawing/2014/main" id="{7C43C1A0-5D01-6878-F50C-A61842662CBD}"/>
              </a:ext>
            </a:extLst>
          </p:cNvPr>
          <p:cNvSpPr>
            <a:spLocks noGrp="1"/>
          </p:cNvSpPr>
          <p:nvPr>
            <p:ph type="pic" sz="quarter" idx="15" hasCustomPrompt="1"/>
          </p:nvPr>
        </p:nvSpPr>
        <p:spPr>
          <a:xfrm>
            <a:off x="321738" y="258613"/>
            <a:ext cx="835005" cy="169327"/>
          </a:xfrm>
        </p:spPr>
        <p:txBody>
          <a:bodyPr anchor="ctr"/>
          <a:lstStyle>
            <a:lvl1pPr marL="0" indent="0" algn="ctr">
              <a:buNone/>
              <a:defRPr sz="700">
                <a:solidFill>
                  <a:schemeClr val="bg1"/>
                </a:solidFill>
              </a:defRPr>
            </a:lvl1pPr>
          </a:lstStyle>
          <a:p>
            <a:r>
              <a:rPr lang="en-US" dirty="0"/>
              <a:t>Partner logo</a:t>
            </a:r>
          </a:p>
        </p:txBody>
      </p:sp>
      <p:grpSp>
        <p:nvGrpSpPr>
          <p:cNvPr id="22" name="Graphic 19">
            <a:extLst>
              <a:ext uri="{FF2B5EF4-FFF2-40B4-BE49-F238E27FC236}">
                <a16:creationId xmlns:a16="http://schemas.microsoft.com/office/drawing/2014/main" id="{44B79CC9-26BD-4CC4-B701-643F2497B3FB}"/>
              </a:ext>
            </a:extLst>
          </p:cNvPr>
          <p:cNvGrpSpPr/>
          <p:nvPr/>
        </p:nvGrpSpPr>
        <p:grpSpPr>
          <a:xfrm>
            <a:off x="2444622" y="290106"/>
            <a:ext cx="501187" cy="135267"/>
            <a:chOff x="2444622" y="384581"/>
            <a:chExt cx="501187" cy="135267"/>
          </a:xfrm>
          <a:solidFill>
            <a:srgbClr val="FFFFFF"/>
          </a:solidFill>
        </p:grpSpPr>
        <p:sp>
          <p:nvSpPr>
            <p:cNvPr id="23" name="Freeform: Shape 22">
              <a:extLst>
                <a:ext uri="{FF2B5EF4-FFF2-40B4-BE49-F238E27FC236}">
                  <a16:creationId xmlns:a16="http://schemas.microsoft.com/office/drawing/2014/main" id="{1634AD5C-1901-4362-8E87-45E3DE531E10}"/>
                </a:ext>
              </a:extLst>
            </p:cNvPr>
            <p:cNvSpPr/>
            <p:nvPr/>
          </p:nvSpPr>
          <p:spPr>
            <a:xfrm>
              <a:off x="2444622" y="385170"/>
              <a:ext cx="61744" cy="105231"/>
            </a:xfrm>
            <a:custGeom>
              <a:avLst/>
              <a:gdLst>
                <a:gd name="connsiteX0" fmla="*/ 18516 w 61744"/>
                <a:gd name="connsiteY0" fmla="*/ 27468 h 105231"/>
                <a:gd name="connsiteX1" fmla="*/ 22427 w 61744"/>
                <a:gd name="connsiteY1" fmla="*/ 36938 h 105231"/>
                <a:gd name="connsiteX2" fmla="*/ 36420 w 61744"/>
                <a:gd name="connsiteY2" fmla="*/ 45985 h 105231"/>
                <a:gd name="connsiteX3" fmla="*/ 55855 w 61744"/>
                <a:gd name="connsiteY3" fmla="*/ 60072 h 105231"/>
                <a:gd name="connsiteX4" fmla="*/ 61744 w 61744"/>
                <a:gd name="connsiteY4" fmla="*/ 76350 h 105231"/>
                <a:gd name="connsiteX5" fmla="*/ 51945 w 61744"/>
                <a:gd name="connsiteY5" fmla="*/ 97576 h 105231"/>
                <a:gd name="connsiteX6" fmla="*/ 26903 w 61744"/>
                <a:gd name="connsiteY6" fmla="*/ 105232 h 105231"/>
                <a:gd name="connsiteX7" fmla="*/ 10931 w 61744"/>
                <a:gd name="connsiteY7" fmla="*/ 103465 h 105231"/>
                <a:gd name="connsiteX8" fmla="*/ 0 w 61744"/>
                <a:gd name="connsiteY8" fmla="*/ 99343 h 105231"/>
                <a:gd name="connsiteX9" fmla="*/ 0 w 61744"/>
                <a:gd name="connsiteY9" fmla="*/ 79978 h 105231"/>
                <a:gd name="connsiteX10" fmla="*/ 12038 w 61744"/>
                <a:gd name="connsiteY10" fmla="*/ 87140 h 105231"/>
                <a:gd name="connsiteX11" fmla="*/ 26479 w 61744"/>
                <a:gd name="connsiteY11" fmla="*/ 89990 h 105231"/>
                <a:gd name="connsiteX12" fmla="*/ 38752 w 61744"/>
                <a:gd name="connsiteY12" fmla="*/ 86998 h 105231"/>
                <a:gd name="connsiteX13" fmla="*/ 43299 w 61744"/>
                <a:gd name="connsiteY13" fmla="*/ 78046 h 105231"/>
                <a:gd name="connsiteX14" fmla="*/ 38941 w 61744"/>
                <a:gd name="connsiteY14" fmla="*/ 68506 h 105231"/>
                <a:gd name="connsiteX15" fmla="*/ 22874 w 61744"/>
                <a:gd name="connsiteY15" fmla="*/ 58117 h 105231"/>
                <a:gd name="connsiteX16" fmla="*/ 5725 w 61744"/>
                <a:gd name="connsiteY16" fmla="*/ 45160 h 105231"/>
                <a:gd name="connsiteX17" fmla="*/ 71 w 61744"/>
                <a:gd name="connsiteY17" fmla="*/ 28670 h 105231"/>
                <a:gd name="connsiteX18" fmla="*/ 9871 w 61744"/>
                <a:gd name="connsiteY18" fmla="*/ 8057 h 105231"/>
                <a:gd name="connsiteX19" fmla="*/ 34912 w 61744"/>
                <a:gd name="connsiteY19" fmla="*/ 0 h 105231"/>
                <a:gd name="connsiteX20" fmla="*/ 48010 w 61744"/>
                <a:gd name="connsiteY20" fmla="*/ 1249 h 105231"/>
                <a:gd name="connsiteX21" fmla="*/ 57339 w 61744"/>
                <a:gd name="connsiteY21" fmla="*/ 3911 h 105231"/>
                <a:gd name="connsiteX22" fmla="*/ 57339 w 61744"/>
                <a:gd name="connsiteY22" fmla="*/ 22427 h 105231"/>
                <a:gd name="connsiteX23" fmla="*/ 47233 w 61744"/>
                <a:gd name="connsiteY23" fmla="*/ 17174 h 105231"/>
                <a:gd name="connsiteX24" fmla="*/ 35195 w 61744"/>
                <a:gd name="connsiteY24" fmla="*/ 15265 h 105231"/>
                <a:gd name="connsiteX25" fmla="*/ 23134 w 61744"/>
                <a:gd name="connsiteY25" fmla="*/ 18611 h 105231"/>
                <a:gd name="connsiteX26" fmla="*/ 18516 w 61744"/>
                <a:gd name="connsiteY26" fmla="*/ 27492 h 105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1744" h="105231">
                  <a:moveTo>
                    <a:pt x="18516" y="27468"/>
                  </a:moveTo>
                  <a:cubicBezTo>
                    <a:pt x="18516" y="31214"/>
                    <a:pt x="19812" y="34371"/>
                    <a:pt x="22427" y="36938"/>
                  </a:cubicBezTo>
                  <a:cubicBezTo>
                    <a:pt x="25042" y="39530"/>
                    <a:pt x="29683" y="42545"/>
                    <a:pt x="36420" y="45985"/>
                  </a:cubicBezTo>
                  <a:cubicBezTo>
                    <a:pt x="45466" y="50672"/>
                    <a:pt x="51945" y="55360"/>
                    <a:pt x="55855" y="60072"/>
                  </a:cubicBezTo>
                  <a:cubicBezTo>
                    <a:pt x="59789" y="64784"/>
                    <a:pt x="61744" y="70202"/>
                    <a:pt x="61744" y="76350"/>
                  </a:cubicBezTo>
                  <a:cubicBezTo>
                    <a:pt x="61744" y="85396"/>
                    <a:pt x="58470" y="92464"/>
                    <a:pt x="51945" y="97576"/>
                  </a:cubicBezTo>
                  <a:cubicBezTo>
                    <a:pt x="45419" y="102688"/>
                    <a:pt x="37056" y="105232"/>
                    <a:pt x="26903" y="105232"/>
                  </a:cubicBezTo>
                  <a:cubicBezTo>
                    <a:pt x="21084" y="105232"/>
                    <a:pt x="15760" y="104643"/>
                    <a:pt x="10931" y="103465"/>
                  </a:cubicBezTo>
                  <a:cubicBezTo>
                    <a:pt x="6101" y="102287"/>
                    <a:pt x="2450" y="100921"/>
                    <a:pt x="0" y="99343"/>
                  </a:cubicBezTo>
                  <a:lnTo>
                    <a:pt x="0" y="79978"/>
                  </a:lnTo>
                  <a:cubicBezTo>
                    <a:pt x="3133" y="82876"/>
                    <a:pt x="7138" y="85255"/>
                    <a:pt x="12038" y="87140"/>
                  </a:cubicBezTo>
                  <a:cubicBezTo>
                    <a:pt x="16938" y="89024"/>
                    <a:pt x="21744" y="89990"/>
                    <a:pt x="26479" y="89990"/>
                  </a:cubicBezTo>
                  <a:cubicBezTo>
                    <a:pt x="31638" y="89990"/>
                    <a:pt x="35737" y="89001"/>
                    <a:pt x="38752" y="86998"/>
                  </a:cubicBezTo>
                  <a:cubicBezTo>
                    <a:pt x="41791" y="85020"/>
                    <a:pt x="43299" y="82028"/>
                    <a:pt x="43299" y="78046"/>
                  </a:cubicBezTo>
                  <a:cubicBezTo>
                    <a:pt x="43299" y="74536"/>
                    <a:pt x="41838" y="71356"/>
                    <a:pt x="38941" y="68506"/>
                  </a:cubicBezTo>
                  <a:cubicBezTo>
                    <a:pt x="36020" y="65655"/>
                    <a:pt x="30672" y="62169"/>
                    <a:pt x="22874" y="58117"/>
                  </a:cubicBezTo>
                  <a:cubicBezTo>
                    <a:pt x="15218" y="54135"/>
                    <a:pt x="9494" y="49824"/>
                    <a:pt x="5725" y="45160"/>
                  </a:cubicBezTo>
                  <a:cubicBezTo>
                    <a:pt x="1955" y="40496"/>
                    <a:pt x="71" y="35007"/>
                    <a:pt x="71" y="28670"/>
                  </a:cubicBezTo>
                  <a:cubicBezTo>
                    <a:pt x="71" y="20307"/>
                    <a:pt x="3345" y="13428"/>
                    <a:pt x="9871" y="8057"/>
                  </a:cubicBezTo>
                  <a:cubicBezTo>
                    <a:pt x="16396" y="2686"/>
                    <a:pt x="24759" y="0"/>
                    <a:pt x="34912" y="0"/>
                  </a:cubicBezTo>
                  <a:cubicBezTo>
                    <a:pt x="39412" y="0"/>
                    <a:pt x="43770" y="424"/>
                    <a:pt x="48010" y="1249"/>
                  </a:cubicBezTo>
                  <a:cubicBezTo>
                    <a:pt x="52251" y="2073"/>
                    <a:pt x="55360" y="2968"/>
                    <a:pt x="57339" y="3911"/>
                  </a:cubicBezTo>
                  <a:lnTo>
                    <a:pt x="57339" y="22427"/>
                  </a:lnTo>
                  <a:cubicBezTo>
                    <a:pt x="54536" y="20212"/>
                    <a:pt x="51167" y="18446"/>
                    <a:pt x="47233" y="17174"/>
                  </a:cubicBezTo>
                  <a:cubicBezTo>
                    <a:pt x="43275" y="15901"/>
                    <a:pt x="39271" y="15265"/>
                    <a:pt x="35195" y="15265"/>
                  </a:cubicBezTo>
                  <a:cubicBezTo>
                    <a:pt x="30224" y="15265"/>
                    <a:pt x="26196" y="16373"/>
                    <a:pt x="23134" y="18611"/>
                  </a:cubicBezTo>
                  <a:cubicBezTo>
                    <a:pt x="20048" y="20825"/>
                    <a:pt x="18516" y="23793"/>
                    <a:pt x="18516" y="27492"/>
                  </a:cubicBezTo>
                  <a:close/>
                </a:path>
              </a:pathLst>
            </a:custGeom>
            <a:solidFill>
              <a:srgbClr val="FFFFFF"/>
            </a:solidFill>
            <a:ln w="2348"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AE898ADF-EB03-4E8B-B1F9-EA33833206E7}"/>
                </a:ext>
              </a:extLst>
            </p:cNvPr>
            <p:cNvSpPr/>
            <p:nvPr/>
          </p:nvSpPr>
          <p:spPr>
            <a:xfrm>
              <a:off x="2514871" y="414217"/>
              <a:ext cx="66927" cy="76208"/>
            </a:xfrm>
            <a:custGeom>
              <a:avLst/>
              <a:gdLst>
                <a:gd name="connsiteX0" fmla="*/ 61038 w 66927"/>
                <a:gd name="connsiteY0" fmla="*/ 56044 h 76208"/>
                <a:gd name="connsiteX1" fmla="*/ 61038 w 66927"/>
                <a:gd name="connsiteY1" fmla="*/ 70178 h 76208"/>
                <a:gd name="connsiteX2" fmla="*/ 49895 w 66927"/>
                <a:gd name="connsiteY2" fmla="*/ 74536 h 76208"/>
                <a:gd name="connsiteX3" fmla="*/ 35195 w 66927"/>
                <a:gd name="connsiteY3" fmla="*/ 76209 h 76208"/>
                <a:gd name="connsiteX4" fmla="*/ 9258 w 66927"/>
                <a:gd name="connsiteY4" fmla="*/ 66338 h 76208"/>
                <a:gd name="connsiteX5" fmla="*/ 0 w 66927"/>
                <a:gd name="connsiteY5" fmla="*/ 38870 h 76208"/>
                <a:gd name="connsiteX6" fmla="*/ 9894 w 66927"/>
                <a:gd name="connsiteY6" fmla="*/ 10954 h 76208"/>
                <a:gd name="connsiteX7" fmla="*/ 34983 w 66927"/>
                <a:gd name="connsiteY7" fmla="*/ 0 h 76208"/>
                <a:gd name="connsiteX8" fmla="*/ 58517 w 66927"/>
                <a:gd name="connsiteY8" fmla="*/ 9258 h 76208"/>
                <a:gd name="connsiteX9" fmla="*/ 66927 w 66927"/>
                <a:gd name="connsiteY9" fmla="*/ 34842 h 76208"/>
                <a:gd name="connsiteX10" fmla="*/ 66927 w 66927"/>
                <a:gd name="connsiteY10" fmla="*/ 43134 h 76208"/>
                <a:gd name="connsiteX11" fmla="*/ 16961 w 66927"/>
                <a:gd name="connsiteY11" fmla="*/ 43134 h 76208"/>
                <a:gd name="connsiteX12" fmla="*/ 24029 w 66927"/>
                <a:gd name="connsiteY12" fmla="*/ 58494 h 76208"/>
                <a:gd name="connsiteX13" fmla="*/ 39318 w 66927"/>
                <a:gd name="connsiteY13" fmla="*/ 62852 h 76208"/>
                <a:gd name="connsiteX14" fmla="*/ 51096 w 66927"/>
                <a:gd name="connsiteY14" fmla="*/ 60967 h 76208"/>
                <a:gd name="connsiteX15" fmla="*/ 61038 w 66927"/>
                <a:gd name="connsiteY15" fmla="*/ 56044 h 76208"/>
                <a:gd name="connsiteX16" fmla="*/ 50036 w 66927"/>
                <a:gd name="connsiteY16" fmla="*/ 30554 h 76208"/>
                <a:gd name="connsiteX17" fmla="*/ 46102 w 66927"/>
                <a:gd name="connsiteY17" fmla="*/ 17574 h 76208"/>
                <a:gd name="connsiteX18" fmla="*/ 35007 w 66927"/>
                <a:gd name="connsiteY18" fmla="*/ 13098 h 76208"/>
                <a:gd name="connsiteX19" fmla="*/ 23935 w 66927"/>
                <a:gd name="connsiteY19" fmla="*/ 17527 h 76208"/>
                <a:gd name="connsiteX20" fmla="*/ 17409 w 66927"/>
                <a:gd name="connsiteY20" fmla="*/ 30554 h 76208"/>
                <a:gd name="connsiteX21" fmla="*/ 50060 w 66927"/>
                <a:gd name="connsiteY21" fmla="*/ 30554 h 76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6927" h="76208">
                  <a:moveTo>
                    <a:pt x="61038" y="56044"/>
                  </a:moveTo>
                  <a:lnTo>
                    <a:pt x="61038" y="70178"/>
                  </a:lnTo>
                  <a:cubicBezTo>
                    <a:pt x="58187" y="71969"/>
                    <a:pt x="54489" y="73429"/>
                    <a:pt x="49895" y="74536"/>
                  </a:cubicBezTo>
                  <a:cubicBezTo>
                    <a:pt x="45301" y="75644"/>
                    <a:pt x="40401" y="76209"/>
                    <a:pt x="35195" y="76209"/>
                  </a:cubicBezTo>
                  <a:cubicBezTo>
                    <a:pt x="24076" y="76209"/>
                    <a:pt x="15430" y="72911"/>
                    <a:pt x="9258" y="66338"/>
                  </a:cubicBezTo>
                  <a:cubicBezTo>
                    <a:pt x="3086" y="59766"/>
                    <a:pt x="0" y="50602"/>
                    <a:pt x="0" y="38870"/>
                  </a:cubicBezTo>
                  <a:cubicBezTo>
                    <a:pt x="0" y="27138"/>
                    <a:pt x="3298" y="18257"/>
                    <a:pt x="9894" y="10954"/>
                  </a:cubicBezTo>
                  <a:cubicBezTo>
                    <a:pt x="16490" y="3651"/>
                    <a:pt x="24853" y="0"/>
                    <a:pt x="34983" y="0"/>
                  </a:cubicBezTo>
                  <a:cubicBezTo>
                    <a:pt x="45113" y="0"/>
                    <a:pt x="52910" y="3086"/>
                    <a:pt x="58517" y="9258"/>
                  </a:cubicBezTo>
                  <a:cubicBezTo>
                    <a:pt x="64124" y="15430"/>
                    <a:pt x="66927" y="23958"/>
                    <a:pt x="66927" y="34842"/>
                  </a:cubicBezTo>
                  <a:lnTo>
                    <a:pt x="66927" y="43134"/>
                  </a:lnTo>
                  <a:lnTo>
                    <a:pt x="16961" y="43134"/>
                  </a:lnTo>
                  <a:cubicBezTo>
                    <a:pt x="17715" y="50460"/>
                    <a:pt x="20071" y="55596"/>
                    <a:pt x="24029" y="58494"/>
                  </a:cubicBezTo>
                  <a:cubicBezTo>
                    <a:pt x="27986" y="61415"/>
                    <a:pt x="33075" y="62852"/>
                    <a:pt x="39318" y="62852"/>
                  </a:cubicBezTo>
                  <a:cubicBezTo>
                    <a:pt x="43440" y="62852"/>
                    <a:pt x="47351" y="62216"/>
                    <a:pt x="51096" y="60967"/>
                  </a:cubicBezTo>
                  <a:cubicBezTo>
                    <a:pt x="54842" y="59719"/>
                    <a:pt x="58140" y="58070"/>
                    <a:pt x="61038" y="56044"/>
                  </a:cubicBezTo>
                  <a:close/>
                  <a:moveTo>
                    <a:pt x="50036" y="30554"/>
                  </a:moveTo>
                  <a:cubicBezTo>
                    <a:pt x="50036" y="24877"/>
                    <a:pt x="48717" y="20542"/>
                    <a:pt x="46102" y="17574"/>
                  </a:cubicBezTo>
                  <a:cubicBezTo>
                    <a:pt x="43464" y="14582"/>
                    <a:pt x="39765" y="13098"/>
                    <a:pt x="35007" y="13098"/>
                  </a:cubicBezTo>
                  <a:cubicBezTo>
                    <a:pt x="30884" y="13098"/>
                    <a:pt x="27209" y="14582"/>
                    <a:pt x="23935" y="17527"/>
                  </a:cubicBezTo>
                  <a:cubicBezTo>
                    <a:pt x="20660" y="20495"/>
                    <a:pt x="18493" y="24830"/>
                    <a:pt x="17409" y="30554"/>
                  </a:cubicBezTo>
                  <a:lnTo>
                    <a:pt x="50060" y="30554"/>
                  </a:lnTo>
                  <a:close/>
                </a:path>
              </a:pathLst>
            </a:custGeom>
            <a:solidFill>
              <a:srgbClr val="FFFFFF"/>
            </a:solidFill>
            <a:ln w="2348"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3B54DFC7-2EFD-41C0-96A1-31222C4A2740}"/>
                </a:ext>
              </a:extLst>
            </p:cNvPr>
            <p:cNvSpPr/>
            <p:nvPr/>
          </p:nvSpPr>
          <p:spPr>
            <a:xfrm>
              <a:off x="2590585" y="413840"/>
              <a:ext cx="57079" cy="76585"/>
            </a:xfrm>
            <a:custGeom>
              <a:avLst/>
              <a:gdLst>
                <a:gd name="connsiteX0" fmla="*/ 40119 w 57079"/>
                <a:gd name="connsiteY0" fmla="*/ 62310 h 76585"/>
                <a:gd name="connsiteX1" fmla="*/ 48552 w 57079"/>
                <a:gd name="connsiteY1" fmla="*/ 60543 h 76585"/>
                <a:gd name="connsiteX2" fmla="*/ 57080 w 57079"/>
                <a:gd name="connsiteY2" fmla="*/ 55855 h 76585"/>
                <a:gd name="connsiteX3" fmla="*/ 57080 w 57079"/>
                <a:gd name="connsiteY3" fmla="*/ 71827 h 76585"/>
                <a:gd name="connsiteX4" fmla="*/ 47751 w 57079"/>
                <a:gd name="connsiteY4" fmla="*/ 75384 h 76585"/>
                <a:gd name="connsiteX5" fmla="*/ 36279 w 57079"/>
                <a:gd name="connsiteY5" fmla="*/ 76586 h 76585"/>
                <a:gd name="connsiteX6" fmla="*/ 10083 w 57079"/>
                <a:gd name="connsiteY6" fmla="*/ 66409 h 76585"/>
                <a:gd name="connsiteX7" fmla="*/ 0 w 57079"/>
                <a:gd name="connsiteY7" fmla="*/ 40401 h 76585"/>
                <a:gd name="connsiteX8" fmla="*/ 10295 w 57079"/>
                <a:gd name="connsiteY8" fmla="*/ 11402 h 76585"/>
                <a:gd name="connsiteX9" fmla="*/ 39459 w 57079"/>
                <a:gd name="connsiteY9" fmla="*/ 0 h 76585"/>
                <a:gd name="connsiteX10" fmla="*/ 49212 w 57079"/>
                <a:gd name="connsiteY10" fmla="*/ 1249 h 76585"/>
                <a:gd name="connsiteX11" fmla="*/ 57056 w 57079"/>
                <a:gd name="connsiteY11" fmla="*/ 4123 h 76585"/>
                <a:gd name="connsiteX12" fmla="*/ 57056 w 57079"/>
                <a:gd name="connsiteY12" fmla="*/ 20589 h 76585"/>
                <a:gd name="connsiteX13" fmla="*/ 48929 w 57079"/>
                <a:gd name="connsiteY13" fmla="*/ 16090 h 76585"/>
                <a:gd name="connsiteX14" fmla="*/ 40448 w 57079"/>
                <a:gd name="connsiteY14" fmla="*/ 14488 h 76585"/>
                <a:gd name="connsiteX15" fmla="*/ 24052 w 57079"/>
                <a:gd name="connsiteY15" fmla="*/ 21084 h 76585"/>
                <a:gd name="connsiteX16" fmla="*/ 17810 w 57079"/>
                <a:gd name="connsiteY16" fmla="*/ 38894 h 76585"/>
                <a:gd name="connsiteX17" fmla="*/ 23817 w 57079"/>
                <a:gd name="connsiteY17" fmla="*/ 56138 h 76585"/>
                <a:gd name="connsiteX18" fmla="*/ 40095 w 57079"/>
                <a:gd name="connsiteY18" fmla="*/ 62310 h 76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079" h="76585">
                  <a:moveTo>
                    <a:pt x="40119" y="62310"/>
                  </a:moveTo>
                  <a:cubicBezTo>
                    <a:pt x="42663" y="62310"/>
                    <a:pt x="45490" y="61721"/>
                    <a:pt x="48552" y="60543"/>
                  </a:cubicBezTo>
                  <a:cubicBezTo>
                    <a:pt x="51638" y="59365"/>
                    <a:pt x="54465" y="57810"/>
                    <a:pt x="57080" y="55855"/>
                  </a:cubicBezTo>
                  <a:lnTo>
                    <a:pt x="57080" y="71827"/>
                  </a:lnTo>
                  <a:cubicBezTo>
                    <a:pt x="54324" y="73382"/>
                    <a:pt x="51214" y="74583"/>
                    <a:pt x="47751" y="75384"/>
                  </a:cubicBezTo>
                  <a:cubicBezTo>
                    <a:pt x="44288" y="76185"/>
                    <a:pt x="40448" y="76586"/>
                    <a:pt x="36279" y="76586"/>
                  </a:cubicBezTo>
                  <a:cubicBezTo>
                    <a:pt x="25536" y="76586"/>
                    <a:pt x="16797" y="73194"/>
                    <a:pt x="10083" y="66409"/>
                  </a:cubicBezTo>
                  <a:cubicBezTo>
                    <a:pt x="3369" y="59624"/>
                    <a:pt x="0" y="50955"/>
                    <a:pt x="0" y="40401"/>
                  </a:cubicBezTo>
                  <a:cubicBezTo>
                    <a:pt x="0" y="28670"/>
                    <a:pt x="3439" y="19011"/>
                    <a:pt x="10295" y="11402"/>
                  </a:cubicBezTo>
                  <a:cubicBezTo>
                    <a:pt x="17150" y="3816"/>
                    <a:pt x="26879" y="0"/>
                    <a:pt x="39459" y="0"/>
                  </a:cubicBezTo>
                  <a:cubicBezTo>
                    <a:pt x="42686" y="0"/>
                    <a:pt x="45937" y="424"/>
                    <a:pt x="49212" y="1249"/>
                  </a:cubicBezTo>
                  <a:cubicBezTo>
                    <a:pt x="52510" y="2073"/>
                    <a:pt x="55125" y="3039"/>
                    <a:pt x="57056" y="4123"/>
                  </a:cubicBezTo>
                  <a:lnTo>
                    <a:pt x="57056" y="20589"/>
                  </a:lnTo>
                  <a:cubicBezTo>
                    <a:pt x="54418" y="18658"/>
                    <a:pt x="51709" y="17150"/>
                    <a:pt x="48929" y="16090"/>
                  </a:cubicBezTo>
                  <a:cubicBezTo>
                    <a:pt x="46173" y="15030"/>
                    <a:pt x="43322" y="14488"/>
                    <a:pt x="40448" y="14488"/>
                  </a:cubicBezTo>
                  <a:cubicBezTo>
                    <a:pt x="33687" y="14488"/>
                    <a:pt x="28222" y="16679"/>
                    <a:pt x="24052" y="21084"/>
                  </a:cubicBezTo>
                  <a:cubicBezTo>
                    <a:pt x="19883" y="25489"/>
                    <a:pt x="17810" y="31426"/>
                    <a:pt x="17810" y="38894"/>
                  </a:cubicBezTo>
                  <a:cubicBezTo>
                    <a:pt x="17810" y="46361"/>
                    <a:pt x="19812" y="52015"/>
                    <a:pt x="23817" y="56138"/>
                  </a:cubicBezTo>
                  <a:cubicBezTo>
                    <a:pt x="27822" y="60260"/>
                    <a:pt x="33240" y="62310"/>
                    <a:pt x="40095" y="62310"/>
                  </a:cubicBezTo>
                  <a:close/>
                </a:path>
              </a:pathLst>
            </a:custGeom>
            <a:solidFill>
              <a:srgbClr val="FFFFFF"/>
            </a:solidFill>
            <a:ln w="2348"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1FFBDC7C-FB4D-47E2-8C93-E824EFAA55EE}"/>
                </a:ext>
              </a:extLst>
            </p:cNvPr>
            <p:cNvSpPr/>
            <p:nvPr/>
          </p:nvSpPr>
          <p:spPr>
            <a:xfrm>
              <a:off x="2659939" y="415677"/>
              <a:ext cx="65513" cy="73947"/>
            </a:xfrm>
            <a:custGeom>
              <a:avLst/>
              <a:gdLst>
                <a:gd name="connsiteX0" fmla="*/ 65514 w 65513"/>
                <a:gd name="connsiteY0" fmla="*/ 0 h 73947"/>
                <a:gd name="connsiteX1" fmla="*/ 65514 w 65513"/>
                <a:gd name="connsiteY1" fmla="*/ 72958 h 73947"/>
                <a:gd name="connsiteX2" fmla="*/ 48199 w 65513"/>
                <a:gd name="connsiteY2" fmla="*/ 72958 h 73947"/>
                <a:gd name="connsiteX3" fmla="*/ 48199 w 65513"/>
                <a:gd name="connsiteY3" fmla="*/ 63370 h 73947"/>
                <a:gd name="connsiteX4" fmla="*/ 47916 w 65513"/>
                <a:gd name="connsiteY4" fmla="*/ 63370 h 73947"/>
                <a:gd name="connsiteX5" fmla="*/ 38799 w 65513"/>
                <a:gd name="connsiteY5" fmla="*/ 71144 h 73947"/>
                <a:gd name="connsiteX6" fmla="*/ 25984 w 65513"/>
                <a:gd name="connsiteY6" fmla="*/ 73947 h 73947"/>
                <a:gd name="connsiteX7" fmla="*/ 6643 w 65513"/>
                <a:gd name="connsiteY7" fmla="*/ 66739 h 73947"/>
                <a:gd name="connsiteX8" fmla="*/ 0 w 65513"/>
                <a:gd name="connsiteY8" fmla="*/ 44359 h 73947"/>
                <a:gd name="connsiteX9" fmla="*/ 0 w 65513"/>
                <a:gd name="connsiteY9" fmla="*/ 0 h 73947"/>
                <a:gd name="connsiteX10" fmla="*/ 17385 w 65513"/>
                <a:gd name="connsiteY10" fmla="*/ 0 h 73947"/>
                <a:gd name="connsiteX11" fmla="*/ 17385 w 65513"/>
                <a:gd name="connsiteY11" fmla="*/ 42310 h 73947"/>
                <a:gd name="connsiteX12" fmla="*/ 21037 w 65513"/>
                <a:gd name="connsiteY12" fmla="*/ 56185 h 73947"/>
                <a:gd name="connsiteX13" fmla="*/ 32085 w 65513"/>
                <a:gd name="connsiteY13" fmla="*/ 60826 h 73947"/>
                <a:gd name="connsiteX14" fmla="*/ 43794 w 65513"/>
                <a:gd name="connsiteY14" fmla="*/ 55690 h 73947"/>
                <a:gd name="connsiteX15" fmla="*/ 48199 w 65513"/>
                <a:gd name="connsiteY15" fmla="*/ 42239 h 73947"/>
                <a:gd name="connsiteX16" fmla="*/ 48199 w 65513"/>
                <a:gd name="connsiteY16" fmla="*/ 0 h 73947"/>
                <a:gd name="connsiteX17" fmla="*/ 65514 w 65513"/>
                <a:gd name="connsiteY17" fmla="*/ 0 h 73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513" h="73947">
                  <a:moveTo>
                    <a:pt x="65514" y="0"/>
                  </a:moveTo>
                  <a:lnTo>
                    <a:pt x="65514" y="72958"/>
                  </a:lnTo>
                  <a:lnTo>
                    <a:pt x="48199" y="72958"/>
                  </a:lnTo>
                  <a:lnTo>
                    <a:pt x="48199" y="63370"/>
                  </a:lnTo>
                  <a:lnTo>
                    <a:pt x="47916" y="63370"/>
                  </a:lnTo>
                  <a:cubicBezTo>
                    <a:pt x="45655" y="66692"/>
                    <a:pt x="42616" y="69283"/>
                    <a:pt x="38799" y="71144"/>
                  </a:cubicBezTo>
                  <a:cubicBezTo>
                    <a:pt x="34983" y="73005"/>
                    <a:pt x="30719" y="73947"/>
                    <a:pt x="25984" y="73947"/>
                  </a:cubicBezTo>
                  <a:cubicBezTo>
                    <a:pt x="17527" y="73947"/>
                    <a:pt x="11072" y="71545"/>
                    <a:pt x="6643" y="66739"/>
                  </a:cubicBezTo>
                  <a:cubicBezTo>
                    <a:pt x="2214" y="61933"/>
                    <a:pt x="0" y="54465"/>
                    <a:pt x="0" y="44359"/>
                  </a:cubicBezTo>
                  <a:lnTo>
                    <a:pt x="0" y="0"/>
                  </a:lnTo>
                  <a:lnTo>
                    <a:pt x="17385" y="0"/>
                  </a:lnTo>
                  <a:lnTo>
                    <a:pt x="17385" y="42310"/>
                  </a:lnTo>
                  <a:cubicBezTo>
                    <a:pt x="17385" y="48458"/>
                    <a:pt x="18610" y="53075"/>
                    <a:pt x="21037" y="56185"/>
                  </a:cubicBezTo>
                  <a:cubicBezTo>
                    <a:pt x="23487" y="59295"/>
                    <a:pt x="27162" y="60826"/>
                    <a:pt x="32085" y="60826"/>
                  </a:cubicBezTo>
                  <a:cubicBezTo>
                    <a:pt x="37009" y="60826"/>
                    <a:pt x="40849" y="59106"/>
                    <a:pt x="43794" y="55690"/>
                  </a:cubicBezTo>
                  <a:cubicBezTo>
                    <a:pt x="46738" y="52251"/>
                    <a:pt x="48199" y="47775"/>
                    <a:pt x="48199" y="42239"/>
                  </a:cubicBezTo>
                  <a:lnTo>
                    <a:pt x="48199" y="0"/>
                  </a:lnTo>
                  <a:lnTo>
                    <a:pt x="65514" y="0"/>
                  </a:lnTo>
                  <a:close/>
                </a:path>
              </a:pathLst>
            </a:custGeom>
            <a:solidFill>
              <a:srgbClr val="FFFFFF"/>
            </a:solidFill>
            <a:ln w="2348"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B7952190-DCD5-407E-BBF8-4E9650CE3A04}"/>
                </a:ext>
              </a:extLst>
            </p:cNvPr>
            <p:cNvSpPr/>
            <p:nvPr/>
          </p:nvSpPr>
          <p:spPr>
            <a:xfrm>
              <a:off x="2740906" y="414476"/>
              <a:ext cx="42427" cy="74159"/>
            </a:xfrm>
            <a:custGeom>
              <a:avLst/>
              <a:gdLst>
                <a:gd name="connsiteX0" fmla="*/ 35972 w 42427"/>
                <a:gd name="connsiteY0" fmla="*/ 0 h 74159"/>
                <a:gd name="connsiteX1" fmla="*/ 39671 w 42427"/>
                <a:gd name="connsiteY1" fmla="*/ 283 h 74159"/>
                <a:gd name="connsiteX2" fmla="*/ 42427 w 42427"/>
                <a:gd name="connsiteY2" fmla="*/ 989 h 74159"/>
                <a:gd name="connsiteX3" fmla="*/ 42427 w 42427"/>
                <a:gd name="connsiteY3" fmla="*/ 18375 h 74159"/>
                <a:gd name="connsiteX4" fmla="*/ 38493 w 42427"/>
                <a:gd name="connsiteY4" fmla="*/ 16490 h 74159"/>
                <a:gd name="connsiteX5" fmla="*/ 32203 w 42427"/>
                <a:gd name="connsiteY5" fmla="*/ 15595 h 74159"/>
                <a:gd name="connsiteX6" fmla="*/ 21532 w 42427"/>
                <a:gd name="connsiteY6" fmla="*/ 20919 h 74159"/>
                <a:gd name="connsiteX7" fmla="*/ 17174 w 42427"/>
                <a:gd name="connsiteY7" fmla="*/ 37315 h 74159"/>
                <a:gd name="connsiteX8" fmla="*/ 17174 w 42427"/>
                <a:gd name="connsiteY8" fmla="*/ 74159 h 74159"/>
                <a:gd name="connsiteX9" fmla="*/ 0 w 42427"/>
                <a:gd name="connsiteY9" fmla="*/ 74159 h 74159"/>
                <a:gd name="connsiteX10" fmla="*/ 0 w 42427"/>
                <a:gd name="connsiteY10" fmla="*/ 1201 h 74159"/>
                <a:gd name="connsiteX11" fmla="*/ 17174 w 42427"/>
                <a:gd name="connsiteY11" fmla="*/ 1201 h 74159"/>
                <a:gd name="connsiteX12" fmla="*/ 17174 w 42427"/>
                <a:gd name="connsiteY12" fmla="*/ 12698 h 74159"/>
                <a:gd name="connsiteX13" fmla="*/ 17456 w 42427"/>
                <a:gd name="connsiteY13" fmla="*/ 12698 h 74159"/>
                <a:gd name="connsiteX14" fmla="*/ 24547 w 42427"/>
                <a:gd name="connsiteY14" fmla="*/ 3369 h 74159"/>
                <a:gd name="connsiteX15" fmla="*/ 35972 w 42427"/>
                <a:gd name="connsiteY15" fmla="*/ 0 h 74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427" h="74159">
                  <a:moveTo>
                    <a:pt x="35972" y="0"/>
                  </a:moveTo>
                  <a:cubicBezTo>
                    <a:pt x="37339" y="0"/>
                    <a:pt x="38564" y="94"/>
                    <a:pt x="39671" y="283"/>
                  </a:cubicBezTo>
                  <a:cubicBezTo>
                    <a:pt x="40755" y="471"/>
                    <a:pt x="41673" y="707"/>
                    <a:pt x="42427" y="989"/>
                  </a:cubicBezTo>
                  <a:lnTo>
                    <a:pt x="42427" y="18375"/>
                  </a:lnTo>
                  <a:cubicBezTo>
                    <a:pt x="41532" y="17715"/>
                    <a:pt x="40213" y="17079"/>
                    <a:pt x="38493" y="16490"/>
                  </a:cubicBezTo>
                  <a:cubicBezTo>
                    <a:pt x="36773" y="15901"/>
                    <a:pt x="34677" y="15595"/>
                    <a:pt x="32203" y="15595"/>
                  </a:cubicBezTo>
                  <a:cubicBezTo>
                    <a:pt x="27986" y="15595"/>
                    <a:pt x="24429" y="17362"/>
                    <a:pt x="21532" y="20919"/>
                  </a:cubicBezTo>
                  <a:cubicBezTo>
                    <a:pt x="18610" y="24476"/>
                    <a:pt x="17174" y="29942"/>
                    <a:pt x="17174" y="37315"/>
                  </a:cubicBezTo>
                  <a:lnTo>
                    <a:pt x="17174" y="74159"/>
                  </a:lnTo>
                  <a:lnTo>
                    <a:pt x="0" y="74159"/>
                  </a:lnTo>
                  <a:lnTo>
                    <a:pt x="0" y="1201"/>
                  </a:lnTo>
                  <a:lnTo>
                    <a:pt x="17174" y="1201"/>
                  </a:lnTo>
                  <a:lnTo>
                    <a:pt x="17174" y="12698"/>
                  </a:lnTo>
                  <a:lnTo>
                    <a:pt x="17456" y="12698"/>
                  </a:lnTo>
                  <a:cubicBezTo>
                    <a:pt x="19011" y="8716"/>
                    <a:pt x="21390" y="5607"/>
                    <a:pt x="24547" y="3369"/>
                  </a:cubicBezTo>
                  <a:cubicBezTo>
                    <a:pt x="27727" y="1131"/>
                    <a:pt x="31520" y="0"/>
                    <a:pt x="35972" y="0"/>
                  </a:cubicBezTo>
                  <a:close/>
                </a:path>
              </a:pathLst>
            </a:custGeom>
            <a:solidFill>
              <a:srgbClr val="FFFFFF"/>
            </a:solidFill>
            <a:ln w="2348"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84797A62-D666-49EB-9329-3DBAC155AB59}"/>
                </a:ext>
              </a:extLst>
            </p:cNvPr>
            <p:cNvSpPr/>
            <p:nvPr/>
          </p:nvSpPr>
          <p:spPr>
            <a:xfrm>
              <a:off x="2790942" y="384581"/>
              <a:ext cx="20942" cy="104054"/>
            </a:xfrm>
            <a:custGeom>
              <a:avLst/>
              <a:gdLst>
                <a:gd name="connsiteX0" fmla="*/ 0 w 20942"/>
                <a:gd name="connsiteY0" fmla="*/ 10012 h 104054"/>
                <a:gd name="connsiteX1" fmla="*/ 3086 w 20942"/>
                <a:gd name="connsiteY1" fmla="*/ 2874 h 104054"/>
                <a:gd name="connsiteX2" fmla="*/ 10436 w 20942"/>
                <a:gd name="connsiteY2" fmla="*/ 0 h 104054"/>
                <a:gd name="connsiteX3" fmla="*/ 17951 w 20942"/>
                <a:gd name="connsiteY3" fmla="*/ 2945 h 104054"/>
                <a:gd name="connsiteX4" fmla="*/ 20943 w 20942"/>
                <a:gd name="connsiteY4" fmla="*/ 10012 h 104054"/>
                <a:gd name="connsiteX5" fmla="*/ 17880 w 20942"/>
                <a:gd name="connsiteY5" fmla="*/ 17032 h 104054"/>
                <a:gd name="connsiteX6" fmla="*/ 10436 w 20942"/>
                <a:gd name="connsiteY6" fmla="*/ 19883 h 104054"/>
                <a:gd name="connsiteX7" fmla="*/ 3015 w 20942"/>
                <a:gd name="connsiteY7" fmla="*/ 17009 h 104054"/>
                <a:gd name="connsiteX8" fmla="*/ 0 w 20942"/>
                <a:gd name="connsiteY8" fmla="*/ 10012 h 104054"/>
                <a:gd name="connsiteX9" fmla="*/ 18940 w 20942"/>
                <a:gd name="connsiteY9" fmla="*/ 31096 h 104054"/>
                <a:gd name="connsiteX10" fmla="*/ 18940 w 20942"/>
                <a:gd name="connsiteY10" fmla="*/ 104054 h 104054"/>
                <a:gd name="connsiteX11" fmla="*/ 1767 w 20942"/>
                <a:gd name="connsiteY11" fmla="*/ 104054 h 104054"/>
                <a:gd name="connsiteX12" fmla="*/ 1767 w 20942"/>
                <a:gd name="connsiteY12" fmla="*/ 31096 h 104054"/>
                <a:gd name="connsiteX13" fmla="*/ 18940 w 20942"/>
                <a:gd name="connsiteY13" fmla="*/ 31096 h 104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942" h="104054">
                  <a:moveTo>
                    <a:pt x="0" y="10012"/>
                  </a:moveTo>
                  <a:cubicBezTo>
                    <a:pt x="0" y="7162"/>
                    <a:pt x="1037" y="4806"/>
                    <a:pt x="3086" y="2874"/>
                  </a:cubicBezTo>
                  <a:cubicBezTo>
                    <a:pt x="5136" y="942"/>
                    <a:pt x="7586" y="0"/>
                    <a:pt x="10436" y="0"/>
                  </a:cubicBezTo>
                  <a:cubicBezTo>
                    <a:pt x="13475" y="0"/>
                    <a:pt x="15972" y="989"/>
                    <a:pt x="17951" y="2945"/>
                  </a:cubicBezTo>
                  <a:cubicBezTo>
                    <a:pt x="19930" y="4900"/>
                    <a:pt x="20943" y="7256"/>
                    <a:pt x="20943" y="10012"/>
                  </a:cubicBezTo>
                  <a:cubicBezTo>
                    <a:pt x="20943" y="12768"/>
                    <a:pt x="19930" y="15148"/>
                    <a:pt x="17880" y="17032"/>
                  </a:cubicBezTo>
                  <a:cubicBezTo>
                    <a:pt x="15854" y="18917"/>
                    <a:pt x="13357" y="19883"/>
                    <a:pt x="10436" y="19883"/>
                  </a:cubicBezTo>
                  <a:cubicBezTo>
                    <a:pt x="7515" y="19883"/>
                    <a:pt x="5041" y="18917"/>
                    <a:pt x="3015" y="17009"/>
                  </a:cubicBezTo>
                  <a:cubicBezTo>
                    <a:pt x="989" y="15100"/>
                    <a:pt x="0" y="12768"/>
                    <a:pt x="0" y="10012"/>
                  </a:cubicBezTo>
                  <a:close/>
                  <a:moveTo>
                    <a:pt x="18940" y="31096"/>
                  </a:moveTo>
                  <a:lnTo>
                    <a:pt x="18940" y="104054"/>
                  </a:lnTo>
                  <a:lnTo>
                    <a:pt x="1767" y="104054"/>
                  </a:lnTo>
                  <a:lnTo>
                    <a:pt x="1767" y="31096"/>
                  </a:lnTo>
                  <a:lnTo>
                    <a:pt x="18940" y="31096"/>
                  </a:lnTo>
                  <a:close/>
                </a:path>
              </a:pathLst>
            </a:custGeom>
            <a:solidFill>
              <a:srgbClr val="FFFFFF"/>
            </a:solidFill>
            <a:ln w="2348"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FBBAB4FA-B3ED-478D-AFB1-0CF7B63C0E07}"/>
                </a:ext>
              </a:extLst>
            </p:cNvPr>
            <p:cNvSpPr/>
            <p:nvPr/>
          </p:nvSpPr>
          <p:spPr>
            <a:xfrm>
              <a:off x="2819753" y="394004"/>
              <a:ext cx="46620" cy="96421"/>
            </a:xfrm>
            <a:custGeom>
              <a:avLst/>
              <a:gdLst>
                <a:gd name="connsiteX0" fmla="*/ 39365 w 46620"/>
                <a:gd name="connsiteY0" fmla="*/ 82145 h 96421"/>
                <a:gd name="connsiteX1" fmla="*/ 42945 w 46620"/>
                <a:gd name="connsiteY1" fmla="*/ 81439 h 96421"/>
                <a:gd name="connsiteX2" fmla="*/ 46597 w 46620"/>
                <a:gd name="connsiteY2" fmla="*/ 79743 h 96421"/>
                <a:gd name="connsiteX3" fmla="*/ 46597 w 46620"/>
                <a:gd name="connsiteY3" fmla="*/ 93948 h 96421"/>
                <a:gd name="connsiteX4" fmla="*/ 41179 w 46620"/>
                <a:gd name="connsiteY4" fmla="*/ 95644 h 96421"/>
                <a:gd name="connsiteX5" fmla="*/ 33687 w 46620"/>
                <a:gd name="connsiteY5" fmla="*/ 96421 h 96421"/>
                <a:gd name="connsiteX6" fmla="*/ 17409 w 46620"/>
                <a:gd name="connsiteY6" fmla="*/ 90626 h 96421"/>
                <a:gd name="connsiteX7" fmla="*/ 11991 w 46620"/>
                <a:gd name="connsiteY7" fmla="*/ 73194 h 96421"/>
                <a:gd name="connsiteX8" fmla="*/ 11991 w 46620"/>
                <a:gd name="connsiteY8" fmla="*/ 35713 h 96421"/>
                <a:gd name="connsiteX9" fmla="*/ 0 w 46620"/>
                <a:gd name="connsiteY9" fmla="*/ 35713 h 96421"/>
                <a:gd name="connsiteX10" fmla="*/ 0 w 46620"/>
                <a:gd name="connsiteY10" fmla="*/ 21649 h 96421"/>
                <a:gd name="connsiteX11" fmla="*/ 11991 w 46620"/>
                <a:gd name="connsiteY11" fmla="*/ 21649 h 96421"/>
                <a:gd name="connsiteX12" fmla="*/ 11991 w 46620"/>
                <a:gd name="connsiteY12" fmla="*/ 5253 h 96421"/>
                <a:gd name="connsiteX13" fmla="*/ 29235 w 46620"/>
                <a:gd name="connsiteY13" fmla="*/ 0 h 96421"/>
                <a:gd name="connsiteX14" fmla="*/ 29235 w 46620"/>
                <a:gd name="connsiteY14" fmla="*/ 21649 h 96421"/>
                <a:gd name="connsiteX15" fmla="*/ 46620 w 46620"/>
                <a:gd name="connsiteY15" fmla="*/ 21649 h 96421"/>
                <a:gd name="connsiteX16" fmla="*/ 46620 w 46620"/>
                <a:gd name="connsiteY16" fmla="*/ 35713 h 96421"/>
                <a:gd name="connsiteX17" fmla="*/ 29235 w 46620"/>
                <a:gd name="connsiteY17" fmla="*/ 35713 h 96421"/>
                <a:gd name="connsiteX18" fmla="*/ 29235 w 46620"/>
                <a:gd name="connsiteY18" fmla="*/ 69848 h 96421"/>
                <a:gd name="connsiteX19" fmla="*/ 31685 w 46620"/>
                <a:gd name="connsiteY19" fmla="*/ 79366 h 96421"/>
                <a:gd name="connsiteX20" fmla="*/ 39388 w 46620"/>
                <a:gd name="connsiteY20" fmla="*/ 82145 h 9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20" h="96421">
                  <a:moveTo>
                    <a:pt x="39365" y="82145"/>
                  </a:moveTo>
                  <a:cubicBezTo>
                    <a:pt x="40354" y="82145"/>
                    <a:pt x="41556" y="81910"/>
                    <a:pt x="42945" y="81439"/>
                  </a:cubicBezTo>
                  <a:cubicBezTo>
                    <a:pt x="44335" y="80968"/>
                    <a:pt x="45560" y="80402"/>
                    <a:pt x="46597" y="79743"/>
                  </a:cubicBezTo>
                  <a:lnTo>
                    <a:pt x="46597" y="93948"/>
                  </a:lnTo>
                  <a:cubicBezTo>
                    <a:pt x="45513" y="94560"/>
                    <a:pt x="43699" y="95126"/>
                    <a:pt x="41179" y="95644"/>
                  </a:cubicBezTo>
                  <a:cubicBezTo>
                    <a:pt x="38634" y="96162"/>
                    <a:pt x="36161" y="96421"/>
                    <a:pt x="33687" y="96421"/>
                  </a:cubicBezTo>
                  <a:cubicBezTo>
                    <a:pt x="26455" y="96421"/>
                    <a:pt x="21013" y="94490"/>
                    <a:pt x="17409" y="90626"/>
                  </a:cubicBezTo>
                  <a:cubicBezTo>
                    <a:pt x="13781" y="86763"/>
                    <a:pt x="11991" y="80968"/>
                    <a:pt x="11991" y="73194"/>
                  </a:cubicBezTo>
                  <a:lnTo>
                    <a:pt x="11991" y="35713"/>
                  </a:lnTo>
                  <a:lnTo>
                    <a:pt x="0" y="35713"/>
                  </a:lnTo>
                  <a:lnTo>
                    <a:pt x="0" y="21649"/>
                  </a:lnTo>
                  <a:lnTo>
                    <a:pt x="11991" y="21649"/>
                  </a:lnTo>
                  <a:lnTo>
                    <a:pt x="11991" y="5253"/>
                  </a:lnTo>
                  <a:lnTo>
                    <a:pt x="29235" y="0"/>
                  </a:lnTo>
                  <a:lnTo>
                    <a:pt x="29235" y="21649"/>
                  </a:lnTo>
                  <a:lnTo>
                    <a:pt x="46620" y="21649"/>
                  </a:lnTo>
                  <a:lnTo>
                    <a:pt x="46620" y="35713"/>
                  </a:lnTo>
                  <a:lnTo>
                    <a:pt x="29235" y="35713"/>
                  </a:lnTo>
                  <a:lnTo>
                    <a:pt x="29235" y="69848"/>
                  </a:lnTo>
                  <a:cubicBezTo>
                    <a:pt x="29235" y="74348"/>
                    <a:pt x="30060" y="77505"/>
                    <a:pt x="31685" y="79366"/>
                  </a:cubicBezTo>
                  <a:cubicBezTo>
                    <a:pt x="33310" y="81203"/>
                    <a:pt x="35878" y="82145"/>
                    <a:pt x="39388" y="82145"/>
                  </a:cubicBezTo>
                  <a:close/>
                </a:path>
              </a:pathLst>
            </a:custGeom>
            <a:solidFill>
              <a:srgbClr val="FFFFFF"/>
            </a:solidFill>
            <a:ln w="2348"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0A8BF03D-3B30-431A-996C-9C3B40C021E8}"/>
                </a:ext>
              </a:extLst>
            </p:cNvPr>
            <p:cNvSpPr/>
            <p:nvPr/>
          </p:nvSpPr>
          <p:spPr>
            <a:xfrm>
              <a:off x="2871745" y="415677"/>
              <a:ext cx="74065" cy="104171"/>
            </a:xfrm>
            <a:custGeom>
              <a:avLst/>
              <a:gdLst>
                <a:gd name="connsiteX0" fmla="*/ 37739 w 74065"/>
                <a:gd name="connsiteY0" fmla="*/ 56421 h 104171"/>
                <a:gd name="connsiteX1" fmla="*/ 56680 w 74065"/>
                <a:gd name="connsiteY1" fmla="*/ 0 h 104171"/>
                <a:gd name="connsiteX2" fmla="*/ 74065 w 74065"/>
                <a:gd name="connsiteY2" fmla="*/ 0 h 104171"/>
                <a:gd name="connsiteX3" fmla="*/ 44053 w 74065"/>
                <a:gd name="connsiteY3" fmla="*/ 78423 h 104171"/>
                <a:gd name="connsiteX4" fmla="*/ 31779 w 74065"/>
                <a:gd name="connsiteY4" fmla="*/ 97929 h 104171"/>
                <a:gd name="connsiteX5" fmla="*/ 15100 w 74065"/>
                <a:gd name="connsiteY5" fmla="*/ 104172 h 104171"/>
                <a:gd name="connsiteX6" fmla="*/ 9352 w 74065"/>
                <a:gd name="connsiteY6" fmla="*/ 103842 h 104171"/>
                <a:gd name="connsiteX7" fmla="*/ 4594 w 74065"/>
                <a:gd name="connsiteY7" fmla="*/ 102947 h 104171"/>
                <a:gd name="connsiteX8" fmla="*/ 4594 w 74065"/>
                <a:gd name="connsiteY8" fmla="*/ 88459 h 104171"/>
                <a:gd name="connsiteX9" fmla="*/ 8646 w 74065"/>
                <a:gd name="connsiteY9" fmla="*/ 89849 h 104171"/>
                <a:gd name="connsiteX10" fmla="*/ 12839 w 74065"/>
                <a:gd name="connsiteY10" fmla="*/ 90320 h 104171"/>
                <a:gd name="connsiteX11" fmla="*/ 20401 w 74065"/>
                <a:gd name="connsiteY11" fmla="*/ 88058 h 104171"/>
                <a:gd name="connsiteX12" fmla="*/ 25536 w 74065"/>
                <a:gd name="connsiteY12" fmla="*/ 81180 h 104171"/>
                <a:gd name="connsiteX13" fmla="*/ 29164 w 74065"/>
                <a:gd name="connsiteY13" fmla="*/ 72958 h 104171"/>
                <a:gd name="connsiteX14" fmla="*/ 0 w 74065"/>
                <a:gd name="connsiteY14" fmla="*/ 0 h 104171"/>
                <a:gd name="connsiteX15" fmla="*/ 19294 w 74065"/>
                <a:gd name="connsiteY15" fmla="*/ 0 h 104171"/>
                <a:gd name="connsiteX16" fmla="*/ 37456 w 74065"/>
                <a:gd name="connsiteY16" fmla="*/ 56421 h 104171"/>
                <a:gd name="connsiteX17" fmla="*/ 37739 w 74065"/>
                <a:gd name="connsiteY17" fmla="*/ 56421 h 104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4065" h="104171">
                  <a:moveTo>
                    <a:pt x="37739" y="56421"/>
                  </a:moveTo>
                  <a:lnTo>
                    <a:pt x="56680" y="0"/>
                  </a:lnTo>
                  <a:lnTo>
                    <a:pt x="74065" y="0"/>
                  </a:lnTo>
                  <a:lnTo>
                    <a:pt x="44053" y="78423"/>
                  </a:lnTo>
                  <a:cubicBezTo>
                    <a:pt x="40637" y="87281"/>
                    <a:pt x="36561" y="93783"/>
                    <a:pt x="31779" y="97929"/>
                  </a:cubicBezTo>
                  <a:cubicBezTo>
                    <a:pt x="26997" y="102099"/>
                    <a:pt x="21437" y="104172"/>
                    <a:pt x="15100" y="104172"/>
                  </a:cubicBezTo>
                  <a:cubicBezTo>
                    <a:pt x="13027" y="104172"/>
                    <a:pt x="11096" y="104054"/>
                    <a:pt x="9352" y="103842"/>
                  </a:cubicBezTo>
                  <a:cubicBezTo>
                    <a:pt x="7609" y="103630"/>
                    <a:pt x="6007" y="103324"/>
                    <a:pt x="4594" y="102947"/>
                  </a:cubicBezTo>
                  <a:lnTo>
                    <a:pt x="4594" y="88459"/>
                  </a:lnTo>
                  <a:cubicBezTo>
                    <a:pt x="5913" y="89071"/>
                    <a:pt x="7256" y="89543"/>
                    <a:pt x="8646" y="89849"/>
                  </a:cubicBezTo>
                  <a:cubicBezTo>
                    <a:pt x="10012" y="90155"/>
                    <a:pt x="11425" y="90320"/>
                    <a:pt x="12839" y="90320"/>
                  </a:cubicBezTo>
                  <a:cubicBezTo>
                    <a:pt x="15784" y="90320"/>
                    <a:pt x="18281" y="89566"/>
                    <a:pt x="20401" y="88058"/>
                  </a:cubicBezTo>
                  <a:cubicBezTo>
                    <a:pt x="22497" y="86551"/>
                    <a:pt x="24217" y="84242"/>
                    <a:pt x="25536" y="81180"/>
                  </a:cubicBezTo>
                  <a:lnTo>
                    <a:pt x="29164" y="72958"/>
                  </a:lnTo>
                  <a:lnTo>
                    <a:pt x="0" y="0"/>
                  </a:lnTo>
                  <a:lnTo>
                    <a:pt x="19294" y="0"/>
                  </a:lnTo>
                  <a:lnTo>
                    <a:pt x="37456" y="56421"/>
                  </a:lnTo>
                  <a:lnTo>
                    <a:pt x="37739" y="56421"/>
                  </a:lnTo>
                  <a:close/>
                </a:path>
              </a:pathLst>
            </a:custGeom>
            <a:solidFill>
              <a:srgbClr val="FFFFFF"/>
            </a:solidFill>
            <a:ln w="2348" cap="flat">
              <a:noFill/>
              <a:prstDash val="solid"/>
              <a:miter/>
            </a:ln>
          </p:spPr>
          <p:txBody>
            <a:bodyPr rtlCol="0" anchor="ctr"/>
            <a:lstStyle/>
            <a:p>
              <a:endParaRPr lang="en-US"/>
            </a:p>
          </p:txBody>
        </p:sp>
      </p:grpSp>
      <p:sp>
        <p:nvSpPr>
          <p:cNvPr id="31" name="Freeform: Shape 30">
            <a:extLst>
              <a:ext uri="{FF2B5EF4-FFF2-40B4-BE49-F238E27FC236}">
                <a16:creationId xmlns:a16="http://schemas.microsoft.com/office/drawing/2014/main" id="{ED8331C5-9D21-46D2-B3B4-F1AE1824E1BD}"/>
              </a:ext>
            </a:extLst>
          </p:cNvPr>
          <p:cNvSpPr/>
          <p:nvPr/>
        </p:nvSpPr>
        <p:spPr>
          <a:xfrm>
            <a:off x="1829204" y="284853"/>
            <a:ext cx="574946" cy="111121"/>
          </a:xfrm>
          <a:custGeom>
            <a:avLst/>
            <a:gdLst>
              <a:gd name="connsiteX0" fmla="*/ 110155 w 574946"/>
              <a:gd name="connsiteY0" fmla="*/ 7538 h 111121"/>
              <a:gd name="connsiteX1" fmla="*/ 110155 w 574946"/>
              <a:gd name="connsiteY1" fmla="*/ 109307 h 111121"/>
              <a:gd name="connsiteX2" fmla="*/ 92487 w 574946"/>
              <a:gd name="connsiteY2" fmla="*/ 109307 h 111121"/>
              <a:gd name="connsiteX3" fmla="*/ 92487 w 574946"/>
              <a:gd name="connsiteY3" fmla="*/ 29541 h 111121"/>
              <a:gd name="connsiteX4" fmla="*/ 92204 w 574946"/>
              <a:gd name="connsiteY4" fmla="*/ 29541 h 111121"/>
              <a:gd name="connsiteX5" fmla="*/ 60614 w 574946"/>
              <a:gd name="connsiteY5" fmla="*/ 109307 h 111121"/>
              <a:gd name="connsiteX6" fmla="*/ 48906 w 574946"/>
              <a:gd name="connsiteY6" fmla="*/ 109307 h 111121"/>
              <a:gd name="connsiteX7" fmla="*/ 16537 w 574946"/>
              <a:gd name="connsiteY7" fmla="*/ 29541 h 111121"/>
              <a:gd name="connsiteX8" fmla="*/ 16325 w 574946"/>
              <a:gd name="connsiteY8" fmla="*/ 29541 h 111121"/>
              <a:gd name="connsiteX9" fmla="*/ 16325 w 574946"/>
              <a:gd name="connsiteY9" fmla="*/ 109307 h 111121"/>
              <a:gd name="connsiteX10" fmla="*/ 0 w 574946"/>
              <a:gd name="connsiteY10" fmla="*/ 109307 h 111121"/>
              <a:gd name="connsiteX11" fmla="*/ 0 w 574946"/>
              <a:gd name="connsiteY11" fmla="*/ 7538 h 111121"/>
              <a:gd name="connsiteX12" fmla="*/ 25324 w 574946"/>
              <a:gd name="connsiteY12" fmla="*/ 7538 h 111121"/>
              <a:gd name="connsiteX13" fmla="*/ 54559 w 574946"/>
              <a:gd name="connsiteY13" fmla="*/ 82970 h 111121"/>
              <a:gd name="connsiteX14" fmla="*/ 54983 w 574946"/>
              <a:gd name="connsiteY14" fmla="*/ 82970 h 111121"/>
              <a:gd name="connsiteX15" fmla="*/ 85844 w 574946"/>
              <a:gd name="connsiteY15" fmla="*/ 7538 h 111121"/>
              <a:gd name="connsiteX16" fmla="*/ 110108 w 574946"/>
              <a:gd name="connsiteY16" fmla="*/ 7538 h 111121"/>
              <a:gd name="connsiteX17" fmla="*/ 124949 w 574946"/>
              <a:gd name="connsiteY17" fmla="*/ 15265 h 111121"/>
              <a:gd name="connsiteX18" fmla="*/ 128036 w 574946"/>
              <a:gd name="connsiteY18" fmla="*/ 8127 h 111121"/>
              <a:gd name="connsiteX19" fmla="*/ 135385 w 574946"/>
              <a:gd name="connsiteY19" fmla="*/ 5253 h 111121"/>
              <a:gd name="connsiteX20" fmla="*/ 142900 w 574946"/>
              <a:gd name="connsiteY20" fmla="*/ 8198 h 111121"/>
              <a:gd name="connsiteX21" fmla="*/ 145892 w 574946"/>
              <a:gd name="connsiteY21" fmla="*/ 15265 h 111121"/>
              <a:gd name="connsiteX22" fmla="*/ 142830 w 574946"/>
              <a:gd name="connsiteY22" fmla="*/ 22286 h 111121"/>
              <a:gd name="connsiteX23" fmla="*/ 135385 w 574946"/>
              <a:gd name="connsiteY23" fmla="*/ 25136 h 111121"/>
              <a:gd name="connsiteX24" fmla="*/ 127965 w 574946"/>
              <a:gd name="connsiteY24" fmla="*/ 22262 h 111121"/>
              <a:gd name="connsiteX25" fmla="*/ 124949 w 574946"/>
              <a:gd name="connsiteY25" fmla="*/ 15265 h 111121"/>
              <a:gd name="connsiteX26" fmla="*/ 143890 w 574946"/>
              <a:gd name="connsiteY26" fmla="*/ 36349 h 111121"/>
              <a:gd name="connsiteX27" fmla="*/ 143890 w 574946"/>
              <a:gd name="connsiteY27" fmla="*/ 109307 h 111121"/>
              <a:gd name="connsiteX28" fmla="*/ 126716 w 574946"/>
              <a:gd name="connsiteY28" fmla="*/ 109307 h 111121"/>
              <a:gd name="connsiteX29" fmla="*/ 126716 w 574946"/>
              <a:gd name="connsiteY29" fmla="*/ 36349 h 111121"/>
              <a:gd name="connsiteX30" fmla="*/ 143890 w 574946"/>
              <a:gd name="connsiteY30" fmla="*/ 36349 h 111121"/>
              <a:gd name="connsiteX31" fmla="*/ 195976 w 574946"/>
              <a:gd name="connsiteY31" fmla="*/ 96822 h 111121"/>
              <a:gd name="connsiteX32" fmla="*/ 204409 w 574946"/>
              <a:gd name="connsiteY32" fmla="*/ 95055 h 111121"/>
              <a:gd name="connsiteX33" fmla="*/ 212937 w 574946"/>
              <a:gd name="connsiteY33" fmla="*/ 90367 h 111121"/>
              <a:gd name="connsiteX34" fmla="*/ 212937 w 574946"/>
              <a:gd name="connsiteY34" fmla="*/ 106339 h 111121"/>
              <a:gd name="connsiteX35" fmla="*/ 203608 w 574946"/>
              <a:gd name="connsiteY35" fmla="*/ 109896 h 111121"/>
              <a:gd name="connsiteX36" fmla="*/ 192136 w 574946"/>
              <a:gd name="connsiteY36" fmla="*/ 111098 h 111121"/>
              <a:gd name="connsiteX37" fmla="*/ 165940 w 574946"/>
              <a:gd name="connsiteY37" fmla="*/ 100921 h 111121"/>
              <a:gd name="connsiteX38" fmla="*/ 155857 w 574946"/>
              <a:gd name="connsiteY38" fmla="*/ 74913 h 111121"/>
              <a:gd name="connsiteX39" fmla="*/ 166152 w 574946"/>
              <a:gd name="connsiteY39" fmla="*/ 45914 h 111121"/>
              <a:gd name="connsiteX40" fmla="*/ 195316 w 574946"/>
              <a:gd name="connsiteY40" fmla="*/ 34536 h 111121"/>
              <a:gd name="connsiteX41" fmla="*/ 205069 w 574946"/>
              <a:gd name="connsiteY41" fmla="*/ 35784 h 111121"/>
              <a:gd name="connsiteX42" fmla="*/ 212913 w 574946"/>
              <a:gd name="connsiteY42" fmla="*/ 38658 h 111121"/>
              <a:gd name="connsiteX43" fmla="*/ 212913 w 574946"/>
              <a:gd name="connsiteY43" fmla="*/ 55125 h 111121"/>
              <a:gd name="connsiteX44" fmla="*/ 204786 w 574946"/>
              <a:gd name="connsiteY44" fmla="*/ 50625 h 111121"/>
              <a:gd name="connsiteX45" fmla="*/ 196305 w 574946"/>
              <a:gd name="connsiteY45" fmla="*/ 49023 h 111121"/>
              <a:gd name="connsiteX46" fmla="*/ 179909 w 574946"/>
              <a:gd name="connsiteY46" fmla="*/ 55620 h 111121"/>
              <a:gd name="connsiteX47" fmla="*/ 173667 w 574946"/>
              <a:gd name="connsiteY47" fmla="*/ 73429 h 111121"/>
              <a:gd name="connsiteX48" fmla="*/ 179674 w 574946"/>
              <a:gd name="connsiteY48" fmla="*/ 90673 h 111121"/>
              <a:gd name="connsiteX49" fmla="*/ 195952 w 574946"/>
              <a:gd name="connsiteY49" fmla="*/ 96845 h 111121"/>
              <a:gd name="connsiteX50" fmla="*/ 261843 w 574946"/>
              <a:gd name="connsiteY50" fmla="*/ 35148 h 111121"/>
              <a:gd name="connsiteX51" fmla="*/ 265541 w 574946"/>
              <a:gd name="connsiteY51" fmla="*/ 35431 h 111121"/>
              <a:gd name="connsiteX52" fmla="*/ 268321 w 574946"/>
              <a:gd name="connsiteY52" fmla="*/ 36137 h 111121"/>
              <a:gd name="connsiteX53" fmla="*/ 268321 w 574946"/>
              <a:gd name="connsiteY53" fmla="*/ 53523 h 111121"/>
              <a:gd name="connsiteX54" fmla="*/ 264387 w 574946"/>
              <a:gd name="connsiteY54" fmla="*/ 51638 h 111121"/>
              <a:gd name="connsiteX55" fmla="*/ 258097 w 574946"/>
              <a:gd name="connsiteY55" fmla="*/ 50743 h 111121"/>
              <a:gd name="connsiteX56" fmla="*/ 247425 w 574946"/>
              <a:gd name="connsiteY56" fmla="*/ 56067 h 111121"/>
              <a:gd name="connsiteX57" fmla="*/ 243067 w 574946"/>
              <a:gd name="connsiteY57" fmla="*/ 72463 h 111121"/>
              <a:gd name="connsiteX58" fmla="*/ 243067 w 574946"/>
              <a:gd name="connsiteY58" fmla="*/ 109307 h 111121"/>
              <a:gd name="connsiteX59" fmla="*/ 225894 w 574946"/>
              <a:gd name="connsiteY59" fmla="*/ 109307 h 111121"/>
              <a:gd name="connsiteX60" fmla="*/ 225894 w 574946"/>
              <a:gd name="connsiteY60" fmla="*/ 36349 h 111121"/>
              <a:gd name="connsiteX61" fmla="*/ 243067 w 574946"/>
              <a:gd name="connsiteY61" fmla="*/ 36349 h 111121"/>
              <a:gd name="connsiteX62" fmla="*/ 243067 w 574946"/>
              <a:gd name="connsiteY62" fmla="*/ 47846 h 111121"/>
              <a:gd name="connsiteX63" fmla="*/ 243350 w 574946"/>
              <a:gd name="connsiteY63" fmla="*/ 47846 h 111121"/>
              <a:gd name="connsiteX64" fmla="*/ 250441 w 574946"/>
              <a:gd name="connsiteY64" fmla="*/ 38517 h 111121"/>
              <a:gd name="connsiteX65" fmla="*/ 261866 w 574946"/>
              <a:gd name="connsiteY65" fmla="*/ 35148 h 111121"/>
              <a:gd name="connsiteX66" fmla="*/ 269216 w 574946"/>
              <a:gd name="connsiteY66" fmla="*/ 73900 h 111121"/>
              <a:gd name="connsiteX67" fmla="*/ 279440 w 574946"/>
              <a:gd name="connsiteY67" fmla="*/ 45231 h 111121"/>
              <a:gd name="connsiteX68" fmla="*/ 307827 w 574946"/>
              <a:gd name="connsiteY68" fmla="*/ 34653 h 111121"/>
              <a:gd name="connsiteX69" fmla="*/ 334541 w 574946"/>
              <a:gd name="connsiteY69" fmla="*/ 44830 h 111121"/>
              <a:gd name="connsiteX70" fmla="*/ 344153 w 574946"/>
              <a:gd name="connsiteY70" fmla="*/ 72322 h 111121"/>
              <a:gd name="connsiteX71" fmla="*/ 333929 w 574946"/>
              <a:gd name="connsiteY71" fmla="*/ 100568 h 111121"/>
              <a:gd name="connsiteX72" fmla="*/ 306107 w 574946"/>
              <a:gd name="connsiteY72" fmla="*/ 111074 h 111121"/>
              <a:gd name="connsiteX73" fmla="*/ 279181 w 574946"/>
              <a:gd name="connsiteY73" fmla="*/ 101109 h 111121"/>
              <a:gd name="connsiteX74" fmla="*/ 269216 w 574946"/>
              <a:gd name="connsiteY74" fmla="*/ 73900 h 111121"/>
              <a:gd name="connsiteX75" fmla="*/ 287120 w 574946"/>
              <a:gd name="connsiteY75" fmla="*/ 73311 h 111121"/>
              <a:gd name="connsiteX76" fmla="*/ 292303 w 574946"/>
              <a:gd name="connsiteY76" fmla="*/ 90768 h 111121"/>
              <a:gd name="connsiteX77" fmla="*/ 307144 w 574946"/>
              <a:gd name="connsiteY77" fmla="*/ 96798 h 111121"/>
              <a:gd name="connsiteX78" fmla="*/ 321420 w 574946"/>
              <a:gd name="connsiteY78" fmla="*/ 90768 h 111121"/>
              <a:gd name="connsiteX79" fmla="*/ 326320 w 574946"/>
              <a:gd name="connsiteY79" fmla="*/ 72887 h 111121"/>
              <a:gd name="connsiteX80" fmla="*/ 321255 w 574946"/>
              <a:gd name="connsiteY80" fmla="*/ 55101 h 111121"/>
              <a:gd name="connsiteX81" fmla="*/ 307026 w 574946"/>
              <a:gd name="connsiteY81" fmla="*/ 49094 h 111121"/>
              <a:gd name="connsiteX82" fmla="*/ 292373 w 574946"/>
              <a:gd name="connsiteY82" fmla="*/ 55384 h 111121"/>
              <a:gd name="connsiteX83" fmla="*/ 287167 w 574946"/>
              <a:gd name="connsiteY83" fmla="*/ 73311 h 111121"/>
              <a:gd name="connsiteX84" fmla="*/ 369713 w 574946"/>
              <a:gd name="connsiteY84" fmla="*/ 55502 h 111121"/>
              <a:gd name="connsiteX85" fmla="*/ 372045 w 574946"/>
              <a:gd name="connsiteY85" fmla="*/ 61297 h 111121"/>
              <a:gd name="connsiteX86" fmla="*/ 382410 w 574946"/>
              <a:gd name="connsiteY86" fmla="*/ 66574 h 111121"/>
              <a:gd name="connsiteX87" fmla="*/ 396851 w 574946"/>
              <a:gd name="connsiteY87" fmla="*/ 75832 h 111121"/>
              <a:gd name="connsiteX88" fmla="*/ 400997 w 574946"/>
              <a:gd name="connsiteY88" fmla="*/ 88294 h 111121"/>
              <a:gd name="connsiteX89" fmla="*/ 393082 w 574946"/>
              <a:gd name="connsiteY89" fmla="*/ 104831 h 111121"/>
              <a:gd name="connsiteX90" fmla="*/ 371692 w 574946"/>
              <a:gd name="connsiteY90" fmla="*/ 111074 h 111121"/>
              <a:gd name="connsiteX91" fmla="*/ 361656 w 574946"/>
              <a:gd name="connsiteY91" fmla="*/ 109967 h 111121"/>
              <a:gd name="connsiteX92" fmla="*/ 352327 w 574946"/>
              <a:gd name="connsiteY92" fmla="*/ 107164 h 111121"/>
              <a:gd name="connsiteX93" fmla="*/ 352327 w 574946"/>
              <a:gd name="connsiteY93" fmla="*/ 90273 h 111121"/>
              <a:gd name="connsiteX94" fmla="*/ 362410 w 574946"/>
              <a:gd name="connsiteY94" fmla="*/ 95456 h 111121"/>
              <a:gd name="connsiteX95" fmla="*/ 372210 w 574946"/>
              <a:gd name="connsiteY95" fmla="*/ 97364 h 111121"/>
              <a:gd name="connsiteX96" fmla="*/ 380808 w 574946"/>
              <a:gd name="connsiteY96" fmla="*/ 95738 h 111121"/>
              <a:gd name="connsiteX97" fmla="*/ 383565 w 574946"/>
              <a:gd name="connsiteY97" fmla="*/ 90273 h 111121"/>
              <a:gd name="connsiteX98" fmla="*/ 380691 w 574946"/>
              <a:gd name="connsiteY98" fmla="*/ 84266 h 111121"/>
              <a:gd name="connsiteX99" fmla="*/ 369807 w 574946"/>
              <a:gd name="connsiteY99" fmla="*/ 78612 h 111121"/>
              <a:gd name="connsiteX100" fmla="*/ 356332 w 574946"/>
              <a:gd name="connsiteY100" fmla="*/ 69660 h 111121"/>
              <a:gd name="connsiteX101" fmla="*/ 352351 w 574946"/>
              <a:gd name="connsiteY101" fmla="*/ 57033 h 111121"/>
              <a:gd name="connsiteX102" fmla="*/ 360196 w 574946"/>
              <a:gd name="connsiteY102" fmla="*/ 40825 h 111121"/>
              <a:gd name="connsiteX103" fmla="*/ 380526 w 574946"/>
              <a:gd name="connsiteY103" fmla="*/ 34465 h 111121"/>
              <a:gd name="connsiteX104" fmla="*/ 389101 w 574946"/>
              <a:gd name="connsiteY104" fmla="*/ 35313 h 111121"/>
              <a:gd name="connsiteX105" fmla="*/ 397040 w 574946"/>
              <a:gd name="connsiteY105" fmla="*/ 37504 h 111121"/>
              <a:gd name="connsiteX106" fmla="*/ 397040 w 574946"/>
              <a:gd name="connsiteY106" fmla="*/ 53829 h 111121"/>
              <a:gd name="connsiteX107" fmla="*/ 389101 w 574946"/>
              <a:gd name="connsiteY107" fmla="*/ 49919 h 111121"/>
              <a:gd name="connsiteX108" fmla="*/ 380078 w 574946"/>
              <a:gd name="connsiteY108" fmla="*/ 48293 h 111121"/>
              <a:gd name="connsiteX109" fmla="*/ 372445 w 574946"/>
              <a:gd name="connsiteY109" fmla="*/ 50201 h 111121"/>
              <a:gd name="connsiteX110" fmla="*/ 369713 w 574946"/>
              <a:gd name="connsiteY110" fmla="*/ 55455 h 111121"/>
              <a:gd name="connsiteX111" fmla="*/ 408394 w 574946"/>
              <a:gd name="connsiteY111" fmla="*/ 73900 h 111121"/>
              <a:gd name="connsiteX112" fmla="*/ 418618 w 574946"/>
              <a:gd name="connsiteY112" fmla="*/ 45231 h 111121"/>
              <a:gd name="connsiteX113" fmla="*/ 447005 w 574946"/>
              <a:gd name="connsiteY113" fmla="*/ 34653 h 111121"/>
              <a:gd name="connsiteX114" fmla="*/ 473720 w 574946"/>
              <a:gd name="connsiteY114" fmla="*/ 44830 h 111121"/>
              <a:gd name="connsiteX115" fmla="*/ 483331 w 574946"/>
              <a:gd name="connsiteY115" fmla="*/ 72322 h 111121"/>
              <a:gd name="connsiteX116" fmla="*/ 473107 w 574946"/>
              <a:gd name="connsiteY116" fmla="*/ 100568 h 111121"/>
              <a:gd name="connsiteX117" fmla="*/ 445286 w 574946"/>
              <a:gd name="connsiteY117" fmla="*/ 111074 h 111121"/>
              <a:gd name="connsiteX118" fmla="*/ 418359 w 574946"/>
              <a:gd name="connsiteY118" fmla="*/ 101109 h 111121"/>
              <a:gd name="connsiteX119" fmla="*/ 408394 w 574946"/>
              <a:gd name="connsiteY119" fmla="*/ 73900 h 111121"/>
              <a:gd name="connsiteX120" fmla="*/ 426275 w 574946"/>
              <a:gd name="connsiteY120" fmla="*/ 73311 h 111121"/>
              <a:gd name="connsiteX121" fmla="*/ 431457 w 574946"/>
              <a:gd name="connsiteY121" fmla="*/ 90768 h 111121"/>
              <a:gd name="connsiteX122" fmla="*/ 446299 w 574946"/>
              <a:gd name="connsiteY122" fmla="*/ 96798 h 111121"/>
              <a:gd name="connsiteX123" fmla="*/ 460574 w 574946"/>
              <a:gd name="connsiteY123" fmla="*/ 90768 h 111121"/>
              <a:gd name="connsiteX124" fmla="*/ 465474 w 574946"/>
              <a:gd name="connsiteY124" fmla="*/ 72887 h 111121"/>
              <a:gd name="connsiteX125" fmla="*/ 460410 w 574946"/>
              <a:gd name="connsiteY125" fmla="*/ 55101 h 111121"/>
              <a:gd name="connsiteX126" fmla="*/ 446181 w 574946"/>
              <a:gd name="connsiteY126" fmla="*/ 49094 h 111121"/>
              <a:gd name="connsiteX127" fmla="*/ 431528 w 574946"/>
              <a:gd name="connsiteY127" fmla="*/ 55384 h 111121"/>
              <a:gd name="connsiteX128" fmla="*/ 426322 w 574946"/>
              <a:gd name="connsiteY128" fmla="*/ 73311 h 111121"/>
              <a:gd name="connsiteX129" fmla="*/ 540317 w 574946"/>
              <a:gd name="connsiteY129" fmla="*/ 50390 h 111121"/>
              <a:gd name="connsiteX130" fmla="*/ 514733 w 574946"/>
              <a:gd name="connsiteY130" fmla="*/ 50390 h 111121"/>
              <a:gd name="connsiteX131" fmla="*/ 514733 w 574946"/>
              <a:gd name="connsiteY131" fmla="*/ 109284 h 111121"/>
              <a:gd name="connsiteX132" fmla="*/ 497348 w 574946"/>
              <a:gd name="connsiteY132" fmla="*/ 109284 h 111121"/>
              <a:gd name="connsiteX133" fmla="*/ 497348 w 574946"/>
              <a:gd name="connsiteY133" fmla="*/ 50390 h 111121"/>
              <a:gd name="connsiteX134" fmla="*/ 485145 w 574946"/>
              <a:gd name="connsiteY134" fmla="*/ 50390 h 111121"/>
              <a:gd name="connsiteX135" fmla="*/ 485145 w 574946"/>
              <a:gd name="connsiteY135" fmla="*/ 36349 h 111121"/>
              <a:gd name="connsiteX136" fmla="*/ 497348 w 574946"/>
              <a:gd name="connsiteY136" fmla="*/ 36349 h 111121"/>
              <a:gd name="connsiteX137" fmla="*/ 497348 w 574946"/>
              <a:gd name="connsiteY137" fmla="*/ 26196 h 111121"/>
              <a:gd name="connsiteX138" fmla="*/ 504839 w 574946"/>
              <a:gd name="connsiteY138" fmla="*/ 7350 h 111121"/>
              <a:gd name="connsiteX139" fmla="*/ 524039 w 574946"/>
              <a:gd name="connsiteY139" fmla="*/ 0 h 111121"/>
              <a:gd name="connsiteX140" fmla="*/ 529575 w 574946"/>
              <a:gd name="connsiteY140" fmla="*/ 330 h 111121"/>
              <a:gd name="connsiteX141" fmla="*/ 533839 w 574946"/>
              <a:gd name="connsiteY141" fmla="*/ 1296 h 111121"/>
              <a:gd name="connsiteX142" fmla="*/ 533839 w 574946"/>
              <a:gd name="connsiteY142" fmla="*/ 16137 h 111121"/>
              <a:gd name="connsiteX143" fmla="*/ 530847 w 574946"/>
              <a:gd name="connsiteY143" fmla="*/ 14936 h 111121"/>
              <a:gd name="connsiteX144" fmla="*/ 525947 w 574946"/>
              <a:gd name="connsiteY144" fmla="*/ 14229 h 111121"/>
              <a:gd name="connsiteX145" fmla="*/ 517631 w 574946"/>
              <a:gd name="connsiteY145" fmla="*/ 17598 h 111121"/>
              <a:gd name="connsiteX146" fmla="*/ 514733 w 574946"/>
              <a:gd name="connsiteY146" fmla="*/ 27562 h 111121"/>
              <a:gd name="connsiteX147" fmla="*/ 514733 w 574946"/>
              <a:gd name="connsiteY147" fmla="*/ 36373 h 111121"/>
              <a:gd name="connsiteX148" fmla="*/ 540317 w 574946"/>
              <a:gd name="connsiteY148" fmla="*/ 36373 h 111121"/>
              <a:gd name="connsiteX149" fmla="*/ 540317 w 574946"/>
              <a:gd name="connsiteY149" fmla="*/ 19977 h 111121"/>
              <a:gd name="connsiteX150" fmla="*/ 557561 w 574946"/>
              <a:gd name="connsiteY150" fmla="*/ 14724 h 111121"/>
              <a:gd name="connsiteX151" fmla="*/ 557561 w 574946"/>
              <a:gd name="connsiteY151" fmla="*/ 36373 h 111121"/>
              <a:gd name="connsiteX152" fmla="*/ 574947 w 574946"/>
              <a:gd name="connsiteY152" fmla="*/ 36373 h 111121"/>
              <a:gd name="connsiteX153" fmla="*/ 574947 w 574946"/>
              <a:gd name="connsiteY153" fmla="*/ 50413 h 111121"/>
              <a:gd name="connsiteX154" fmla="*/ 557561 w 574946"/>
              <a:gd name="connsiteY154" fmla="*/ 50413 h 111121"/>
              <a:gd name="connsiteX155" fmla="*/ 557561 w 574946"/>
              <a:gd name="connsiteY155" fmla="*/ 84548 h 111121"/>
              <a:gd name="connsiteX156" fmla="*/ 560011 w 574946"/>
              <a:gd name="connsiteY156" fmla="*/ 94066 h 111121"/>
              <a:gd name="connsiteX157" fmla="*/ 567714 w 574946"/>
              <a:gd name="connsiteY157" fmla="*/ 96845 h 111121"/>
              <a:gd name="connsiteX158" fmla="*/ 571295 w 574946"/>
              <a:gd name="connsiteY158" fmla="*/ 96139 h 111121"/>
              <a:gd name="connsiteX159" fmla="*/ 574947 w 574946"/>
              <a:gd name="connsiteY159" fmla="*/ 94443 h 111121"/>
              <a:gd name="connsiteX160" fmla="*/ 574947 w 574946"/>
              <a:gd name="connsiteY160" fmla="*/ 108648 h 111121"/>
              <a:gd name="connsiteX161" fmla="*/ 569528 w 574946"/>
              <a:gd name="connsiteY161" fmla="*/ 110344 h 111121"/>
              <a:gd name="connsiteX162" fmla="*/ 562037 w 574946"/>
              <a:gd name="connsiteY162" fmla="*/ 111121 h 111121"/>
              <a:gd name="connsiteX163" fmla="*/ 545759 w 574946"/>
              <a:gd name="connsiteY163" fmla="*/ 105350 h 111121"/>
              <a:gd name="connsiteX164" fmla="*/ 540340 w 574946"/>
              <a:gd name="connsiteY164" fmla="*/ 87917 h 111121"/>
              <a:gd name="connsiteX165" fmla="*/ 540340 w 574946"/>
              <a:gd name="connsiteY165" fmla="*/ 50437 h 111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Lst>
            <a:rect l="l" t="t" r="r" b="b"/>
            <a:pathLst>
              <a:path w="574946" h="111121">
                <a:moveTo>
                  <a:pt x="110155" y="7538"/>
                </a:moveTo>
                <a:lnTo>
                  <a:pt x="110155" y="109307"/>
                </a:lnTo>
                <a:lnTo>
                  <a:pt x="92487" y="109307"/>
                </a:lnTo>
                <a:lnTo>
                  <a:pt x="92487" y="29541"/>
                </a:lnTo>
                <a:lnTo>
                  <a:pt x="92204" y="29541"/>
                </a:lnTo>
                <a:lnTo>
                  <a:pt x="60614" y="109307"/>
                </a:lnTo>
                <a:lnTo>
                  <a:pt x="48906" y="109307"/>
                </a:lnTo>
                <a:lnTo>
                  <a:pt x="16537" y="29541"/>
                </a:lnTo>
                <a:lnTo>
                  <a:pt x="16325" y="29541"/>
                </a:lnTo>
                <a:lnTo>
                  <a:pt x="16325" y="109307"/>
                </a:lnTo>
                <a:lnTo>
                  <a:pt x="0" y="109307"/>
                </a:lnTo>
                <a:lnTo>
                  <a:pt x="0" y="7538"/>
                </a:lnTo>
                <a:lnTo>
                  <a:pt x="25324" y="7538"/>
                </a:lnTo>
                <a:lnTo>
                  <a:pt x="54559" y="82970"/>
                </a:lnTo>
                <a:lnTo>
                  <a:pt x="54983" y="82970"/>
                </a:lnTo>
                <a:lnTo>
                  <a:pt x="85844" y="7538"/>
                </a:lnTo>
                <a:lnTo>
                  <a:pt x="110108" y="7538"/>
                </a:lnTo>
                <a:close/>
                <a:moveTo>
                  <a:pt x="124949" y="15265"/>
                </a:moveTo>
                <a:cubicBezTo>
                  <a:pt x="124949" y="12415"/>
                  <a:pt x="125986" y="10059"/>
                  <a:pt x="128036" y="8127"/>
                </a:cubicBezTo>
                <a:cubicBezTo>
                  <a:pt x="130085" y="6196"/>
                  <a:pt x="132535" y="5253"/>
                  <a:pt x="135385" y="5253"/>
                </a:cubicBezTo>
                <a:cubicBezTo>
                  <a:pt x="138424" y="5253"/>
                  <a:pt x="140922" y="6243"/>
                  <a:pt x="142900" y="8198"/>
                </a:cubicBezTo>
                <a:cubicBezTo>
                  <a:pt x="144879" y="10153"/>
                  <a:pt x="145892" y="12509"/>
                  <a:pt x="145892" y="15265"/>
                </a:cubicBezTo>
                <a:cubicBezTo>
                  <a:pt x="145892" y="18022"/>
                  <a:pt x="144879" y="20401"/>
                  <a:pt x="142830" y="22286"/>
                </a:cubicBezTo>
                <a:cubicBezTo>
                  <a:pt x="140804" y="24170"/>
                  <a:pt x="138307" y="25136"/>
                  <a:pt x="135385" y="25136"/>
                </a:cubicBezTo>
                <a:cubicBezTo>
                  <a:pt x="132464" y="25136"/>
                  <a:pt x="129991" y="24170"/>
                  <a:pt x="127965" y="22262"/>
                </a:cubicBezTo>
                <a:cubicBezTo>
                  <a:pt x="125962" y="20354"/>
                  <a:pt x="124949" y="18022"/>
                  <a:pt x="124949" y="15265"/>
                </a:cubicBezTo>
                <a:close/>
                <a:moveTo>
                  <a:pt x="143890" y="36349"/>
                </a:moveTo>
                <a:lnTo>
                  <a:pt x="143890" y="109307"/>
                </a:lnTo>
                <a:lnTo>
                  <a:pt x="126716" y="109307"/>
                </a:lnTo>
                <a:lnTo>
                  <a:pt x="126716" y="36349"/>
                </a:lnTo>
                <a:lnTo>
                  <a:pt x="143890" y="36349"/>
                </a:lnTo>
                <a:close/>
                <a:moveTo>
                  <a:pt x="195976" y="96822"/>
                </a:moveTo>
                <a:cubicBezTo>
                  <a:pt x="198520" y="96822"/>
                  <a:pt x="201347" y="96233"/>
                  <a:pt x="204409" y="95055"/>
                </a:cubicBezTo>
                <a:cubicBezTo>
                  <a:pt x="207495" y="93877"/>
                  <a:pt x="210322" y="92322"/>
                  <a:pt x="212937" y="90367"/>
                </a:cubicBezTo>
                <a:lnTo>
                  <a:pt x="212937" y="106339"/>
                </a:lnTo>
                <a:cubicBezTo>
                  <a:pt x="210204" y="107894"/>
                  <a:pt x="207071" y="109095"/>
                  <a:pt x="203608" y="109896"/>
                </a:cubicBezTo>
                <a:cubicBezTo>
                  <a:pt x="200122" y="110697"/>
                  <a:pt x="196305" y="111098"/>
                  <a:pt x="192136" y="111098"/>
                </a:cubicBezTo>
                <a:cubicBezTo>
                  <a:pt x="181393" y="111098"/>
                  <a:pt x="172677" y="107706"/>
                  <a:pt x="165940" y="100921"/>
                </a:cubicBezTo>
                <a:cubicBezTo>
                  <a:pt x="159226" y="94136"/>
                  <a:pt x="155857" y="85467"/>
                  <a:pt x="155857" y="74913"/>
                </a:cubicBezTo>
                <a:cubicBezTo>
                  <a:pt x="155857" y="63182"/>
                  <a:pt x="159296" y="53523"/>
                  <a:pt x="166152" y="45914"/>
                </a:cubicBezTo>
                <a:cubicBezTo>
                  <a:pt x="173007" y="38328"/>
                  <a:pt x="182736" y="34536"/>
                  <a:pt x="195316" y="34536"/>
                </a:cubicBezTo>
                <a:cubicBezTo>
                  <a:pt x="198543" y="34536"/>
                  <a:pt x="201794" y="34960"/>
                  <a:pt x="205069" y="35784"/>
                </a:cubicBezTo>
                <a:cubicBezTo>
                  <a:pt x="208367" y="36609"/>
                  <a:pt x="210958" y="37574"/>
                  <a:pt x="212913" y="38658"/>
                </a:cubicBezTo>
                <a:lnTo>
                  <a:pt x="212913" y="55125"/>
                </a:lnTo>
                <a:cubicBezTo>
                  <a:pt x="210251" y="53193"/>
                  <a:pt x="207566" y="51685"/>
                  <a:pt x="204786" y="50625"/>
                </a:cubicBezTo>
                <a:cubicBezTo>
                  <a:pt x="202030" y="49565"/>
                  <a:pt x="199179" y="49023"/>
                  <a:pt x="196305" y="49023"/>
                </a:cubicBezTo>
                <a:cubicBezTo>
                  <a:pt x="189544" y="49023"/>
                  <a:pt x="184079" y="51214"/>
                  <a:pt x="179909" y="55620"/>
                </a:cubicBezTo>
                <a:cubicBezTo>
                  <a:pt x="175740" y="60025"/>
                  <a:pt x="173667" y="65961"/>
                  <a:pt x="173667" y="73429"/>
                </a:cubicBezTo>
                <a:cubicBezTo>
                  <a:pt x="173667" y="80897"/>
                  <a:pt x="175669" y="86551"/>
                  <a:pt x="179674" y="90673"/>
                </a:cubicBezTo>
                <a:cubicBezTo>
                  <a:pt x="183679" y="94796"/>
                  <a:pt x="189097" y="96845"/>
                  <a:pt x="195952" y="96845"/>
                </a:cubicBezTo>
                <a:close/>
                <a:moveTo>
                  <a:pt x="261843" y="35148"/>
                </a:moveTo>
                <a:cubicBezTo>
                  <a:pt x="263209" y="35148"/>
                  <a:pt x="264434" y="35242"/>
                  <a:pt x="265541" y="35431"/>
                </a:cubicBezTo>
                <a:cubicBezTo>
                  <a:pt x="266648" y="35619"/>
                  <a:pt x="267544" y="35855"/>
                  <a:pt x="268321" y="36137"/>
                </a:cubicBezTo>
                <a:lnTo>
                  <a:pt x="268321" y="53523"/>
                </a:lnTo>
                <a:cubicBezTo>
                  <a:pt x="267426" y="52863"/>
                  <a:pt x="266107" y="52227"/>
                  <a:pt x="264387" y="51638"/>
                </a:cubicBezTo>
                <a:cubicBezTo>
                  <a:pt x="262667" y="51049"/>
                  <a:pt x="260570" y="50743"/>
                  <a:pt x="258097" y="50743"/>
                </a:cubicBezTo>
                <a:cubicBezTo>
                  <a:pt x="253880" y="50743"/>
                  <a:pt x="250323" y="52510"/>
                  <a:pt x="247425" y="56067"/>
                </a:cubicBezTo>
                <a:cubicBezTo>
                  <a:pt x="244528" y="59624"/>
                  <a:pt x="243067" y="65090"/>
                  <a:pt x="243067" y="72463"/>
                </a:cubicBezTo>
                <a:lnTo>
                  <a:pt x="243067" y="109307"/>
                </a:lnTo>
                <a:lnTo>
                  <a:pt x="225894" y="109307"/>
                </a:lnTo>
                <a:lnTo>
                  <a:pt x="225894" y="36349"/>
                </a:lnTo>
                <a:lnTo>
                  <a:pt x="243067" y="36349"/>
                </a:lnTo>
                <a:lnTo>
                  <a:pt x="243067" y="47846"/>
                </a:lnTo>
                <a:lnTo>
                  <a:pt x="243350" y="47846"/>
                </a:lnTo>
                <a:cubicBezTo>
                  <a:pt x="244905" y="43864"/>
                  <a:pt x="247284" y="40755"/>
                  <a:pt x="250441" y="38517"/>
                </a:cubicBezTo>
                <a:cubicBezTo>
                  <a:pt x="253621" y="36279"/>
                  <a:pt x="257414" y="35148"/>
                  <a:pt x="261866" y="35148"/>
                </a:cubicBezTo>
                <a:close/>
                <a:moveTo>
                  <a:pt x="269216" y="73900"/>
                </a:moveTo>
                <a:cubicBezTo>
                  <a:pt x="269216" y="61839"/>
                  <a:pt x="272632" y="52274"/>
                  <a:pt x="279440" y="45231"/>
                </a:cubicBezTo>
                <a:cubicBezTo>
                  <a:pt x="286248" y="38187"/>
                  <a:pt x="295718" y="34653"/>
                  <a:pt x="307827" y="34653"/>
                </a:cubicBezTo>
                <a:cubicBezTo>
                  <a:pt x="319229" y="34653"/>
                  <a:pt x="328134" y="38046"/>
                  <a:pt x="334541" y="44830"/>
                </a:cubicBezTo>
                <a:cubicBezTo>
                  <a:pt x="340949" y="51615"/>
                  <a:pt x="344153" y="60779"/>
                  <a:pt x="344153" y="72322"/>
                </a:cubicBezTo>
                <a:cubicBezTo>
                  <a:pt x="344153" y="83865"/>
                  <a:pt x="340737" y="93571"/>
                  <a:pt x="333929" y="100568"/>
                </a:cubicBezTo>
                <a:cubicBezTo>
                  <a:pt x="327121" y="107564"/>
                  <a:pt x="317839" y="111074"/>
                  <a:pt x="306107" y="111074"/>
                </a:cubicBezTo>
                <a:cubicBezTo>
                  <a:pt x="294376" y="111074"/>
                  <a:pt x="285824" y="107753"/>
                  <a:pt x="279181" y="101109"/>
                </a:cubicBezTo>
                <a:cubicBezTo>
                  <a:pt x="272538" y="94466"/>
                  <a:pt x="269216" y="85396"/>
                  <a:pt x="269216" y="73900"/>
                </a:cubicBezTo>
                <a:close/>
                <a:moveTo>
                  <a:pt x="287120" y="73311"/>
                </a:moveTo>
                <a:cubicBezTo>
                  <a:pt x="287120" y="80920"/>
                  <a:pt x="288840" y="86739"/>
                  <a:pt x="292303" y="90768"/>
                </a:cubicBezTo>
                <a:cubicBezTo>
                  <a:pt x="295766" y="94796"/>
                  <a:pt x="300689" y="96798"/>
                  <a:pt x="307144" y="96798"/>
                </a:cubicBezTo>
                <a:cubicBezTo>
                  <a:pt x="313599" y="96798"/>
                  <a:pt x="318145" y="94796"/>
                  <a:pt x="321420" y="90768"/>
                </a:cubicBezTo>
                <a:cubicBezTo>
                  <a:pt x="324694" y="86739"/>
                  <a:pt x="326320" y="80779"/>
                  <a:pt x="326320" y="72887"/>
                </a:cubicBezTo>
                <a:cubicBezTo>
                  <a:pt x="326320" y="64996"/>
                  <a:pt x="324624" y="59106"/>
                  <a:pt x="321255" y="55101"/>
                </a:cubicBezTo>
                <a:cubicBezTo>
                  <a:pt x="317863" y="51097"/>
                  <a:pt x="313127" y="49094"/>
                  <a:pt x="307026" y="49094"/>
                </a:cubicBezTo>
                <a:cubicBezTo>
                  <a:pt x="300925" y="49094"/>
                  <a:pt x="295860" y="51191"/>
                  <a:pt x="292373" y="55384"/>
                </a:cubicBezTo>
                <a:cubicBezTo>
                  <a:pt x="288887" y="59577"/>
                  <a:pt x="287167" y="65537"/>
                  <a:pt x="287167" y="73311"/>
                </a:cubicBezTo>
                <a:close/>
                <a:moveTo>
                  <a:pt x="369713" y="55502"/>
                </a:moveTo>
                <a:cubicBezTo>
                  <a:pt x="369713" y="57952"/>
                  <a:pt x="370490" y="59884"/>
                  <a:pt x="372045" y="61297"/>
                </a:cubicBezTo>
                <a:cubicBezTo>
                  <a:pt x="373600" y="62687"/>
                  <a:pt x="377063" y="64454"/>
                  <a:pt x="382410" y="66574"/>
                </a:cubicBezTo>
                <a:cubicBezTo>
                  <a:pt x="389266" y="69330"/>
                  <a:pt x="394095" y="72416"/>
                  <a:pt x="396851" y="75832"/>
                </a:cubicBezTo>
                <a:cubicBezTo>
                  <a:pt x="399631" y="79271"/>
                  <a:pt x="400997" y="83418"/>
                  <a:pt x="400997" y="88294"/>
                </a:cubicBezTo>
                <a:cubicBezTo>
                  <a:pt x="400997" y="95149"/>
                  <a:pt x="398359" y="100662"/>
                  <a:pt x="393082" y="104831"/>
                </a:cubicBezTo>
                <a:cubicBezTo>
                  <a:pt x="387805" y="109001"/>
                  <a:pt x="380667" y="111074"/>
                  <a:pt x="371692" y="111074"/>
                </a:cubicBezTo>
                <a:cubicBezTo>
                  <a:pt x="368653" y="111074"/>
                  <a:pt x="365308" y="110697"/>
                  <a:pt x="361656" y="109967"/>
                </a:cubicBezTo>
                <a:cubicBezTo>
                  <a:pt x="357981" y="109237"/>
                  <a:pt x="354872" y="108294"/>
                  <a:pt x="352327" y="107164"/>
                </a:cubicBezTo>
                <a:lnTo>
                  <a:pt x="352327" y="90273"/>
                </a:lnTo>
                <a:cubicBezTo>
                  <a:pt x="355460" y="92440"/>
                  <a:pt x="358806" y="94183"/>
                  <a:pt x="362410" y="95456"/>
                </a:cubicBezTo>
                <a:cubicBezTo>
                  <a:pt x="366014" y="96728"/>
                  <a:pt x="369265" y="97364"/>
                  <a:pt x="372210" y="97364"/>
                </a:cubicBezTo>
                <a:cubicBezTo>
                  <a:pt x="376097" y="97364"/>
                  <a:pt x="378947" y="96822"/>
                  <a:pt x="380808" y="95738"/>
                </a:cubicBezTo>
                <a:cubicBezTo>
                  <a:pt x="382669" y="94655"/>
                  <a:pt x="383565" y="92817"/>
                  <a:pt x="383565" y="90273"/>
                </a:cubicBezTo>
                <a:cubicBezTo>
                  <a:pt x="383565" y="87917"/>
                  <a:pt x="382599" y="85915"/>
                  <a:pt x="380691" y="84266"/>
                </a:cubicBezTo>
                <a:cubicBezTo>
                  <a:pt x="378782" y="82617"/>
                  <a:pt x="375131" y="80756"/>
                  <a:pt x="369807" y="78612"/>
                </a:cubicBezTo>
                <a:cubicBezTo>
                  <a:pt x="363470" y="75973"/>
                  <a:pt x="358971" y="72982"/>
                  <a:pt x="356332" y="69660"/>
                </a:cubicBezTo>
                <a:cubicBezTo>
                  <a:pt x="353670" y="66338"/>
                  <a:pt x="352351" y="62145"/>
                  <a:pt x="352351" y="57033"/>
                </a:cubicBezTo>
                <a:cubicBezTo>
                  <a:pt x="352351" y="50460"/>
                  <a:pt x="354966" y="45042"/>
                  <a:pt x="360196" y="40825"/>
                </a:cubicBezTo>
                <a:cubicBezTo>
                  <a:pt x="365425" y="36585"/>
                  <a:pt x="372210" y="34465"/>
                  <a:pt x="380526" y="34465"/>
                </a:cubicBezTo>
                <a:cubicBezTo>
                  <a:pt x="383070" y="34465"/>
                  <a:pt x="385944" y="34748"/>
                  <a:pt x="389101" y="35313"/>
                </a:cubicBezTo>
                <a:cubicBezTo>
                  <a:pt x="392281" y="35878"/>
                  <a:pt x="394919" y="36609"/>
                  <a:pt x="397040" y="37504"/>
                </a:cubicBezTo>
                <a:lnTo>
                  <a:pt x="397040" y="53829"/>
                </a:lnTo>
                <a:cubicBezTo>
                  <a:pt x="394778" y="52322"/>
                  <a:pt x="392116" y="51026"/>
                  <a:pt x="389101" y="49919"/>
                </a:cubicBezTo>
                <a:cubicBezTo>
                  <a:pt x="386062" y="48835"/>
                  <a:pt x="383070" y="48293"/>
                  <a:pt x="380078" y="48293"/>
                </a:cubicBezTo>
                <a:cubicBezTo>
                  <a:pt x="376804" y="48293"/>
                  <a:pt x="374259" y="48929"/>
                  <a:pt x="372445" y="50201"/>
                </a:cubicBezTo>
                <a:cubicBezTo>
                  <a:pt x="370632" y="51473"/>
                  <a:pt x="369713" y="53240"/>
                  <a:pt x="369713" y="55455"/>
                </a:cubicBezTo>
                <a:close/>
                <a:moveTo>
                  <a:pt x="408394" y="73900"/>
                </a:moveTo>
                <a:cubicBezTo>
                  <a:pt x="408394" y="61839"/>
                  <a:pt x="411810" y="52274"/>
                  <a:pt x="418618" y="45231"/>
                </a:cubicBezTo>
                <a:cubicBezTo>
                  <a:pt x="425426" y="38187"/>
                  <a:pt x="434897" y="34653"/>
                  <a:pt x="447005" y="34653"/>
                </a:cubicBezTo>
                <a:cubicBezTo>
                  <a:pt x="458407" y="34653"/>
                  <a:pt x="467312" y="38046"/>
                  <a:pt x="473720" y="44830"/>
                </a:cubicBezTo>
                <a:cubicBezTo>
                  <a:pt x="480127" y="51615"/>
                  <a:pt x="483331" y="60779"/>
                  <a:pt x="483331" y="72322"/>
                </a:cubicBezTo>
                <a:cubicBezTo>
                  <a:pt x="483331" y="83865"/>
                  <a:pt x="479915" y="93571"/>
                  <a:pt x="473107" y="100568"/>
                </a:cubicBezTo>
                <a:cubicBezTo>
                  <a:pt x="466299" y="107564"/>
                  <a:pt x="457017" y="111074"/>
                  <a:pt x="445286" y="111074"/>
                </a:cubicBezTo>
                <a:cubicBezTo>
                  <a:pt x="433554" y="111074"/>
                  <a:pt x="425002" y="107753"/>
                  <a:pt x="418359" y="101109"/>
                </a:cubicBezTo>
                <a:cubicBezTo>
                  <a:pt x="411716" y="94466"/>
                  <a:pt x="408394" y="85396"/>
                  <a:pt x="408394" y="73900"/>
                </a:cubicBezTo>
                <a:close/>
                <a:moveTo>
                  <a:pt x="426275" y="73311"/>
                </a:moveTo>
                <a:cubicBezTo>
                  <a:pt x="426275" y="80920"/>
                  <a:pt x="427994" y="86739"/>
                  <a:pt x="431457" y="90768"/>
                </a:cubicBezTo>
                <a:cubicBezTo>
                  <a:pt x="434920" y="94796"/>
                  <a:pt x="439844" y="96798"/>
                  <a:pt x="446299" y="96798"/>
                </a:cubicBezTo>
                <a:cubicBezTo>
                  <a:pt x="452753" y="96798"/>
                  <a:pt x="457300" y="94796"/>
                  <a:pt x="460574" y="90768"/>
                </a:cubicBezTo>
                <a:cubicBezTo>
                  <a:pt x="463849" y="86739"/>
                  <a:pt x="465474" y="80779"/>
                  <a:pt x="465474" y="72887"/>
                </a:cubicBezTo>
                <a:cubicBezTo>
                  <a:pt x="465474" y="64996"/>
                  <a:pt x="463778" y="59106"/>
                  <a:pt x="460410" y="55101"/>
                </a:cubicBezTo>
                <a:cubicBezTo>
                  <a:pt x="457017" y="51097"/>
                  <a:pt x="452282" y="49094"/>
                  <a:pt x="446181" y="49094"/>
                </a:cubicBezTo>
                <a:cubicBezTo>
                  <a:pt x="440079" y="49094"/>
                  <a:pt x="435014" y="51191"/>
                  <a:pt x="431528" y="55384"/>
                </a:cubicBezTo>
                <a:cubicBezTo>
                  <a:pt x="428041" y="59577"/>
                  <a:pt x="426322" y="65537"/>
                  <a:pt x="426322" y="73311"/>
                </a:cubicBezTo>
                <a:close/>
                <a:moveTo>
                  <a:pt x="540317" y="50390"/>
                </a:moveTo>
                <a:lnTo>
                  <a:pt x="514733" y="50390"/>
                </a:lnTo>
                <a:lnTo>
                  <a:pt x="514733" y="109284"/>
                </a:lnTo>
                <a:lnTo>
                  <a:pt x="497348" y="109284"/>
                </a:lnTo>
                <a:lnTo>
                  <a:pt x="497348" y="50390"/>
                </a:lnTo>
                <a:lnTo>
                  <a:pt x="485145" y="50390"/>
                </a:lnTo>
                <a:lnTo>
                  <a:pt x="485145" y="36349"/>
                </a:lnTo>
                <a:lnTo>
                  <a:pt x="497348" y="36349"/>
                </a:lnTo>
                <a:lnTo>
                  <a:pt x="497348" y="26196"/>
                </a:lnTo>
                <a:cubicBezTo>
                  <a:pt x="497348" y="18540"/>
                  <a:pt x="499845" y="12250"/>
                  <a:pt x="504839" y="7350"/>
                </a:cubicBezTo>
                <a:cubicBezTo>
                  <a:pt x="509833" y="2450"/>
                  <a:pt x="516217" y="0"/>
                  <a:pt x="524039" y="0"/>
                </a:cubicBezTo>
                <a:cubicBezTo>
                  <a:pt x="526112" y="0"/>
                  <a:pt x="527973" y="118"/>
                  <a:pt x="529575" y="330"/>
                </a:cubicBezTo>
                <a:cubicBezTo>
                  <a:pt x="531177" y="542"/>
                  <a:pt x="532614" y="872"/>
                  <a:pt x="533839" y="1296"/>
                </a:cubicBezTo>
                <a:lnTo>
                  <a:pt x="533839" y="16137"/>
                </a:lnTo>
                <a:cubicBezTo>
                  <a:pt x="533273" y="15807"/>
                  <a:pt x="532284" y="15407"/>
                  <a:pt x="530847" y="14936"/>
                </a:cubicBezTo>
                <a:cubicBezTo>
                  <a:pt x="529433" y="14464"/>
                  <a:pt x="527784" y="14229"/>
                  <a:pt x="525947" y="14229"/>
                </a:cubicBezTo>
                <a:cubicBezTo>
                  <a:pt x="522342" y="14229"/>
                  <a:pt x="519586" y="15360"/>
                  <a:pt x="517631" y="17598"/>
                </a:cubicBezTo>
                <a:cubicBezTo>
                  <a:pt x="515699" y="19836"/>
                  <a:pt x="514733" y="23157"/>
                  <a:pt x="514733" y="27562"/>
                </a:cubicBezTo>
                <a:lnTo>
                  <a:pt x="514733" y="36373"/>
                </a:lnTo>
                <a:lnTo>
                  <a:pt x="540317" y="36373"/>
                </a:lnTo>
                <a:lnTo>
                  <a:pt x="540317" y="19977"/>
                </a:lnTo>
                <a:lnTo>
                  <a:pt x="557561" y="14724"/>
                </a:lnTo>
                <a:lnTo>
                  <a:pt x="557561" y="36373"/>
                </a:lnTo>
                <a:lnTo>
                  <a:pt x="574947" y="36373"/>
                </a:lnTo>
                <a:lnTo>
                  <a:pt x="574947" y="50413"/>
                </a:lnTo>
                <a:lnTo>
                  <a:pt x="557561" y="50413"/>
                </a:lnTo>
                <a:lnTo>
                  <a:pt x="557561" y="84548"/>
                </a:lnTo>
                <a:cubicBezTo>
                  <a:pt x="557561" y="89048"/>
                  <a:pt x="558386" y="92205"/>
                  <a:pt x="560011" y="94066"/>
                </a:cubicBezTo>
                <a:cubicBezTo>
                  <a:pt x="561636" y="95903"/>
                  <a:pt x="564204" y="96845"/>
                  <a:pt x="567714" y="96845"/>
                </a:cubicBezTo>
                <a:cubicBezTo>
                  <a:pt x="568704" y="96845"/>
                  <a:pt x="569905" y="96610"/>
                  <a:pt x="571295" y="96139"/>
                </a:cubicBezTo>
                <a:cubicBezTo>
                  <a:pt x="572685" y="95668"/>
                  <a:pt x="573910" y="95102"/>
                  <a:pt x="574947" y="94443"/>
                </a:cubicBezTo>
                <a:lnTo>
                  <a:pt x="574947" y="108648"/>
                </a:lnTo>
                <a:cubicBezTo>
                  <a:pt x="573863" y="109260"/>
                  <a:pt x="572049" y="109826"/>
                  <a:pt x="569528" y="110344"/>
                </a:cubicBezTo>
                <a:cubicBezTo>
                  <a:pt x="567008" y="110862"/>
                  <a:pt x="564511" y="111121"/>
                  <a:pt x="562037" y="111121"/>
                </a:cubicBezTo>
                <a:cubicBezTo>
                  <a:pt x="554805" y="111121"/>
                  <a:pt x="549363" y="109190"/>
                  <a:pt x="545759" y="105350"/>
                </a:cubicBezTo>
                <a:cubicBezTo>
                  <a:pt x="542131" y="101486"/>
                  <a:pt x="540340" y="95691"/>
                  <a:pt x="540340" y="87917"/>
                </a:cubicBezTo>
                <a:lnTo>
                  <a:pt x="540340" y="50437"/>
                </a:lnTo>
                <a:close/>
              </a:path>
            </a:pathLst>
          </a:custGeom>
          <a:solidFill>
            <a:srgbClr val="FFFFFF"/>
          </a:solidFill>
          <a:ln w="2348" cap="flat">
            <a:noFill/>
            <a:prstDash val="solid"/>
            <a:miter/>
          </a:ln>
        </p:spPr>
        <p:txBody>
          <a:bodyPr rtlCol="0" anchor="ctr"/>
          <a:lstStyle/>
          <a:p>
            <a:endParaRPr lang="en-US"/>
          </a:p>
        </p:txBody>
      </p:sp>
      <p:grpSp>
        <p:nvGrpSpPr>
          <p:cNvPr id="32" name="Graphic 19">
            <a:extLst>
              <a:ext uri="{FF2B5EF4-FFF2-40B4-BE49-F238E27FC236}">
                <a16:creationId xmlns:a16="http://schemas.microsoft.com/office/drawing/2014/main" id="{5C153C08-9757-47E0-AC87-1205F88F942D}"/>
              </a:ext>
            </a:extLst>
          </p:cNvPr>
          <p:cNvGrpSpPr/>
          <p:nvPr/>
        </p:nvGrpSpPr>
        <p:grpSpPr>
          <a:xfrm>
            <a:off x="1608729" y="258469"/>
            <a:ext cx="169614" cy="169615"/>
            <a:chOff x="1608729" y="352944"/>
            <a:chExt cx="169614" cy="169615"/>
          </a:xfrm>
        </p:grpSpPr>
        <p:sp>
          <p:nvSpPr>
            <p:cNvPr id="33" name="Freeform: Shape 32">
              <a:extLst>
                <a:ext uri="{FF2B5EF4-FFF2-40B4-BE49-F238E27FC236}">
                  <a16:creationId xmlns:a16="http://schemas.microsoft.com/office/drawing/2014/main" id="{B61C5DB6-B31D-4D4D-BA30-6C98D20DC805}"/>
                </a:ext>
              </a:extLst>
            </p:cNvPr>
            <p:cNvSpPr/>
            <p:nvPr/>
          </p:nvSpPr>
          <p:spPr>
            <a:xfrm>
              <a:off x="1608729" y="352944"/>
              <a:ext cx="80614" cy="80614"/>
            </a:xfrm>
            <a:custGeom>
              <a:avLst/>
              <a:gdLst>
                <a:gd name="connsiteX0" fmla="*/ 0 w 80614"/>
                <a:gd name="connsiteY0" fmla="*/ 0 h 80614"/>
                <a:gd name="connsiteX1" fmla="*/ 80614 w 80614"/>
                <a:gd name="connsiteY1" fmla="*/ 0 h 80614"/>
                <a:gd name="connsiteX2" fmla="*/ 80614 w 80614"/>
                <a:gd name="connsiteY2" fmla="*/ 80614 h 80614"/>
                <a:gd name="connsiteX3" fmla="*/ 0 w 80614"/>
                <a:gd name="connsiteY3" fmla="*/ 80614 h 80614"/>
              </a:gdLst>
              <a:ahLst/>
              <a:cxnLst>
                <a:cxn ang="0">
                  <a:pos x="connsiteX0" y="connsiteY0"/>
                </a:cxn>
                <a:cxn ang="0">
                  <a:pos x="connsiteX1" y="connsiteY1"/>
                </a:cxn>
                <a:cxn ang="0">
                  <a:pos x="connsiteX2" y="connsiteY2"/>
                </a:cxn>
                <a:cxn ang="0">
                  <a:pos x="connsiteX3" y="connsiteY3"/>
                </a:cxn>
              </a:cxnLst>
              <a:rect l="l" t="t" r="r" b="b"/>
              <a:pathLst>
                <a:path w="80614" h="80614">
                  <a:moveTo>
                    <a:pt x="0" y="0"/>
                  </a:moveTo>
                  <a:lnTo>
                    <a:pt x="80614" y="0"/>
                  </a:lnTo>
                  <a:lnTo>
                    <a:pt x="80614" y="80614"/>
                  </a:lnTo>
                  <a:lnTo>
                    <a:pt x="0" y="80614"/>
                  </a:lnTo>
                  <a:close/>
                </a:path>
              </a:pathLst>
            </a:custGeom>
            <a:solidFill>
              <a:srgbClr val="F26522"/>
            </a:solidFill>
            <a:ln w="2348"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5889AC89-B469-4300-9B4F-FB846E4B3FC1}"/>
                </a:ext>
              </a:extLst>
            </p:cNvPr>
            <p:cNvSpPr/>
            <p:nvPr/>
          </p:nvSpPr>
          <p:spPr>
            <a:xfrm>
              <a:off x="1697729" y="352944"/>
              <a:ext cx="80614" cy="80614"/>
            </a:xfrm>
            <a:custGeom>
              <a:avLst/>
              <a:gdLst>
                <a:gd name="connsiteX0" fmla="*/ 0 w 80614"/>
                <a:gd name="connsiteY0" fmla="*/ 0 h 80614"/>
                <a:gd name="connsiteX1" fmla="*/ 80614 w 80614"/>
                <a:gd name="connsiteY1" fmla="*/ 0 h 80614"/>
                <a:gd name="connsiteX2" fmla="*/ 80614 w 80614"/>
                <a:gd name="connsiteY2" fmla="*/ 80614 h 80614"/>
                <a:gd name="connsiteX3" fmla="*/ 0 w 80614"/>
                <a:gd name="connsiteY3" fmla="*/ 80614 h 80614"/>
              </a:gdLst>
              <a:ahLst/>
              <a:cxnLst>
                <a:cxn ang="0">
                  <a:pos x="connsiteX0" y="connsiteY0"/>
                </a:cxn>
                <a:cxn ang="0">
                  <a:pos x="connsiteX1" y="connsiteY1"/>
                </a:cxn>
                <a:cxn ang="0">
                  <a:pos x="connsiteX2" y="connsiteY2"/>
                </a:cxn>
                <a:cxn ang="0">
                  <a:pos x="connsiteX3" y="connsiteY3"/>
                </a:cxn>
              </a:cxnLst>
              <a:rect l="l" t="t" r="r" b="b"/>
              <a:pathLst>
                <a:path w="80614" h="80614">
                  <a:moveTo>
                    <a:pt x="0" y="0"/>
                  </a:moveTo>
                  <a:lnTo>
                    <a:pt x="80614" y="0"/>
                  </a:lnTo>
                  <a:lnTo>
                    <a:pt x="80614" y="80614"/>
                  </a:lnTo>
                  <a:lnTo>
                    <a:pt x="0" y="80614"/>
                  </a:lnTo>
                  <a:close/>
                </a:path>
              </a:pathLst>
            </a:custGeom>
            <a:solidFill>
              <a:srgbClr val="8DC63F"/>
            </a:solidFill>
            <a:ln w="2348"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A1CEE5D2-DEB5-45B1-83AD-EF22AB60B4C1}"/>
                </a:ext>
              </a:extLst>
            </p:cNvPr>
            <p:cNvSpPr/>
            <p:nvPr/>
          </p:nvSpPr>
          <p:spPr>
            <a:xfrm>
              <a:off x="1608729" y="441944"/>
              <a:ext cx="80614" cy="80614"/>
            </a:xfrm>
            <a:custGeom>
              <a:avLst/>
              <a:gdLst>
                <a:gd name="connsiteX0" fmla="*/ 0 w 80614"/>
                <a:gd name="connsiteY0" fmla="*/ 0 h 80614"/>
                <a:gd name="connsiteX1" fmla="*/ 80614 w 80614"/>
                <a:gd name="connsiteY1" fmla="*/ 0 h 80614"/>
                <a:gd name="connsiteX2" fmla="*/ 80614 w 80614"/>
                <a:gd name="connsiteY2" fmla="*/ 80614 h 80614"/>
                <a:gd name="connsiteX3" fmla="*/ 0 w 80614"/>
                <a:gd name="connsiteY3" fmla="*/ 80614 h 80614"/>
              </a:gdLst>
              <a:ahLst/>
              <a:cxnLst>
                <a:cxn ang="0">
                  <a:pos x="connsiteX0" y="connsiteY0"/>
                </a:cxn>
                <a:cxn ang="0">
                  <a:pos x="connsiteX1" y="connsiteY1"/>
                </a:cxn>
                <a:cxn ang="0">
                  <a:pos x="connsiteX2" y="connsiteY2"/>
                </a:cxn>
                <a:cxn ang="0">
                  <a:pos x="connsiteX3" y="connsiteY3"/>
                </a:cxn>
              </a:cxnLst>
              <a:rect l="l" t="t" r="r" b="b"/>
              <a:pathLst>
                <a:path w="80614" h="80614">
                  <a:moveTo>
                    <a:pt x="0" y="0"/>
                  </a:moveTo>
                  <a:lnTo>
                    <a:pt x="80614" y="0"/>
                  </a:lnTo>
                  <a:lnTo>
                    <a:pt x="80614" y="80614"/>
                  </a:lnTo>
                  <a:lnTo>
                    <a:pt x="0" y="80614"/>
                  </a:lnTo>
                  <a:close/>
                </a:path>
              </a:pathLst>
            </a:custGeom>
            <a:solidFill>
              <a:srgbClr val="00AEEF"/>
            </a:solidFill>
            <a:ln w="2348"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067E4426-7A07-4904-A504-E74B88FEB8AD}"/>
                </a:ext>
              </a:extLst>
            </p:cNvPr>
            <p:cNvSpPr/>
            <p:nvPr/>
          </p:nvSpPr>
          <p:spPr>
            <a:xfrm>
              <a:off x="1697729" y="441944"/>
              <a:ext cx="80614" cy="80614"/>
            </a:xfrm>
            <a:custGeom>
              <a:avLst/>
              <a:gdLst>
                <a:gd name="connsiteX0" fmla="*/ 0 w 80614"/>
                <a:gd name="connsiteY0" fmla="*/ 0 h 80614"/>
                <a:gd name="connsiteX1" fmla="*/ 80614 w 80614"/>
                <a:gd name="connsiteY1" fmla="*/ 0 h 80614"/>
                <a:gd name="connsiteX2" fmla="*/ 80614 w 80614"/>
                <a:gd name="connsiteY2" fmla="*/ 80614 h 80614"/>
                <a:gd name="connsiteX3" fmla="*/ 0 w 80614"/>
                <a:gd name="connsiteY3" fmla="*/ 80614 h 80614"/>
              </a:gdLst>
              <a:ahLst/>
              <a:cxnLst>
                <a:cxn ang="0">
                  <a:pos x="connsiteX0" y="connsiteY0"/>
                </a:cxn>
                <a:cxn ang="0">
                  <a:pos x="connsiteX1" y="connsiteY1"/>
                </a:cxn>
                <a:cxn ang="0">
                  <a:pos x="connsiteX2" y="connsiteY2"/>
                </a:cxn>
                <a:cxn ang="0">
                  <a:pos x="connsiteX3" y="connsiteY3"/>
                </a:cxn>
              </a:cxnLst>
              <a:rect l="l" t="t" r="r" b="b"/>
              <a:pathLst>
                <a:path w="80614" h="80614">
                  <a:moveTo>
                    <a:pt x="0" y="0"/>
                  </a:moveTo>
                  <a:lnTo>
                    <a:pt x="80614" y="0"/>
                  </a:lnTo>
                  <a:lnTo>
                    <a:pt x="80614" y="80614"/>
                  </a:lnTo>
                  <a:lnTo>
                    <a:pt x="0" y="80614"/>
                  </a:lnTo>
                  <a:close/>
                </a:path>
              </a:pathLst>
            </a:custGeom>
            <a:solidFill>
              <a:srgbClr val="FFC20E"/>
            </a:solidFill>
            <a:ln w="2348" cap="flat">
              <a:noFill/>
              <a:prstDash val="solid"/>
              <a:miter/>
            </a:ln>
          </p:spPr>
          <p:txBody>
            <a:bodyPr rtlCol="0" anchor="ctr"/>
            <a:lstStyle/>
            <a:p>
              <a:endParaRPr lang="en-US"/>
            </a:p>
          </p:txBody>
        </p:sp>
      </p:grpSp>
      <p:sp>
        <p:nvSpPr>
          <p:cNvPr id="38" name="Rectangle 37">
            <a:extLst>
              <a:ext uri="{FF2B5EF4-FFF2-40B4-BE49-F238E27FC236}">
                <a16:creationId xmlns:a16="http://schemas.microsoft.com/office/drawing/2014/main" id="{8DDC234C-1E92-405C-9F2B-AD8951C1A97D}"/>
              </a:ext>
            </a:extLst>
          </p:cNvPr>
          <p:cNvSpPr/>
          <p:nvPr userDrawn="1"/>
        </p:nvSpPr>
        <p:spPr bwMode="auto">
          <a:xfrm>
            <a:off x="0" y="5778237"/>
            <a:ext cx="6858000" cy="4127761"/>
          </a:xfrm>
          <a:prstGeom prst="rect">
            <a:avLst/>
          </a:prstGeom>
          <a:solidFill>
            <a:srgbClr val="F4F3F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spTree>
    <p:extLst>
      <p:ext uri="{BB962C8B-B14F-4D97-AF65-F5344CB8AC3E}">
        <p14:creationId xmlns:p14="http://schemas.microsoft.com/office/powerpoint/2010/main" val="149784675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6" pos="496">
          <p15:clr>
            <a:srgbClr val="A4A3A4"/>
          </p15:clr>
        </p15:guide>
        <p15:guide id="7" pos="613">
          <p15:clr>
            <a:srgbClr val="A4A3A4"/>
          </p15:clr>
        </p15:guide>
        <p15:guide id="8" pos="876">
          <p15:clr>
            <a:srgbClr val="A4A3A4"/>
          </p15:clr>
        </p15:guide>
        <p15:guide id="9" pos="992">
          <p15:clr>
            <a:srgbClr val="A4A3A4"/>
          </p15:clr>
        </p15:guide>
        <p15:guide id="10" pos="1254">
          <p15:clr>
            <a:srgbClr val="A4A3A4"/>
          </p15:clr>
        </p15:guide>
        <p15:guide id="11" pos="1371">
          <p15:clr>
            <a:srgbClr val="A4A3A4"/>
          </p15:clr>
        </p15:guide>
        <p15:guide id="12" pos="1633">
          <p15:clr>
            <a:srgbClr val="A4A3A4"/>
          </p15:clr>
        </p15:guide>
        <p15:guide id="13" pos="1749">
          <p15:clr>
            <a:srgbClr val="A4A3A4"/>
          </p15:clr>
        </p15:guide>
        <p15:guide id="14" pos="2011">
          <p15:clr>
            <a:srgbClr val="A4A3A4"/>
          </p15:clr>
        </p15:guide>
        <p15:guide id="15" pos="2128">
          <p15:clr>
            <a:srgbClr val="A4A3A4"/>
          </p15:clr>
        </p15:guide>
        <p15:guide id="16" pos="2390">
          <p15:clr>
            <a:srgbClr val="A4A3A4"/>
          </p15:clr>
        </p15:guide>
        <p15:guide id="17" pos="2506">
          <p15:clr>
            <a:srgbClr val="A4A3A4"/>
          </p15:clr>
        </p15:guide>
        <p15:guide id="18" pos="2769">
          <p15:clr>
            <a:srgbClr val="A4A3A4"/>
          </p15:clr>
        </p15:guide>
        <p15:guide id="19" pos="2886">
          <p15:clr>
            <a:srgbClr val="A4A3A4"/>
          </p15:clr>
        </p15:guide>
        <p15:guide id="20" pos="3147">
          <p15:clr>
            <a:srgbClr val="A4A3A4"/>
          </p15:clr>
        </p15:guide>
        <p15:guide id="21" pos="3264">
          <p15:clr>
            <a:srgbClr val="A4A3A4"/>
          </p15:clr>
        </p15:guide>
        <p15:guide id="22" pos="3524">
          <p15:clr>
            <a:srgbClr val="A4A3A4"/>
          </p15:clr>
        </p15:guide>
        <p15:guide id="23" pos="3642">
          <p15:clr>
            <a:srgbClr val="A4A3A4"/>
          </p15:clr>
        </p15:guide>
        <p15:guide id="24" pos="3904">
          <p15:clr>
            <a:srgbClr val="A4A3A4"/>
          </p15:clr>
        </p15:guide>
        <p15:guide id="25" pos="4022">
          <p15:clr>
            <a:srgbClr val="A4A3A4"/>
          </p15:clr>
        </p15:guide>
        <p15:guide id="26" pos="4282">
          <p15:clr>
            <a:srgbClr val="A4A3A4"/>
          </p15:clr>
        </p15:guide>
        <p15:guide id="27" pos="4399">
          <p15:clr>
            <a:srgbClr val="A4A3A4"/>
          </p15:clr>
        </p15:guide>
        <p15:guide id="28" orient="horz" pos="1327">
          <p15:clr>
            <a:srgbClr val="5ACBF0"/>
          </p15:clr>
        </p15:guide>
        <p15:guide id="29" orient="horz" pos="1864">
          <p15:clr>
            <a:srgbClr val="5ACBF0"/>
          </p15:clr>
        </p15:guide>
        <p15:guide id="30" orient="horz" pos="422">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Blank">
    <p:bg>
      <p:bgPr>
        <a:solidFill>
          <a:srgbClr val="F4F3F5"/>
        </a:solidFill>
        <a:effectLst/>
      </p:bgPr>
    </p:bg>
    <p:spTree>
      <p:nvGrpSpPr>
        <p:cNvPr id="1" name=""/>
        <p:cNvGrpSpPr/>
        <p:nvPr/>
      </p:nvGrpSpPr>
      <p:grpSpPr>
        <a:xfrm>
          <a:off x="0" y="0"/>
          <a:ext cx="0" cy="0"/>
          <a:chOff x="0" y="0"/>
          <a:chExt cx="0" cy="0"/>
        </a:xfrm>
      </p:grpSpPr>
      <p:pic>
        <p:nvPicPr>
          <p:cNvPr id="54" name="Picture 53">
            <a:extLst>
              <a:ext uri="{FF2B5EF4-FFF2-40B4-BE49-F238E27FC236}">
                <a16:creationId xmlns:a16="http://schemas.microsoft.com/office/drawing/2014/main" id="{DBADE30A-9BF8-4BEA-8DE5-70878EDE54A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38762" r="47320" b="11887"/>
          <a:stretch/>
        </p:blipFill>
        <p:spPr>
          <a:xfrm>
            <a:off x="0" y="1"/>
            <a:ext cx="6857998" cy="3613774"/>
          </a:xfrm>
          <a:custGeom>
            <a:avLst/>
            <a:gdLst>
              <a:gd name="connsiteX0" fmla="*/ 0 w 6857998"/>
              <a:gd name="connsiteY0" fmla="*/ 0 h 3613774"/>
              <a:gd name="connsiteX1" fmla="*/ 6857998 w 6857998"/>
              <a:gd name="connsiteY1" fmla="*/ 0 h 3613774"/>
              <a:gd name="connsiteX2" fmla="*/ 6857998 w 6857998"/>
              <a:gd name="connsiteY2" fmla="*/ 3613774 h 3613774"/>
              <a:gd name="connsiteX3" fmla="*/ 0 w 6857998"/>
              <a:gd name="connsiteY3" fmla="*/ 3613774 h 3613774"/>
            </a:gdLst>
            <a:ahLst/>
            <a:cxnLst>
              <a:cxn ang="0">
                <a:pos x="connsiteX0" y="connsiteY0"/>
              </a:cxn>
              <a:cxn ang="0">
                <a:pos x="connsiteX1" y="connsiteY1"/>
              </a:cxn>
              <a:cxn ang="0">
                <a:pos x="connsiteX2" y="connsiteY2"/>
              </a:cxn>
              <a:cxn ang="0">
                <a:pos x="connsiteX3" y="connsiteY3"/>
              </a:cxn>
            </a:cxnLst>
            <a:rect l="l" t="t" r="r" b="b"/>
            <a:pathLst>
              <a:path w="6857998" h="3613774">
                <a:moveTo>
                  <a:pt x="0" y="0"/>
                </a:moveTo>
                <a:lnTo>
                  <a:pt x="6857998" y="0"/>
                </a:lnTo>
                <a:lnTo>
                  <a:pt x="6857998" y="3613774"/>
                </a:lnTo>
                <a:lnTo>
                  <a:pt x="0" y="3613774"/>
                </a:lnTo>
                <a:close/>
              </a:path>
            </a:pathLst>
          </a:custGeom>
        </p:spPr>
      </p:pic>
      <p:sp>
        <p:nvSpPr>
          <p:cNvPr id="18" name="Rectangle 17">
            <a:extLst>
              <a:ext uri="{FF2B5EF4-FFF2-40B4-BE49-F238E27FC236}">
                <a16:creationId xmlns:a16="http://schemas.microsoft.com/office/drawing/2014/main" id="{479029A9-D9C7-4716-A233-4DADF6BF80E2}"/>
              </a:ext>
            </a:extLst>
          </p:cNvPr>
          <p:cNvSpPr/>
          <p:nvPr userDrawn="1"/>
        </p:nvSpPr>
        <p:spPr bwMode="auto">
          <a:xfrm>
            <a:off x="1" y="9082386"/>
            <a:ext cx="6858000" cy="823613"/>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sp>
        <p:nvSpPr>
          <p:cNvPr id="11" name="Text Placeholder 10">
            <a:extLst>
              <a:ext uri="{FF2B5EF4-FFF2-40B4-BE49-F238E27FC236}">
                <a16:creationId xmlns:a16="http://schemas.microsoft.com/office/drawing/2014/main" id="{4128C609-A35A-4AF8-8D4A-887DC4333B11}"/>
              </a:ext>
            </a:extLst>
          </p:cNvPr>
          <p:cNvSpPr>
            <a:spLocks noGrp="1"/>
          </p:cNvSpPr>
          <p:nvPr>
            <p:ph type="body" sz="quarter" idx="10" hasCustomPrompt="1"/>
          </p:nvPr>
        </p:nvSpPr>
        <p:spPr>
          <a:xfrm>
            <a:off x="328613" y="352954"/>
            <a:ext cx="6200773" cy="819150"/>
          </a:xfrm>
        </p:spPr>
        <p:txBody>
          <a:bodyPr/>
          <a:lstStyle>
            <a:lvl1pPr marL="0" indent="0">
              <a:buNone/>
              <a:defRPr sz="1400">
                <a:latin typeface="+mj-lt"/>
                <a:cs typeface="Segoe Sans Display Semilight" pitchFamily="2" charset="0"/>
              </a:defRPr>
            </a:lvl1pPr>
            <a:lvl2pPr marL="121030" indent="0">
              <a:buNone/>
              <a:defRPr/>
            </a:lvl2pPr>
            <a:lvl3pPr marL="242060" indent="0">
              <a:buNone/>
              <a:defRPr/>
            </a:lvl3pPr>
            <a:lvl4pPr marL="350484" indent="0">
              <a:buNone/>
              <a:defRPr/>
            </a:lvl4pPr>
            <a:lvl5pPr marL="453022" indent="0">
              <a:buNone/>
              <a:defRPr/>
            </a:lvl5pPr>
          </a:lstStyle>
          <a:p>
            <a:pPr lvl="0"/>
            <a:r>
              <a:rPr lang="en-US" dirty="0"/>
              <a:t>Click to edit title style</a:t>
            </a:r>
          </a:p>
        </p:txBody>
      </p:sp>
      <p:grpSp>
        <p:nvGrpSpPr>
          <p:cNvPr id="38" name="Group 37">
            <a:extLst>
              <a:ext uri="{FF2B5EF4-FFF2-40B4-BE49-F238E27FC236}">
                <a16:creationId xmlns:a16="http://schemas.microsoft.com/office/drawing/2014/main" id="{EF853BD5-BF0D-4DA9-AF55-DDA3CFE22C83}"/>
              </a:ext>
            </a:extLst>
          </p:cNvPr>
          <p:cNvGrpSpPr/>
          <p:nvPr userDrawn="1"/>
        </p:nvGrpSpPr>
        <p:grpSpPr>
          <a:xfrm>
            <a:off x="2988450" y="9242924"/>
            <a:ext cx="207781" cy="207781"/>
            <a:chOff x="8844880" y="5070199"/>
            <a:chExt cx="252000" cy="252000"/>
          </a:xfrm>
        </p:grpSpPr>
        <p:sp>
          <p:nvSpPr>
            <p:cNvPr id="39" name="Freeform: Shape 38">
              <a:extLst>
                <a:ext uri="{FF2B5EF4-FFF2-40B4-BE49-F238E27FC236}">
                  <a16:creationId xmlns:a16="http://schemas.microsoft.com/office/drawing/2014/main" id="{EE6342E0-A114-43BE-92D8-98D24C017066}"/>
                </a:ext>
              </a:extLst>
            </p:cNvPr>
            <p:cNvSpPr/>
            <p:nvPr/>
          </p:nvSpPr>
          <p:spPr>
            <a:xfrm rot="5400000">
              <a:off x="8844880" y="5070199"/>
              <a:ext cx="252000" cy="252000"/>
            </a:xfrm>
            <a:custGeom>
              <a:avLst/>
              <a:gdLst>
                <a:gd name="connsiteX0" fmla="*/ 0 w 126000"/>
                <a:gd name="connsiteY0" fmla="*/ 63000 h 126000"/>
                <a:gd name="connsiteX1" fmla="*/ 63000 w 126000"/>
                <a:gd name="connsiteY1" fmla="*/ 0 h 126000"/>
                <a:gd name="connsiteX2" fmla="*/ 126000 w 126000"/>
                <a:gd name="connsiteY2" fmla="*/ 63000 h 126000"/>
                <a:gd name="connsiteX3" fmla="*/ 63000 w 126000"/>
                <a:gd name="connsiteY3" fmla="*/ 126000 h 126000"/>
                <a:gd name="connsiteX4" fmla="*/ 0 w 126000"/>
                <a:gd name="connsiteY4" fmla="*/ 63000 h 126000"/>
                <a:gd name="connsiteX5" fmla="*/ 0 w 126000"/>
                <a:gd name="connsiteY5" fmla="*/ 63000 h 12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000" h="126000">
                  <a:moveTo>
                    <a:pt x="0" y="63000"/>
                  </a:moveTo>
                  <a:cubicBezTo>
                    <a:pt x="0" y="28205"/>
                    <a:pt x="28205" y="0"/>
                    <a:pt x="63000" y="0"/>
                  </a:cubicBezTo>
                  <a:cubicBezTo>
                    <a:pt x="97795" y="0"/>
                    <a:pt x="126000" y="28205"/>
                    <a:pt x="126000" y="63000"/>
                  </a:cubicBezTo>
                  <a:cubicBezTo>
                    <a:pt x="126000" y="97795"/>
                    <a:pt x="97795" y="126000"/>
                    <a:pt x="63000" y="126000"/>
                  </a:cubicBezTo>
                  <a:cubicBezTo>
                    <a:pt x="28205" y="126000"/>
                    <a:pt x="0" y="97795"/>
                    <a:pt x="0" y="63000"/>
                  </a:cubicBezTo>
                  <a:lnTo>
                    <a:pt x="0" y="63000"/>
                  </a:lnTo>
                  <a:close/>
                </a:path>
              </a:pathLst>
            </a:custGeom>
            <a:solidFill>
              <a:srgbClr val="F3CCF6"/>
            </a:solidFill>
            <a:ln w="391" cap="flat">
              <a:noFill/>
              <a:prstDash val="solid"/>
              <a:miter/>
            </a:ln>
          </p:spPr>
          <p:txBody>
            <a:bodyPr rtlCol="0" anchor="ctr"/>
            <a:lstStyle/>
            <a:p>
              <a:endParaRPr lang="en-US"/>
            </a:p>
          </p:txBody>
        </p:sp>
        <p:grpSp>
          <p:nvGrpSpPr>
            <p:cNvPr id="40" name="Graphic 32">
              <a:extLst>
                <a:ext uri="{FF2B5EF4-FFF2-40B4-BE49-F238E27FC236}">
                  <a16:creationId xmlns:a16="http://schemas.microsoft.com/office/drawing/2014/main" id="{68BB2AD9-E94B-4B7D-931E-263B76971213}"/>
                </a:ext>
              </a:extLst>
            </p:cNvPr>
            <p:cNvGrpSpPr/>
            <p:nvPr/>
          </p:nvGrpSpPr>
          <p:grpSpPr>
            <a:xfrm rot="5400000">
              <a:off x="8914870" y="5143953"/>
              <a:ext cx="112024" cy="104488"/>
              <a:chOff x="2996146" y="4819536"/>
              <a:chExt cx="56012" cy="52244"/>
            </a:xfrm>
          </p:grpSpPr>
          <p:sp>
            <p:nvSpPr>
              <p:cNvPr id="41" name="Freeform: Shape 40">
                <a:extLst>
                  <a:ext uri="{FF2B5EF4-FFF2-40B4-BE49-F238E27FC236}">
                    <a16:creationId xmlns:a16="http://schemas.microsoft.com/office/drawing/2014/main" id="{355EBA43-40D3-42F5-91DD-CC57424ACC01}"/>
                  </a:ext>
                </a:extLst>
              </p:cNvPr>
              <p:cNvSpPr/>
              <p:nvPr/>
            </p:nvSpPr>
            <p:spPr>
              <a:xfrm>
                <a:off x="3024153" y="4819536"/>
                <a:ext cx="397" cy="52244"/>
              </a:xfrm>
              <a:custGeom>
                <a:avLst/>
                <a:gdLst>
                  <a:gd name="connsiteX0" fmla="*/ 0 w 397"/>
                  <a:gd name="connsiteY0" fmla="*/ 52244 h 52244"/>
                  <a:gd name="connsiteX1" fmla="*/ 0 w 397"/>
                  <a:gd name="connsiteY1" fmla="*/ 0 h 52244"/>
                </a:gdLst>
                <a:ahLst/>
                <a:cxnLst>
                  <a:cxn ang="0">
                    <a:pos x="connsiteX0" y="connsiteY0"/>
                  </a:cxn>
                  <a:cxn ang="0">
                    <a:pos x="connsiteX1" y="connsiteY1"/>
                  </a:cxn>
                </a:cxnLst>
                <a:rect l="l" t="t" r="r" b="b"/>
                <a:pathLst>
                  <a:path w="397" h="52244">
                    <a:moveTo>
                      <a:pt x="0" y="52244"/>
                    </a:moveTo>
                    <a:lnTo>
                      <a:pt x="0" y="0"/>
                    </a:lnTo>
                  </a:path>
                </a:pathLst>
              </a:custGeom>
              <a:ln w="9525" cap="rnd">
                <a:solidFill>
                  <a:schemeClr val="tx1"/>
                </a:solidFill>
                <a:prstDash val="solid"/>
                <a:round/>
              </a:ln>
            </p:spPr>
            <p:txBody>
              <a:bodyPr rtlCol="0" anchor="ctr"/>
              <a:lstStyle/>
              <a:p>
                <a:endParaRPr lang="en-US"/>
              </a:p>
            </p:txBody>
          </p:sp>
          <p:sp>
            <p:nvSpPr>
              <p:cNvPr id="42" name="Freeform: Shape 41">
                <a:extLst>
                  <a:ext uri="{FF2B5EF4-FFF2-40B4-BE49-F238E27FC236}">
                    <a16:creationId xmlns:a16="http://schemas.microsoft.com/office/drawing/2014/main" id="{5AE3289C-4130-4FAF-930C-0ED46F8F525A}"/>
                  </a:ext>
                </a:extLst>
              </p:cNvPr>
              <p:cNvSpPr/>
              <p:nvPr/>
            </p:nvSpPr>
            <p:spPr>
              <a:xfrm>
                <a:off x="2996146" y="4819536"/>
                <a:ext cx="28006" cy="23304"/>
              </a:xfrm>
              <a:custGeom>
                <a:avLst/>
                <a:gdLst>
                  <a:gd name="connsiteX0" fmla="*/ 0 w 28006"/>
                  <a:gd name="connsiteY0" fmla="*/ 23304 h 23304"/>
                  <a:gd name="connsiteX1" fmla="*/ 28006 w 28006"/>
                  <a:gd name="connsiteY1" fmla="*/ 0 h 23304"/>
                </a:gdLst>
                <a:ahLst/>
                <a:cxnLst>
                  <a:cxn ang="0">
                    <a:pos x="connsiteX0" y="connsiteY0"/>
                  </a:cxn>
                  <a:cxn ang="0">
                    <a:pos x="connsiteX1" y="connsiteY1"/>
                  </a:cxn>
                </a:cxnLst>
                <a:rect l="l" t="t" r="r" b="b"/>
                <a:pathLst>
                  <a:path w="28006" h="23304">
                    <a:moveTo>
                      <a:pt x="0" y="23304"/>
                    </a:moveTo>
                    <a:lnTo>
                      <a:pt x="28006" y="0"/>
                    </a:lnTo>
                  </a:path>
                </a:pathLst>
              </a:custGeom>
              <a:ln w="9525" cap="rnd">
                <a:solidFill>
                  <a:schemeClr val="tx1"/>
                </a:solidFill>
                <a:prstDash val="solid"/>
                <a:round/>
              </a:ln>
            </p:spPr>
            <p:txBody>
              <a:bodyPr rtlCol="0" anchor="ctr"/>
              <a:lstStyle/>
              <a:p>
                <a:endParaRPr lang="en-US"/>
              </a:p>
            </p:txBody>
          </p:sp>
          <p:sp>
            <p:nvSpPr>
              <p:cNvPr id="43" name="Freeform: Shape 42">
                <a:extLst>
                  <a:ext uri="{FF2B5EF4-FFF2-40B4-BE49-F238E27FC236}">
                    <a16:creationId xmlns:a16="http://schemas.microsoft.com/office/drawing/2014/main" id="{01616B71-6C96-4281-A85D-2EBF02FACFC0}"/>
                  </a:ext>
                </a:extLst>
              </p:cNvPr>
              <p:cNvSpPr/>
              <p:nvPr/>
            </p:nvSpPr>
            <p:spPr>
              <a:xfrm>
                <a:off x="3024153" y="4819536"/>
                <a:ext cx="28006" cy="23304"/>
              </a:xfrm>
              <a:custGeom>
                <a:avLst/>
                <a:gdLst>
                  <a:gd name="connsiteX0" fmla="*/ 28006 w 28006"/>
                  <a:gd name="connsiteY0" fmla="*/ 23304 h 23304"/>
                  <a:gd name="connsiteX1" fmla="*/ 0 w 28006"/>
                  <a:gd name="connsiteY1" fmla="*/ 0 h 23304"/>
                </a:gdLst>
                <a:ahLst/>
                <a:cxnLst>
                  <a:cxn ang="0">
                    <a:pos x="connsiteX0" y="connsiteY0"/>
                  </a:cxn>
                  <a:cxn ang="0">
                    <a:pos x="connsiteX1" y="connsiteY1"/>
                  </a:cxn>
                </a:cxnLst>
                <a:rect l="l" t="t" r="r" b="b"/>
                <a:pathLst>
                  <a:path w="28006" h="23304">
                    <a:moveTo>
                      <a:pt x="28006" y="23304"/>
                    </a:moveTo>
                    <a:lnTo>
                      <a:pt x="0" y="0"/>
                    </a:lnTo>
                  </a:path>
                </a:pathLst>
              </a:custGeom>
              <a:ln w="9525" cap="rnd">
                <a:solidFill>
                  <a:schemeClr val="tx1"/>
                </a:solidFill>
                <a:prstDash val="solid"/>
                <a:round/>
              </a:ln>
            </p:spPr>
            <p:txBody>
              <a:bodyPr rtlCol="0" anchor="ctr"/>
              <a:lstStyle/>
              <a:p>
                <a:endParaRPr lang="en-US"/>
              </a:p>
            </p:txBody>
          </p:sp>
        </p:grpSp>
      </p:grpSp>
      <p:sp>
        <p:nvSpPr>
          <p:cNvPr id="47" name="Picture Placeholder 14">
            <a:extLst>
              <a:ext uri="{FF2B5EF4-FFF2-40B4-BE49-F238E27FC236}">
                <a16:creationId xmlns:a16="http://schemas.microsoft.com/office/drawing/2014/main" id="{EB485EF6-4EFB-4280-AD9B-7BB5D0926ACC}"/>
              </a:ext>
            </a:extLst>
          </p:cNvPr>
          <p:cNvSpPr>
            <a:spLocks noGrp="1"/>
          </p:cNvSpPr>
          <p:nvPr>
            <p:ph type="pic" sz="quarter" idx="16" hasCustomPrompt="1"/>
          </p:nvPr>
        </p:nvSpPr>
        <p:spPr>
          <a:xfrm>
            <a:off x="5077971" y="9242924"/>
            <a:ext cx="1451415" cy="457390"/>
          </a:xfrm>
          <a:solidFill>
            <a:schemeClr val="bg1"/>
          </a:solidFill>
        </p:spPr>
        <p:txBody>
          <a:bodyPr anchor="ctr">
            <a:noAutofit/>
          </a:bodyPr>
          <a:lstStyle>
            <a:lvl1pPr marL="0" indent="0" algn="ctr">
              <a:buNone/>
              <a:defRPr sz="1000">
                <a:solidFill>
                  <a:schemeClr val="tx1"/>
                </a:solidFill>
              </a:defRPr>
            </a:lvl1pPr>
          </a:lstStyle>
          <a:p>
            <a:r>
              <a:rPr lang="en-US" dirty="0"/>
              <a:t>Partner logo</a:t>
            </a:r>
          </a:p>
        </p:txBody>
      </p:sp>
      <p:sp>
        <p:nvSpPr>
          <p:cNvPr id="51" name="TextBox 50">
            <a:extLst>
              <a:ext uri="{FF2B5EF4-FFF2-40B4-BE49-F238E27FC236}">
                <a16:creationId xmlns:a16="http://schemas.microsoft.com/office/drawing/2014/main" id="{F48BE482-7ED1-441F-BDD1-2205D14A5093}"/>
              </a:ext>
            </a:extLst>
          </p:cNvPr>
          <p:cNvSpPr txBox="1"/>
          <p:nvPr userDrawn="1"/>
        </p:nvSpPr>
        <p:spPr>
          <a:xfrm>
            <a:off x="410622" y="9244747"/>
            <a:ext cx="2249214" cy="307777"/>
          </a:xfrm>
          <a:prstGeom prst="rect">
            <a:avLst/>
          </a:prstGeom>
          <a:noFill/>
        </p:spPr>
        <p:txBody>
          <a:bodyPr wrap="square" lIns="0" tIns="0" rIns="0" bIns="0" rtlCol="0">
            <a:spAutoFit/>
          </a:bodyPr>
          <a:lstStyle/>
          <a:p>
            <a:pPr>
              <a:spcAft>
                <a:spcPts val="600"/>
              </a:spcAft>
            </a:pPr>
            <a:r>
              <a:rPr lang="en-US" sz="1000" dirty="0">
                <a:solidFill>
                  <a:srgbClr val="091F2C"/>
                </a:solidFill>
                <a:latin typeface="+mj-lt"/>
              </a:rPr>
              <a:t>Contact us today to schedule your free insurance security assessment.</a:t>
            </a:r>
          </a:p>
        </p:txBody>
      </p:sp>
      <p:sp>
        <p:nvSpPr>
          <p:cNvPr id="3" name="Text Placeholder 2">
            <a:extLst>
              <a:ext uri="{FF2B5EF4-FFF2-40B4-BE49-F238E27FC236}">
                <a16:creationId xmlns:a16="http://schemas.microsoft.com/office/drawing/2014/main" id="{5C3BD5B8-22B9-4839-9F50-5943BD6661C0}"/>
              </a:ext>
            </a:extLst>
          </p:cNvPr>
          <p:cNvSpPr>
            <a:spLocks noGrp="1"/>
          </p:cNvSpPr>
          <p:nvPr>
            <p:ph type="body" sz="quarter" idx="27" hasCustomPrompt="1"/>
          </p:nvPr>
        </p:nvSpPr>
        <p:spPr>
          <a:xfrm>
            <a:off x="3289770" y="9242924"/>
            <a:ext cx="1565560" cy="461665"/>
          </a:xfrm>
        </p:spPr>
        <p:txBody>
          <a:bodyPr wrap="square">
            <a:spAutoFit/>
          </a:bodyPr>
          <a:lstStyle>
            <a:lvl1pPr marL="0" indent="0">
              <a:buNone/>
              <a:defRPr sz="1000">
                <a:latin typeface="+mj-lt"/>
              </a:defRPr>
            </a:lvl1pPr>
            <a:lvl2pPr marL="121030" indent="0">
              <a:buNone/>
              <a:defRPr/>
            </a:lvl2pPr>
            <a:lvl3pPr marL="242060" indent="0">
              <a:buNone/>
              <a:defRPr/>
            </a:lvl3pPr>
            <a:lvl4pPr marL="350484" indent="0">
              <a:buNone/>
              <a:defRPr/>
            </a:lvl4pPr>
            <a:lvl5pPr marL="453022" indent="0">
              <a:buNone/>
              <a:defRPr/>
            </a:lvl5pPr>
          </a:lstStyle>
          <a:p>
            <a:pPr lvl="0"/>
            <a:r>
              <a:rPr lang="en-US" dirty="0"/>
              <a:t>[Phone]</a:t>
            </a:r>
            <a:br>
              <a:rPr lang="en-US" dirty="0"/>
            </a:br>
            <a:r>
              <a:rPr lang="en-US" dirty="0"/>
              <a:t>[Email]</a:t>
            </a:r>
            <a:br>
              <a:rPr lang="en-US" dirty="0"/>
            </a:br>
            <a:r>
              <a:rPr lang="en-US" dirty="0"/>
              <a:t>[Website]</a:t>
            </a:r>
          </a:p>
        </p:txBody>
      </p:sp>
      <p:cxnSp>
        <p:nvCxnSpPr>
          <p:cNvPr id="46" name="Straight Connector 45">
            <a:extLst>
              <a:ext uri="{FF2B5EF4-FFF2-40B4-BE49-F238E27FC236}">
                <a16:creationId xmlns:a16="http://schemas.microsoft.com/office/drawing/2014/main" id="{E7621B2C-8BDD-46DF-874E-F43FEDFE78AA}"/>
              </a:ext>
              <a:ext uri="{C183D7F6-B498-43B3-948B-1728B52AA6E4}">
                <adec:decorative xmlns:adec="http://schemas.microsoft.com/office/drawing/2017/decorative" val="1"/>
              </a:ext>
            </a:extLst>
          </p:cNvPr>
          <p:cNvCxnSpPr>
            <a:cxnSpLocks/>
          </p:cNvCxnSpPr>
          <p:nvPr userDrawn="1"/>
        </p:nvCxnSpPr>
        <p:spPr>
          <a:xfrm>
            <a:off x="2847816" y="9242924"/>
            <a:ext cx="0" cy="460800"/>
          </a:xfrm>
          <a:prstGeom prst="line">
            <a:avLst/>
          </a:prstGeom>
          <a:ln w="12700">
            <a:solidFill>
              <a:srgbClr val="F3CCF6"/>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F2BD5FDC-1DBA-453E-9E3C-9A20F9C55386}"/>
              </a:ext>
              <a:ext uri="{C183D7F6-B498-43B3-948B-1728B52AA6E4}">
                <adec:decorative xmlns:adec="http://schemas.microsoft.com/office/drawing/2017/decorative" val="1"/>
              </a:ext>
            </a:extLst>
          </p:cNvPr>
          <p:cNvCxnSpPr>
            <a:cxnSpLocks/>
          </p:cNvCxnSpPr>
          <p:nvPr userDrawn="1"/>
        </p:nvCxnSpPr>
        <p:spPr>
          <a:xfrm>
            <a:off x="4966651" y="9242924"/>
            <a:ext cx="0" cy="460800"/>
          </a:xfrm>
          <a:prstGeom prst="line">
            <a:avLst/>
          </a:prstGeom>
          <a:ln w="12700">
            <a:solidFill>
              <a:srgbClr val="F3CCF6"/>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8623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6" pos="496">
          <p15:clr>
            <a:srgbClr val="A4A3A4"/>
          </p15:clr>
        </p15:guide>
        <p15:guide id="7" pos="613">
          <p15:clr>
            <a:srgbClr val="A4A3A4"/>
          </p15:clr>
        </p15:guide>
        <p15:guide id="8" pos="876">
          <p15:clr>
            <a:srgbClr val="A4A3A4"/>
          </p15:clr>
        </p15:guide>
        <p15:guide id="9" pos="992">
          <p15:clr>
            <a:srgbClr val="A4A3A4"/>
          </p15:clr>
        </p15:guide>
        <p15:guide id="10" pos="1254">
          <p15:clr>
            <a:srgbClr val="A4A3A4"/>
          </p15:clr>
        </p15:guide>
        <p15:guide id="11" pos="1371">
          <p15:clr>
            <a:srgbClr val="A4A3A4"/>
          </p15:clr>
        </p15:guide>
        <p15:guide id="12" pos="1633">
          <p15:clr>
            <a:srgbClr val="A4A3A4"/>
          </p15:clr>
        </p15:guide>
        <p15:guide id="13" pos="1749">
          <p15:clr>
            <a:srgbClr val="A4A3A4"/>
          </p15:clr>
        </p15:guide>
        <p15:guide id="14" pos="2011">
          <p15:clr>
            <a:srgbClr val="A4A3A4"/>
          </p15:clr>
        </p15:guide>
        <p15:guide id="15" pos="2128">
          <p15:clr>
            <a:srgbClr val="A4A3A4"/>
          </p15:clr>
        </p15:guide>
        <p15:guide id="16" pos="2390">
          <p15:clr>
            <a:srgbClr val="A4A3A4"/>
          </p15:clr>
        </p15:guide>
        <p15:guide id="17" pos="2506">
          <p15:clr>
            <a:srgbClr val="A4A3A4"/>
          </p15:clr>
        </p15:guide>
        <p15:guide id="18" pos="2769">
          <p15:clr>
            <a:srgbClr val="A4A3A4"/>
          </p15:clr>
        </p15:guide>
        <p15:guide id="19" pos="2886">
          <p15:clr>
            <a:srgbClr val="A4A3A4"/>
          </p15:clr>
        </p15:guide>
        <p15:guide id="20" pos="3147">
          <p15:clr>
            <a:srgbClr val="A4A3A4"/>
          </p15:clr>
        </p15:guide>
        <p15:guide id="21" pos="3264">
          <p15:clr>
            <a:srgbClr val="A4A3A4"/>
          </p15:clr>
        </p15:guide>
        <p15:guide id="22" pos="3524">
          <p15:clr>
            <a:srgbClr val="A4A3A4"/>
          </p15:clr>
        </p15:guide>
        <p15:guide id="23" pos="3642">
          <p15:clr>
            <a:srgbClr val="A4A3A4"/>
          </p15:clr>
        </p15:guide>
        <p15:guide id="24" pos="3904">
          <p15:clr>
            <a:srgbClr val="A4A3A4"/>
          </p15:clr>
        </p15:guide>
        <p15:guide id="25" pos="4022">
          <p15:clr>
            <a:srgbClr val="A4A3A4"/>
          </p15:clr>
        </p15:guide>
        <p15:guide id="26" pos="4282">
          <p15:clr>
            <a:srgbClr val="A4A3A4"/>
          </p15:clr>
        </p15:guide>
        <p15:guide id="27" pos="4399">
          <p15:clr>
            <a:srgbClr val="A4A3A4"/>
          </p15:clr>
        </p15:guide>
        <p15:guide id="28" orient="horz" pos="1327">
          <p15:clr>
            <a:srgbClr val="5ACBF0"/>
          </p15:clr>
        </p15:guide>
        <p15:guide id="29" orient="horz" pos="1864">
          <p15:clr>
            <a:srgbClr val="5ACBF0"/>
          </p15:clr>
        </p15:guide>
        <p15:guide id="30" orient="horz" pos="422">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Blank">
    <p:bg>
      <p:bgPr>
        <a:solidFill>
          <a:srgbClr val="F4F3F5"/>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79029A9-D9C7-4716-A233-4DADF6BF80E2}"/>
              </a:ext>
            </a:extLst>
          </p:cNvPr>
          <p:cNvSpPr/>
          <p:nvPr userDrawn="1"/>
        </p:nvSpPr>
        <p:spPr bwMode="auto">
          <a:xfrm>
            <a:off x="1" y="9082386"/>
            <a:ext cx="6858000" cy="823613"/>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sp>
        <p:nvSpPr>
          <p:cNvPr id="11" name="Text Placeholder 10">
            <a:extLst>
              <a:ext uri="{FF2B5EF4-FFF2-40B4-BE49-F238E27FC236}">
                <a16:creationId xmlns:a16="http://schemas.microsoft.com/office/drawing/2014/main" id="{4128C609-A35A-4AF8-8D4A-887DC4333B11}"/>
              </a:ext>
            </a:extLst>
          </p:cNvPr>
          <p:cNvSpPr>
            <a:spLocks noGrp="1"/>
          </p:cNvSpPr>
          <p:nvPr>
            <p:ph type="body" sz="quarter" idx="10" hasCustomPrompt="1"/>
          </p:nvPr>
        </p:nvSpPr>
        <p:spPr>
          <a:xfrm>
            <a:off x="328613" y="352954"/>
            <a:ext cx="6200773" cy="819150"/>
          </a:xfrm>
        </p:spPr>
        <p:txBody>
          <a:bodyPr/>
          <a:lstStyle>
            <a:lvl1pPr marL="0" indent="0">
              <a:buNone/>
              <a:defRPr sz="1400">
                <a:latin typeface="+mj-lt"/>
                <a:cs typeface="Segoe Sans Display Semilight" pitchFamily="2" charset="0"/>
              </a:defRPr>
            </a:lvl1pPr>
            <a:lvl2pPr marL="121030" indent="0">
              <a:buNone/>
              <a:defRPr/>
            </a:lvl2pPr>
            <a:lvl3pPr marL="242060" indent="0">
              <a:buNone/>
              <a:defRPr/>
            </a:lvl3pPr>
            <a:lvl4pPr marL="350484" indent="0">
              <a:buNone/>
              <a:defRPr/>
            </a:lvl4pPr>
            <a:lvl5pPr marL="453022" indent="0">
              <a:buNone/>
              <a:defRPr/>
            </a:lvl5pPr>
          </a:lstStyle>
          <a:p>
            <a:pPr lvl="0"/>
            <a:r>
              <a:rPr lang="en-US" dirty="0"/>
              <a:t>Click to edit title style</a:t>
            </a:r>
          </a:p>
        </p:txBody>
      </p:sp>
      <p:grpSp>
        <p:nvGrpSpPr>
          <p:cNvPr id="38" name="Group 37">
            <a:extLst>
              <a:ext uri="{FF2B5EF4-FFF2-40B4-BE49-F238E27FC236}">
                <a16:creationId xmlns:a16="http://schemas.microsoft.com/office/drawing/2014/main" id="{EF853BD5-BF0D-4DA9-AF55-DDA3CFE22C83}"/>
              </a:ext>
            </a:extLst>
          </p:cNvPr>
          <p:cNvGrpSpPr/>
          <p:nvPr userDrawn="1"/>
        </p:nvGrpSpPr>
        <p:grpSpPr>
          <a:xfrm>
            <a:off x="2988450" y="9242924"/>
            <a:ext cx="207781" cy="207781"/>
            <a:chOff x="8844880" y="5070199"/>
            <a:chExt cx="252000" cy="252000"/>
          </a:xfrm>
        </p:grpSpPr>
        <p:sp>
          <p:nvSpPr>
            <p:cNvPr id="39" name="Freeform: Shape 38">
              <a:extLst>
                <a:ext uri="{FF2B5EF4-FFF2-40B4-BE49-F238E27FC236}">
                  <a16:creationId xmlns:a16="http://schemas.microsoft.com/office/drawing/2014/main" id="{EE6342E0-A114-43BE-92D8-98D24C017066}"/>
                </a:ext>
              </a:extLst>
            </p:cNvPr>
            <p:cNvSpPr/>
            <p:nvPr/>
          </p:nvSpPr>
          <p:spPr>
            <a:xfrm rot="5400000">
              <a:off x="8844880" y="5070199"/>
              <a:ext cx="252000" cy="252000"/>
            </a:xfrm>
            <a:custGeom>
              <a:avLst/>
              <a:gdLst>
                <a:gd name="connsiteX0" fmla="*/ 0 w 126000"/>
                <a:gd name="connsiteY0" fmla="*/ 63000 h 126000"/>
                <a:gd name="connsiteX1" fmla="*/ 63000 w 126000"/>
                <a:gd name="connsiteY1" fmla="*/ 0 h 126000"/>
                <a:gd name="connsiteX2" fmla="*/ 126000 w 126000"/>
                <a:gd name="connsiteY2" fmla="*/ 63000 h 126000"/>
                <a:gd name="connsiteX3" fmla="*/ 63000 w 126000"/>
                <a:gd name="connsiteY3" fmla="*/ 126000 h 126000"/>
                <a:gd name="connsiteX4" fmla="*/ 0 w 126000"/>
                <a:gd name="connsiteY4" fmla="*/ 63000 h 126000"/>
                <a:gd name="connsiteX5" fmla="*/ 0 w 126000"/>
                <a:gd name="connsiteY5" fmla="*/ 63000 h 12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000" h="126000">
                  <a:moveTo>
                    <a:pt x="0" y="63000"/>
                  </a:moveTo>
                  <a:cubicBezTo>
                    <a:pt x="0" y="28205"/>
                    <a:pt x="28205" y="0"/>
                    <a:pt x="63000" y="0"/>
                  </a:cubicBezTo>
                  <a:cubicBezTo>
                    <a:pt x="97795" y="0"/>
                    <a:pt x="126000" y="28205"/>
                    <a:pt x="126000" y="63000"/>
                  </a:cubicBezTo>
                  <a:cubicBezTo>
                    <a:pt x="126000" y="97795"/>
                    <a:pt x="97795" y="126000"/>
                    <a:pt x="63000" y="126000"/>
                  </a:cubicBezTo>
                  <a:cubicBezTo>
                    <a:pt x="28205" y="126000"/>
                    <a:pt x="0" y="97795"/>
                    <a:pt x="0" y="63000"/>
                  </a:cubicBezTo>
                  <a:lnTo>
                    <a:pt x="0" y="63000"/>
                  </a:lnTo>
                  <a:close/>
                </a:path>
              </a:pathLst>
            </a:custGeom>
            <a:solidFill>
              <a:srgbClr val="4FA7F2"/>
            </a:solidFill>
            <a:ln w="391" cap="flat">
              <a:noFill/>
              <a:prstDash val="solid"/>
              <a:miter/>
            </a:ln>
          </p:spPr>
          <p:txBody>
            <a:bodyPr rtlCol="0" anchor="ctr"/>
            <a:lstStyle/>
            <a:p>
              <a:endParaRPr lang="en-US"/>
            </a:p>
          </p:txBody>
        </p:sp>
        <p:grpSp>
          <p:nvGrpSpPr>
            <p:cNvPr id="40" name="Graphic 32">
              <a:extLst>
                <a:ext uri="{FF2B5EF4-FFF2-40B4-BE49-F238E27FC236}">
                  <a16:creationId xmlns:a16="http://schemas.microsoft.com/office/drawing/2014/main" id="{68BB2AD9-E94B-4B7D-931E-263B76971213}"/>
                </a:ext>
              </a:extLst>
            </p:cNvPr>
            <p:cNvGrpSpPr/>
            <p:nvPr/>
          </p:nvGrpSpPr>
          <p:grpSpPr>
            <a:xfrm rot="5400000">
              <a:off x="8914870" y="5143953"/>
              <a:ext cx="112024" cy="104488"/>
              <a:chOff x="2996146" y="4819536"/>
              <a:chExt cx="56012" cy="52244"/>
            </a:xfrm>
          </p:grpSpPr>
          <p:sp>
            <p:nvSpPr>
              <p:cNvPr id="41" name="Freeform: Shape 40">
                <a:extLst>
                  <a:ext uri="{FF2B5EF4-FFF2-40B4-BE49-F238E27FC236}">
                    <a16:creationId xmlns:a16="http://schemas.microsoft.com/office/drawing/2014/main" id="{355EBA43-40D3-42F5-91DD-CC57424ACC01}"/>
                  </a:ext>
                </a:extLst>
              </p:cNvPr>
              <p:cNvSpPr/>
              <p:nvPr/>
            </p:nvSpPr>
            <p:spPr>
              <a:xfrm>
                <a:off x="3024153" y="4819536"/>
                <a:ext cx="397" cy="52244"/>
              </a:xfrm>
              <a:custGeom>
                <a:avLst/>
                <a:gdLst>
                  <a:gd name="connsiteX0" fmla="*/ 0 w 397"/>
                  <a:gd name="connsiteY0" fmla="*/ 52244 h 52244"/>
                  <a:gd name="connsiteX1" fmla="*/ 0 w 397"/>
                  <a:gd name="connsiteY1" fmla="*/ 0 h 52244"/>
                </a:gdLst>
                <a:ahLst/>
                <a:cxnLst>
                  <a:cxn ang="0">
                    <a:pos x="connsiteX0" y="connsiteY0"/>
                  </a:cxn>
                  <a:cxn ang="0">
                    <a:pos x="connsiteX1" y="connsiteY1"/>
                  </a:cxn>
                </a:cxnLst>
                <a:rect l="l" t="t" r="r" b="b"/>
                <a:pathLst>
                  <a:path w="397" h="52244">
                    <a:moveTo>
                      <a:pt x="0" y="52244"/>
                    </a:moveTo>
                    <a:lnTo>
                      <a:pt x="0" y="0"/>
                    </a:lnTo>
                  </a:path>
                </a:pathLst>
              </a:custGeom>
              <a:ln w="9525" cap="rnd">
                <a:solidFill>
                  <a:schemeClr val="tx1"/>
                </a:solidFill>
                <a:prstDash val="solid"/>
                <a:round/>
              </a:ln>
            </p:spPr>
            <p:txBody>
              <a:bodyPr rtlCol="0" anchor="ctr"/>
              <a:lstStyle/>
              <a:p>
                <a:endParaRPr lang="en-US"/>
              </a:p>
            </p:txBody>
          </p:sp>
          <p:sp>
            <p:nvSpPr>
              <p:cNvPr id="42" name="Freeform: Shape 41">
                <a:extLst>
                  <a:ext uri="{FF2B5EF4-FFF2-40B4-BE49-F238E27FC236}">
                    <a16:creationId xmlns:a16="http://schemas.microsoft.com/office/drawing/2014/main" id="{5AE3289C-4130-4FAF-930C-0ED46F8F525A}"/>
                  </a:ext>
                </a:extLst>
              </p:cNvPr>
              <p:cNvSpPr/>
              <p:nvPr/>
            </p:nvSpPr>
            <p:spPr>
              <a:xfrm>
                <a:off x="2996146" y="4819536"/>
                <a:ext cx="28006" cy="23304"/>
              </a:xfrm>
              <a:custGeom>
                <a:avLst/>
                <a:gdLst>
                  <a:gd name="connsiteX0" fmla="*/ 0 w 28006"/>
                  <a:gd name="connsiteY0" fmla="*/ 23304 h 23304"/>
                  <a:gd name="connsiteX1" fmla="*/ 28006 w 28006"/>
                  <a:gd name="connsiteY1" fmla="*/ 0 h 23304"/>
                </a:gdLst>
                <a:ahLst/>
                <a:cxnLst>
                  <a:cxn ang="0">
                    <a:pos x="connsiteX0" y="connsiteY0"/>
                  </a:cxn>
                  <a:cxn ang="0">
                    <a:pos x="connsiteX1" y="connsiteY1"/>
                  </a:cxn>
                </a:cxnLst>
                <a:rect l="l" t="t" r="r" b="b"/>
                <a:pathLst>
                  <a:path w="28006" h="23304">
                    <a:moveTo>
                      <a:pt x="0" y="23304"/>
                    </a:moveTo>
                    <a:lnTo>
                      <a:pt x="28006" y="0"/>
                    </a:lnTo>
                  </a:path>
                </a:pathLst>
              </a:custGeom>
              <a:ln w="9525" cap="rnd">
                <a:solidFill>
                  <a:schemeClr val="tx1"/>
                </a:solidFill>
                <a:prstDash val="solid"/>
                <a:round/>
              </a:ln>
            </p:spPr>
            <p:txBody>
              <a:bodyPr rtlCol="0" anchor="ctr"/>
              <a:lstStyle/>
              <a:p>
                <a:endParaRPr lang="en-US"/>
              </a:p>
            </p:txBody>
          </p:sp>
          <p:sp>
            <p:nvSpPr>
              <p:cNvPr id="43" name="Freeform: Shape 42">
                <a:extLst>
                  <a:ext uri="{FF2B5EF4-FFF2-40B4-BE49-F238E27FC236}">
                    <a16:creationId xmlns:a16="http://schemas.microsoft.com/office/drawing/2014/main" id="{01616B71-6C96-4281-A85D-2EBF02FACFC0}"/>
                  </a:ext>
                </a:extLst>
              </p:cNvPr>
              <p:cNvSpPr/>
              <p:nvPr/>
            </p:nvSpPr>
            <p:spPr>
              <a:xfrm>
                <a:off x="3024153" y="4819536"/>
                <a:ext cx="28006" cy="23304"/>
              </a:xfrm>
              <a:custGeom>
                <a:avLst/>
                <a:gdLst>
                  <a:gd name="connsiteX0" fmla="*/ 28006 w 28006"/>
                  <a:gd name="connsiteY0" fmla="*/ 23304 h 23304"/>
                  <a:gd name="connsiteX1" fmla="*/ 0 w 28006"/>
                  <a:gd name="connsiteY1" fmla="*/ 0 h 23304"/>
                </a:gdLst>
                <a:ahLst/>
                <a:cxnLst>
                  <a:cxn ang="0">
                    <a:pos x="connsiteX0" y="connsiteY0"/>
                  </a:cxn>
                  <a:cxn ang="0">
                    <a:pos x="connsiteX1" y="connsiteY1"/>
                  </a:cxn>
                </a:cxnLst>
                <a:rect l="l" t="t" r="r" b="b"/>
                <a:pathLst>
                  <a:path w="28006" h="23304">
                    <a:moveTo>
                      <a:pt x="28006" y="23304"/>
                    </a:moveTo>
                    <a:lnTo>
                      <a:pt x="0" y="0"/>
                    </a:lnTo>
                  </a:path>
                </a:pathLst>
              </a:custGeom>
              <a:ln w="9525" cap="rnd">
                <a:solidFill>
                  <a:schemeClr val="tx1"/>
                </a:solidFill>
                <a:prstDash val="solid"/>
                <a:round/>
              </a:ln>
            </p:spPr>
            <p:txBody>
              <a:bodyPr rtlCol="0" anchor="ctr"/>
              <a:lstStyle/>
              <a:p>
                <a:endParaRPr lang="en-US"/>
              </a:p>
            </p:txBody>
          </p:sp>
        </p:grpSp>
      </p:grpSp>
      <p:sp>
        <p:nvSpPr>
          <p:cNvPr id="47" name="Picture Placeholder 14">
            <a:extLst>
              <a:ext uri="{FF2B5EF4-FFF2-40B4-BE49-F238E27FC236}">
                <a16:creationId xmlns:a16="http://schemas.microsoft.com/office/drawing/2014/main" id="{EB485EF6-4EFB-4280-AD9B-7BB5D0926ACC}"/>
              </a:ext>
            </a:extLst>
          </p:cNvPr>
          <p:cNvSpPr>
            <a:spLocks noGrp="1"/>
          </p:cNvSpPr>
          <p:nvPr>
            <p:ph type="pic" sz="quarter" idx="16" hasCustomPrompt="1"/>
          </p:nvPr>
        </p:nvSpPr>
        <p:spPr>
          <a:xfrm>
            <a:off x="5077971" y="9242924"/>
            <a:ext cx="1451415" cy="457390"/>
          </a:xfrm>
          <a:solidFill>
            <a:schemeClr val="bg1"/>
          </a:solidFill>
        </p:spPr>
        <p:txBody>
          <a:bodyPr anchor="ctr">
            <a:noAutofit/>
          </a:bodyPr>
          <a:lstStyle>
            <a:lvl1pPr marL="0" indent="0" algn="ctr">
              <a:buNone/>
              <a:defRPr sz="1000">
                <a:solidFill>
                  <a:schemeClr val="tx1"/>
                </a:solidFill>
              </a:defRPr>
            </a:lvl1pPr>
          </a:lstStyle>
          <a:p>
            <a:r>
              <a:rPr lang="en-US" dirty="0"/>
              <a:t>Partner logo</a:t>
            </a:r>
          </a:p>
        </p:txBody>
      </p:sp>
      <p:sp>
        <p:nvSpPr>
          <p:cNvPr id="51" name="TextBox 50">
            <a:extLst>
              <a:ext uri="{FF2B5EF4-FFF2-40B4-BE49-F238E27FC236}">
                <a16:creationId xmlns:a16="http://schemas.microsoft.com/office/drawing/2014/main" id="{F48BE482-7ED1-441F-BDD1-2205D14A5093}"/>
              </a:ext>
            </a:extLst>
          </p:cNvPr>
          <p:cNvSpPr txBox="1"/>
          <p:nvPr userDrawn="1"/>
        </p:nvSpPr>
        <p:spPr>
          <a:xfrm>
            <a:off x="410622" y="9244747"/>
            <a:ext cx="2214554" cy="307777"/>
          </a:xfrm>
          <a:prstGeom prst="rect">
            <a:avLst/>
          </a:prstGeom>
          <a:noFill/>
        </p:spPr>
        <p:txBody>
          <a:bodyPr wrap="square" lIns="0" tIns="0" rIns="0" bIns="0" rtlCol="0">
            <a:spAutoFit/>
          </a:bodyPr>
          <a:lstStyle/>
          <a:p>
            <a:pPr>
              <a:spcAft>
                <a:spcPts val="300"/>
              </a:spcAft>
            </a:pPr>
            <a:r>
              <a:rPr lang="en-US" sz="1000" dirty="0">
                <a:solidFill>
                  <a:srgbClr val="091F2C"/>
                </a:solidFill>
                <a:latin typeface="+mj-lt"/>
              </a:rPr>
              <a:t>Contact us today to schedule your free healthcare security assessment.</a:t>
            </a:r>
          </a:p>
        </p:txBody>
      </p:sp>
      <p:sp>
        <p:nvSpPr>
          <p:cNvPr id="3" name="Text Placeholder 2">
            <a:extLst>
              <a:ext uri="{FF2B5EF4-FFF2-40B4-BE49-F238E27FC236}">
                <a16:creationId xmlns:a16="http://schemas.microsoft.com/office/drawing/2014/main" id="{5C3BD5B8-22B9-4839-9F50-5943BD6661C0}"/>
              </a:ext>
            </a:extLst>
          </p:cNvPr>
          <p:cNvSpPr>
            <a:spLocks noGrp="1"/>
          </p:cNvSpPr>
          <p:nvPr>
            <p:ph type="body" sz="quarter" idx="27" hasCustomPrompt="1"/>
          </p:nvPr>
        </p:nvSpPr>
        <p:spPr>
          <a:xfrm>
            <a:off x="3289770" y="9242924"/>
            <a:ext cx="1565560" cy="461665"/>
          </a:xfrm>
        </p:spPr>
        <p:txBody>
          <a:bodyPr wrap="square">
            <a:spAutoFit/>
          </a:bodyPr>
          <a:lstStyle>
            <a:lvl1pPr marL="0" indent="0">
              <a:buNone/>
              <a:defRPr sz="1000">
                <a:latin typeface="+mj-lt"/>
              </a:defRPr>
            </a:lvl1pPr>
            <a:lvl2pPr marL="121030" indent="0">
              <a:buNone/>
              <a:defRPr/>
            </a:lvl2pPr>
            <a:lvl3pPr marL="242060" indent="0">
              <a:buNone/>
              <a:defRPr/>
            </a:lvl3pPr>
            <a:lvl4pPr marL="350484" indent="0">
              <a:buNone/>
              <a:defRPr/>
            </a:lvl4pPr>
            <a:lvl5pPr marL="453022" indent="0">
              <a:buNone/>
              <a:defRPr/>
            </a:lvl5pPr>
          </a:lstStyle>
          <a:p>
            <a:pPr lvl="0"/>
            <a:r>
              <a:rPr lang="en-US" dirty="0"/>
              <a:t>[Phone]</a:t>
            </a:r>
            <a:br>
              <a:rPr lang="en-US" dirty="0"/>
            </a:br>
            <a:r>
              <a:rPr lang="en-US" dirty="0"/>
              <a:t>[Email]</a:t>
            </a:r>
            <a:br>
              <a:rPr lang="en-US" dirty="0"/>
            </a:br>
            <a:r>
              <a:rPr lang="en-US" dirty="0"/>
              <a:t>[Website]</a:t>
            </a:r>
          </a:p>
        </p:txBody>
      </p:sp>
      <p:cxnSp>
        <p:nvCxnSpPr>
          <p:cNvPr id="46" name="Straight Connector 45">
            <a:extLst>
              <a:ext uri="{FF2B5EF4-FFF2-40B4-BE49-F238E27FC236}">
                <a16:creationId xmlns:a16="http://schemas.microsoft.com/office/drawing/2014/main" id="{E7621B2C-8BDD-46DF-874E-F43FEDFE78AA}"/>
              </a:ext>
              <a:ext uri="{C183D7F6-B498-43B3-948B-1728B52AA6E4}">
                <adec:decorative xmlns:adec="http://schemas.microsoft.com/office/drawing/2017/decorative" val="1"/>
              </a:ext>
            </a:extLst>
          </p:cNvPr>
          <p:cNvCxnSpPr>
            <a:cxnSpLocks/>
          </p:cNvCxnSpPr>
          <p:nvPr userDrawn="1"/>
        </p:nvCxnSpPr>
        <p:spPr>
          <a:xfrm>
            <a:off x="2847816" y="9242924"/>
            <a:ext cx="0" cy="460800"/>
          </a:xfrm>
          <a:prstGeom prst="line">
            <a:avLst/>
          </a:prstGeom>
          <a:ln w="12700">
            <a:solidFill>
              <a:srgbClr val="4FA7F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F2BD5FDC-1DBA-453E-9E3C-9A20F9C55386}"/>
              </a:ext>
              <a:ext uri="{C183D7F6-B498-43B3-948B-1728B52AA6E4}">
                <adec:decorative xmlns:adec="http://schemas.microsoft.com/office/drawing/2017/decorative" val="1"/>
              </a:ext>
            </a:extLst>
          </p:cNvPr>
          <p:cNvCxnSpPr>
            <a:cxnSpLocks/>
          </p:cNvCxnSpPr>
          <p:nvPr userDrawn="1"/>
        </p:nvCxnSpPr>
        <p:spPr>
          <a:xfrm>
            <a:off x="4966651" y="9242924"/>
            <a:ext cx="0" cy="460800"/>
          </a:xfrm>
          <a:prstGeom prst="line">
            <a:avLst/>
          </a:prstGeom>
          <a:ln w="12700">
            <a:solidFill>
              <a:srgbClr val="4FA7F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1711FD08-9721-446F-A2B6-C4FC98C930D8}"/>
              </a:ext>
            </a:extLst>
          </p:cNvPr>
          <p:cNvPicPr>
            <a:picLocks noChangeAspect="1"/>
          </p:cNvPicPr>
          <p:nvPr userDrawn="1"/>
        </p:nvPicPr>
        <p:blipFill>
          <a:blip r:embed="rId2">
            <a:extLst>
              <a:ext uri="{28A0092B-C50C-407E-A947-70E740481C1C}">
                <a14:useLocalDpi xmlns:a14="http://schemas.microsoft.com/office/drawing/2010/main" val="0"/>
              </a:ext>
            </a:extLst>
          </a:blip>
          <a:srcRect l="7065" r="18041" b="22101"/>
          <a:stretch>
            <a:fillRect/>
          </a:stretch>
        </p:blipFill>
        <p:spPr>
          <a:xfrm>
            <a:off x="0" y="1"/>
            <a:ext cx="6857998" cy="4012365"/>
          </a:xfrm>
          <a:custGeom>
            <a:avLst/>
            <a:gdLst>
              <a:gd name="connsiteX0" fmla="*/ 0 w 6857998"/>
              <a:gd name="connsiteY0" fmla="*/ 0 h 4012365"/>
              <a:gd name="connsiteX1" fmla="*/ 6857998 w 6857998"/>
              <a:gd name="connsiteY1" fmla="*/ 0 h 4012365"/>
              <a:gd name="connsiteX2" fmla="*/ 6857998 w 6857998"/>
              <a:gd name="connsiteY2" fmla="*/ 4012365 h 4012365"/>
              <a:gd name="connsiteX3" fmla="*/ 0 w 6857998"/>
              <a:gd name="connsiteY3" fmla="*/ 4012365 h 4012365"/>
            </a:gdLst>
            <a:ahLst/>
            <a:cxnLst>
              <a:cxn ang="0">
                <a:pos x="connsiteX0" y="connsiteY0"/>
              </a:cxn>
              <a:cxn ang="0">
                <a:pos x="connsiteX1" y="connsiteY1"/>
              </a:cxn>
              <a:cxn ang="0">
                <a:pos x="connsiteX2" y="connsiteY2"/>
              </a:cxn>
              <a:cxn ang="0">
                <a:pos x="connsiteX3" y="connsiteY3"/>
              </a:cxn>
            </a:cxnLst>
            <a:rect l="l" t="t" r="r" b="b"/>
            <a:pathLst>
              <a:path w="6857998" h="4012365">
                <a:moveTo>
                  <a:pt x="0" y="0"/>
                </a:moveTo>
                <a:lnTo>
                  <a:pt x="6857998" y="0"/>
                </a:lnTo>
                <a:lnTo>
                  <a:pt x="6857998" y="4012365"/>
                </a:lnTo>
                <a:lnTo>
                  <a:pt x="0" y="4012365"/>
                </a:lnTo>
                <a:close/>
              </a:path>
            </a:pathLst>
          </a:custGeom>
        </p:spPr>
      </p:pic>
    </p:spTree>
    <p:extLst>
      <p:ext uri="{BB962C8B-B14F-4D97-AF65-F5344CB8AC3E}">
        <p14:creationId xmlns:p14="http://schemas.microsoft.com/office/powerpoint/2010/main" val="3434794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6" pos="496">
          <p15:clr>
            <a:srgbClr val="A4A3A4"/>
          </p15:clr>
        </p15:guide>
        <p15:guide id="7" pos="613">
          <p15:clr>
            <a:srgbClr val="A4A3A4"/>
          </p15:clr>
        </p15:guide>
        <p15:guide id="8" pos="876">
          <p15:clr>
            <a:srgbClr val="A4A3A4"/>
          </p15:clr>
        </p15:guide>
        <p15:guide id="9" pos="992">
          <p15:clr>
            <a:srgbClr val="A4A3A4"/>
          </p15:clr>
        </p15:guide>
        <p15:guide id="10" pos="1254">
          <p15:clr>
            <a:srgbClr val="A4A3A4"/>
          </p15:clr>
        </p15:guide>
        <p15:guide id="11" pos="1371">
          <p15:clr>
            <a:srgbClr val="A4A3A4"/>
          </p15:clr>
        </p15:guide>
        <p15:guide id="12" pos="1633">
          <p15:clr>
            <a:srgbClr val="A4A3A4"/>
          </p15:clr>
        </p15:guide>
        <p15:guide id="13" pos="1749">
          <p15:clr>
            <a:srgbClr val="A4A3A4"/>
          </p15:clr>
        </p15:guide>
        <p15:guide id="14" pos="2011">
          <p15:clr>
            <a:srgbClr val="A4A3A4"/>
          </p15:clr>
        </p15:guide>
        <p15:guide id="15" pos="2128">
          <p15:clr>
            <a:srgbClr val="A4A3A4"/>
          </p15:clr>
        </p15:guide>
        <p15:guide id="16" pos="2390">
          <p15:clr>
            <a:srgbClr val="A4A3A4"/>
          </p15:clr>
        </p15:guide>
        <p15:guide id="17" pos="2506">
          <p15:clr>
            <a:srgbClr val="A4A3A4"/>
          </p15:clr>
        </p15:guide>
        <p15:guide id="18" pos="2769">
          <p15:clr>
            <a:srgbClr val="A4A3A4"/>
          </p15:clr>
        </p15:guide>
        <p15:guide id="19" pos="2886">
          <p15:clr>
            <a:srgbClr val="A4A3A4"/>
          </p15:clr>
        </p15:guide>
        <p15:guide id="20" pos="3147">
          <p15:clr>
            <a:srgbClr val="A4A3A4"/>
          </p15:clr>
        </p15:guide>
        <p15:guide id="21" pos="3264">
          <p15:clr>
            <a:srgbClr val="A4A3A4"/>
          </p15:clr>
        </p15:guide>
        <p15:guide id="22" pos="3524">
          <p15:clr>
            <a:srgbClr val="A4A3A4"/>
          </p15:clr>
        </p15:guide>
        <p15:guide id="23" pos="3642">
          <p15:clr>
            <a:srgbClr val="A4A3A4"/>
          </p15:clr>
        </p15:guide>
        <p15:guide id="24" pos="3904">
          <p15:clr>
            <a:srgbClr val="A4A3A4"/>
          </p15:clr>
        </p15:guide>
        <p15:guide id="25" pos="4022">
          <p15:clr>
            <a:srgbClr val="A4A3A4"/>
          </p15:clr>
        </p15:guide>
        <p15:guide id="26" pos="4282">
          <p15:clr>
            <a:srgbClr val="A4A3A4"/>
          </p15:clr>
        </p15:guide>
        <p15:guide id="27" pos="4399">
          <p15:clr>
            <a:srgbClr val="A4A3A4"/>
          </p15:clr>
        </p15:guide>
        <p15:guide id="28" orient="horz" pos="1327">
          <p15:clr>
            <a:srgbClr val="5ACBF0"/>
          </p15:clr>
        </p15:guide>
        <p15:guide id="29" orient="horz" pos="1864">
          <p15:clr>
            <a:srgbClr val="5ACBF0"/>
          </p15:clr>
        </p15:guide>
        <p15:guide id="30" orient="horz" pos="422">
          <p15:clr>
            <a:srgbClr val="5ACBF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330899" y="422131"/>
            <a:ext cx="6197918" cy="647267"/>
          </a:xfrm>
          <a:prstGeom prst="rect">
            <a:avLst/>
          </a:prstGeom>
        </p:spPr>
        <p:txBody>
          <a:bodyPr vert="horz" wrap="square" lIns="0" tIns="0" rIns="0" bIns="0" rtlCol="0" anchor="t">
            <a:noAutofit/>
          </a:bodyPr>
          <a:lstStyle/>
          <a:p>
            <a:r>
              <a:rPr lang="en-US" dirty="0"/>
              <a:t>Click to edit Master title style</a:t>
            </a:r>
          </a:p>
        </p:txBody>
      </p:sp>
      <p:sp>
        <p:nvSpPr>
          <p:cNvPr id="4" name="Text Placeholder 3"/>
          <p:cNvSpPr>
            <a:spLocks noGrp="1"/>
          </p:cNvSpPr>
          <p:nvPr userDrawn="1">
            <p:ph type="body" idx="1"/>
          </p:nvPr>
        </p:nvSpPr>
        <p:spPr>
          <a:xfrm>
            <a:off x="328612" y="1452880"/>
            <a:ext cx="6197918" cy="8029424"/>
          </a:xfrm>
          <a:prstGeom prst="rect">
            <a:avLst/>
          </a:prstGeom>
        </p:spPr>
        <p:txBody>
          <a:bodyPr vert="horz" wrap="square"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6858000" cy="9906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0" y="2"/>
            <a:ext cx="329185" cy="845312"/>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6819" tIns="77455" rIns="96819" bIns="77455" numCol="1" spcCol="0" rtlCol="0" fromWordArt="0" anchor="t" anchorCtr="0" forceAA="0" compatLnSpc="1">
            <a:prstTxWarp prst="textNoShape">
              <a:avLst/>
            </a:prstTxWarp>
            <a:noAutofit/>
          </a:bodyPr>
          <a:lstStyle/>
          <a:p>
            <a:pPr algn="ctr" defTabSz="493688" fontAlgn="base">
              <a:lnSpc>
                <a:spcPct val="90000"/>
              </a:lnSpc>
              <a:spcBef>
                <a:spcPct val="0"/>
              </a:spcBef>
              <a:spcAft>
                <a:spcPct val="0"/>
              </a:spcAft>
            </a:pPr>
            <a:endParaRPr lang="en-US" sz="1271">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164592" cy="42265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6819" tIns="77455" rIns="96819" bIns="77455" numCol="1" spcCol="0" rtlCol="0" fromWordArt="0" anchor="t" anchorCtr="0" forceAA="0" compatLnSpc="1">
            <a:prstTxWarp prst="textNoShape">
              <a:avLst/>
            </a:prstTxWarp>
            <a:noAutofit/>
          </a:bodyPr>
          <a:lstStyle/>
          <a:p>
            <a:pPr algn="ctr" defTabSz="493688" fontAlgn="base">
              <a:lnSpc>
                <a:spcPct val="90000"/>
              </a:lnSpc>
              <a:spcBef>
                <a:spcPct val="0"/>
              </a:spcBef>
              <a:spcAft>
                <a:spcPct val="0"/>
              </a:spcAft>
            </a:pPr>
            <a:endParaRPr lang="en-US" sz="1271">
              <a:gradFill>
                <a:gsLst>
                  <a:gs pos="0">
                    <a:srgbClr val="FFFFFF"/>
                  </a:gs>
                  <a:gs pos="100000">
                    <a:srgbClr val="FFFFFF"/>
                  </a:gs>
                </a:gsLst>
                <a:lin ang="5400000" scaled="0"/>
              </a:gradFill>
              <a:ea typeface="Segoe UI" pitchFamily="34" charset="0"/>
              <a:cs typeface="Segoe UI" pitchFamily="34" charset="0"/>
            </a:endParaRPr>
          </a:p>
        </p:txBody>
      </p:sp>
      <p:pic>
        <p:nvPicPr>
          <p:cNvPr id="50" name="Graphic 49">
            <a:extLst>
              <a:ext uri="{FF2B5EF4-FFF2-40B4-BE49-F238E27FC236}">
                <a16:creationId xmlns:a16="http://schemas.microsoft.com/office/drawing/2014/main" id="{113664FD-9B38-44B4-8709-2A94C299A761}"/>
              </a:ext>
            </a:extLst>
          </p:cNvPr>
          <p:cNvPicPr>
            <a:picLocks noChangeAspect="1"/>
          </p:cNvPicPr>
          <p:nvPr userDrawn="1"/>
        </p:nvPicPr>
        <p:blipFill>
          <a:blip r:embed="rId5">
            <a:extLst>
              <a:ext uri="{96DAC541-7B7A-43D3-8B79-37D633B846F1}">
                <asvg:svgBlip xmlns:asvg="http://schemas.microsoft.com/office/drawing/2016/SVG/main" r:embed="rId6"/>
              </a:ext>
            </a:extLst>
          </a:blip>
          <a:srcRect/>
          <a:stretch/>
        </p:blipFill>
        <p:spPr>
          <a:xfrm rot="5400000">
            <a:off x="3056761" y="3962400"/>
            <a:ext cx="9906001" cy="1981200"/>
          </a:xfrm>
          <a:prstGeom prst="rect">
            <a:avLst/>
          </a:prstGeom>
        </p:spPr>
      </p:pic>
    </p:spTree>
    <p:extLst>
      <p:ext uri="{BB962C8B-B14F-4D97-AF65-F5344CB8AC3E}">
        <p14:creationId xmlns:p14="http://schemas.microsoft.com/office/powerpoint/2010/main" val="3748521733"/>
      </p:ext>
    </p:extLst>
  </p:cSld>
  <p:clrMap bg1="lt1" tx1="dk1" bg2="lt2" tx2="dk2" accent1="accent1" accent2="accent2" accent3="accent3" accent4="accent4" accent5="accent5" accent6="accent6" hlink="hlink" folHlink="folHlink"/>
  <p:sldLayoutIdLst>
    <p:sldLayoutId id="2147483673" r:id="rId1"/>
    <p:sldLayoutId id="2147483676" r:id="rId2"/>
    <p:sldLayoutId id="2147483678" r:id="rId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493831" rtl="0" eaLnBrk="1" latinLnBrk="0" hangingPunct="1">
        <a:lnSpc>
          <a:spcPct val="100000"/>
        </a:lnSpc>
        <a:spcBef>
          <a:spcPct val="0"/>
        </a:spcBef>
        <a:buNone/>
        <a:defRPr lang="en-US" sz="2400" b="0" kern="1200" cap="none" spc="-26" baseline="0" dirty="0" smtClean="0">
          <a:ln w="3175">
            <a:noFill/>
          </a:ln>
          <a:solidFill>
            <a:schemeClr val="tx1"/>
          </a:solidFill>
          <a:effectLst/>
          <a:latin typeface="Segoe Sans Display Semilight" pitchFamily="2" charset="0"/>
          <a:ea typeface="+mn-ea"/>
          <a:cs typeface="Segoe Sans Display Semilight" pitchFamily="2" charset="0"/>
        </a:defRPr>
      </a:lvl1pPr>
    </p:titleStyle>
    <p:bodyStyle>
      <a:lvl1pPr marL="121030" marR="0" indent="-121030" algn="l" defTabSz="493831"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Segoe Sans Display (Body)"/>
          <a:ea typeface="+mn-ea"/>
          <a:cs typeface="Segoe UI" panose="020B0502040204020203" pitchFamily="34" charset="0"/>
        </a:defRPr>
      </a:lvl1pPr>
      <a:lvl2pPr marL="242060" marR="0" indent="-121030" algn="l" defTabSz="493831"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200" kern="1200" spc="0" baseline="0">
          <a:solidFill>
            <a:schemeClr val="tx1"/>
          </a:solidFill>
          <a:latin typeface="Segoe Sans Display (Body)"/>
          <a:ea typeface="+mn-ea"/>
          <a:cs typeface="+mn-cs"/>
        </a:defRPr>
      </a:lvl2pPr>
      <a:lvl3pPr marL="347961" marR="0" indent="-105901" algn="l" defTabSz="493831"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900" kern="1200" spc="0" baseline="0">
          <a:solidFill>
            <a:schemeClr val="tx1"/>
          </a:solidFill>
          <a:latin typeface="Segoe Sans Display (Body)"/>
          <a:ea typeface="+mn-ea"/>
          <a:cs typeface="+mn-cs"/>
        </a:defRPr>
      </a:lvl3pPr>
      <a:lvl4pPr marL="446299" marR="0" indent="-95815" algn="l" defTabSz="493831"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800" kern="1200" spc="0" baseline="0">
          <a:solidFill>
            <a:schemeClr val="tx1"/>
          </a:solidFill>
          <a:latin typeface="Segoe Sans Display (Body)"/>
          <a:ea typeface="+mn-ea"/>
          <a:cs typeface="+mn-cs"/>
        </a:defRPr>
      </a:lvl4pPr>
      <a:lvl5pPr marL="542114" marR="0" indent="-89092" algn="l" defTabSz="493831"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794" kern="1200" spc="0" baseline="0">
          <a:solidFill>
            <a:schemeClr val="tx1"/>
          </a:solidFill>
          <a:latin typeface="Segoe Sans Display (Body)"/>
          <a:ea typeface="+mn-ea"/>
          <a:cs typeface="+mn-cs"/>
        </a:defRPr>
      </a:lvl5pPr>
      <a:lvl6pPr marL="1358035" indent="-123458" algn="l" defTabSz="493831" rtl="0" eaLnBrk="1" latinLnBrk="0" hangingPunct="1">
        <a:spcBef>
          <a:spcPct val="20000"/>
        </a:spcBef>
        <a:buFont typeface="Arial" pitchFamily="34" charset="0"/>
        <a:buChar char="•"/>
        <a:defRPr sz="1059" kern="1200">
          <a:solidFill>
            <a:schemeClr val="tx1"/>
          </a:solidFill>
          <a:latin typeface="+mn-lt"/>
          <a:ea typeface="+mn-ea"/>
          <a:cs typeface="+mn-cs"/>
        </a:defRPr>
      </a:lvl6pPr>
      <a:lvl7pPr marL="1604951" indent="-123458" algn="l" defTabSz="493831" rtl="0" eaLnBrk="1" latinLnBrk="0" hangingPunct="1">
        <a:spcBef>
          <a:spcPct val="20000"/>
        </a:spcBef>
        <a:buFont typeface="Arial" pitchFamily="34" charset="0"/>
        <a:buChar char="•"/>
        <a:defRPr sz="1059" kern="1200">
          <a:solidFill>
            <a:schemeClr val="tx1"/>
          </a:solidFill>
          <a:latin typeface="+mn-lt"/>
          <a:ea typeface="+mn-ea"/>
          <a:cs typeface="+mn-cs"/>
        </a:defRPr>
      </a:lvl7pPr>
      <a:lvl8pPr marL="1851866" indent="-123458" algn="l" defTabSz="493831" rtl="0" eaLnBrk="1" latinLnBrk="0" hangingPunct="1">
        <a:spcBef>
          <a:spcPct val="20000"/>
        </a:spcBef>
        <a:buFont typeface="Arial" pitchFamily="34" charset="0"/>
        <a:buChar char="•"/>
        <a:defRPr sz="1059" kern="1200">
          <a:solidFill>
            <a:schemeClr val="tx1"/>
          </a:solidFill>
          <a:latin typeface="+mn-lt"/>
          <a:ea typeface="+mn-ea"/>
          <a:cs typeface="+mn-cs"/>
        </a:defRPr>
      </a:lvl8pPr>
      <a:lvl9pPr marL="2098782" indent="-123458" algn="l" defTabSz="493831" rtl="0" eaLnBrk="1" latinLnBrk="0" hangingPunct="1">
        <a:spcBef>
          <a:spcPct val="20000"/>
        </a:spcBef>
        <a:buFont typeface="Arial" pitchFamily="34" charset="0"/>
        <a:buChar char="•"/>
        <a:defRPr sz="1059" kern="1200">
          <a:solidFill>
            <a:schemeClr val="tx1"/>
          </a:solidFill>
          <a:latin typeface="+mn-lt"/>
          <a:ea typeface="+mn-ea"/>
          <a:cs typeface="+mn-cs"/>
        </a:defRPr>
      </a:lvl9pPr>
    </p:bodyStyle>
    <p:otherStyle>
      <a:defPPr>
        <a:defRPr lang="en-US"/>
      </a:defPPr>
      <a:lvl1pPr marL="0" algn="l" defTabSz="493831" rtl="0" eaLnBrk="1" latinLnBrk="0" hangingPunct="1">
        <a:defRPr sz="953" kern="1200">
          <a:solidFill>
            <a:schemeClr val="tx1"/>
          </a:solidFill>
          <a:latin typeface="+mn-lt"/>
          <a:ea typeface="+mn-ea"/>
          <a:cs typeface="+mn-cs"/>
        </a:defRPr>
      </a:lvl1pPr>
      <a:lvl2pPr marL="246916" algn="l" defTabSz="493831" rtl="0" eaLnBrk="1" latinLnBrk="0" hangingPunct="1">
        <a:defRPr sz="953" kern="1200">
          <a:solidFill>
            <a:schemeClr val="tx1"/>
          </a:solidFill>
          <a:latin typeface="+mn-lt"/>
          <a:ea typeface="+mn-ea"/>
          <a:cs typeface="+mn-cs"/>
        </a:defRPr>
      </a:lvl2pPr>
      <a:lvl3pPr marL="493831" algn="l" defTabSz="493831" rtl="0" eaLnBrk="1" latinLnBrk="0" hangingPunct="1">
        <a:defRPr sz="953" kern="1200">
          <a:solidFill>
            <a:schemeClr val="tx1"/>
          </a:solidFill>
          <a:latin typeface="+mn-lt"/>
          <a:ea typeface="+mn-ea"/>
          <a:cs typeface="+mn-cs"/>
        </a:defRPr>
      </a:lvl3pPr>
      <a:lvl4pPr marL="740747" algn="l" defTabSz="493831" rtl="0" eaLnBrk="1" latinLnBrk="0" hangingPunct="1">
        <a:defRPr sz="953" kern="1200">
          <a:solidFill>
            <a:schemeClr val="tx1"/>
          </a:solidFill>
          <a:latin typeface="+mn-lt"/>
          <a:ea typeface="+mn-ea"/>
          <a:cs typeface="+mn-cs"/>
        </a:defRPr>
      </a:lvl4pPr>
      <a:lvl5pPr marL="987661" algn="l" defTabSz="493831" rtl="0" eaLnBrk="1" latinLnBrk="0" hangingPunct="1">
        <a:defRPr sz="953" kern="1200">
          <a:solidFill>
            <a:schemeClr val="tx1"/>
          </a:solidFill>
          <a:latin typeface="+mn-lt"/>
          <a:ea typeface="+mn-ea"/>
          <a:cs typeface="+mn-cs"/>
        </a:defRPr>
      </a:lvl5pPr>
      <a:lvl6pPr marL="1234578" algn="l" defTabSz="493831" rtl="0" eaLnBrk="1" latinLnBrk="0" hangingPunct="1">
        <a:defRPr sz="953" kern="1200">
          <a:solidFill>
            <a:schemeClr val="tx1"/>
          </a:solidFill>
          <a:latin typeface="+mn-lt"/>
          <a:ea typeface="+mn-ea"/>
          <a:cs typeface="+mn-cs"/>
        </a:defRPr>
      </a:lvl6pPr>
      <a:lvl7pPr marL="1481493" algn="l" defTabSz="493831" rtl="0" eaLnBrk="1" latinLnBrk="0" hangingPunct="1">
        <a:defRPr sz="953" kern="1200">
          <a:solidFill>
            <a:schemeClr val="tx1"/>
          </a:solidFill>
          <a:latin typeface="+mn-lt"/>
          <a:ea typeface="+mn-ea"/>
          <a:cs typeface="+mn-cs"/>
        </a:defRPr>
      </a:lvl7pPr>
      <a:lvl8pPr marL="1728408" algn="l" defTabSz="493831" rtl="0" eaLnBrk="1" latinLnBrk="0" hangingPunct="1">
        <a:defRPr sz="953" kern="1200">
          <a:solidFill>
            <a:schemeClr val="tx1"/>
          </a:solidFill>
          <a:latin typeface="+mn-lt"/>
          <a:ea typeface="+mn-ea"/>
          <a:cs typeface="+mn-cs"/>
        </a:defRPr>
      </a:lvl8pPr>
      <a:lvl9pPr marL="1975324" algn="l" defTabSz="493831" rtl="0" eaLnBrk="1" latinLnBrk="0" hangingPunct="1">
        <a:defRPr sz="953"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235">
          <p15:clr>
            <a:srgbClr val="C35EA4"/>
          </p15:clr>
        </p15:guide>
        <p15:guide id="17" pos="4662">
          <p15:clr>
            <a:srgbClr val="C35EA4"/>
          </p15:clr>
        </p15:guide>
        <p15:guide id="25" orient="horz" pos="684">
          <p15:clr>
            <a:srgbClr val="C35EA4"/>
          </p15:clr>
        </p15:guide>
        <p15:guide id="26" orient="horz" pos="5792">
          <p15:clr>
            <a:srgbClr val="C35EA4"/>
          </p15:clr>
        </p15:guide>
        <p15:guide id="27" orient="horz" pos="270">
          <p15:clr>
            <a:srgbClr val="A4A3A4"/>
          </p15:clr>
        </p15:guide>
        <p15:guide id="28" pos="118">
          <p15:clr>
            <a:srgbClr val="A4A3A4"/>
          </p15:clr>
        </p15:guide>
        <p15:guide id="29" orient="horz" pos="6065">
          <p15:clr>
            <a:srgbClr val="A4A3A4"/>
          </p15:clr>
        </p15:guide>
        <p15:guide id="30" pos="4778">
          <p15:clr>
            <a:srgbClr val="A4A3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svg"/><Relationship Id="rId5" Type="http://schemas.openxmlformats.org/officeDocument/2006/relationships/image" Target="../media/image8.png"/><Relationship Id="rId10" Type="http://schemas.openxmlformats.org/officeDocument/2006/relationships/hyperlink" Target="https://www.cisco.com/c/dam/global/en_hk/assets/pdfs/cybersecurity-for-smbs-asia-pacific-businesses-prepare-for-digital-defense.pdf?utm_source=chatgpt.com" TargetMode="External"/><Relationship Id="rId4" Type="http://schemas.openxmlformats.org/officeDocument/2006/relationships/image" Target="../media/image7.png"/><Relationship Id="rId9"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2D4DDF5-6374-4EF1-A08D-0221383EB856}"/>
              </a:ext>
            </a:extLst>
          </p:cNvPr>
          <p:cNvSpPr txBox="1"/>
          <p:nvPr/>
        </p:nvSpPr>
        <p:spPr>
          <a:xfrm>
            <a:off x="3609001" y="3140690"/>
            <a:ext cx="2920387" cy="2077492"/>
          </a:xfrm>
          <a:prstGeom prst="rect">
            <a:avLst/>
          </a:prstGeom>
          <a:noFill/>
        </p:spPr>
        <p:txBody>
          <a:bodyPr wrap="square" lIns="0" tIns="0" rIns="0" bIns="0">
            <a:spAutoFit/>
          </a:bodyPr>
          <a:lstStyle/>
          <a:p>
            <a:pPr defTabSz="457200">
              <a:spcAft>
                <a:spcPts val="600"/>
              </a:spcAft>
              <a:defRPr/>
            </a:pPr>
            <a:r>
              <a:rPr lang="en-US" sz="1000" dirty="0"/>
              <a:t>SMBs in the insurance industry are particularly vulnerable because they:</a:t>
            </a:r>
          </a:p>
          <a:p>
            <a:pPr marL="269875" defTabSz="457200">
              <a:spcAft>
                <a:spcPts val="600"/>
              </a:spcAft>
              <a:defRPr/>
            </a:pPr>
            <a:r>
              <a:rPr lang="en-US" sz="1000" dirty="0">
                <a:latin typeface="+mj-lt"/>
              </a:rPr>
              <a:t>Store comprehensive personal data – </a:t>
            </a:r>
            <a:r>
              <a:rPr lang="en-US" sz="1000" dirty="0"/>
              <a:t>Medical histories, financial details and personally identifiable information are highly valuable </a:t>
            </a:r>
            <a:br>
              <a:rPr lang="en-US" sz="1000" dirty="0"/>
            </a:br>
            <a:r>
              <a:rPr lang="en-US" sz="1000" dirty="0"/>
              <a:t>to attackers.</a:t>
            </a:r>
          </a:p>
          <a:p>
            <a:pPr marL="269875" defTabSz="457200">
              <a:spcAft>
                <a:spcPts val="600"/>
              </a:spcAft>
              <a:defRPr/>
            </a:pPr>
            <a:r>
              <a:rPr lang="en-US" sz="1000" dirty="0">
                <a:latin typeface="+mj-lt"/>
              </a:rPr>
              <a:t>Process sensitive claims information – </a:t>
            </a:r>
            <a:r>
              <a:rPr lang="en-US" sz="1000" dirty="0"/>
              <a:t>Data related to health, property and financial status could be exploited for fraud or extortion.</a:t>
            </a:r>
          </a:p>
          <a:p>
            <a:pPr marL="269875" defTabSz="457200">
              <a:spcAft>
                <a:spcPts val="600"/>
              </a:spcAft>
              <a:defRPr/>
            </a:pPr>
            <a:r>
              <a:rPr lang="en-US" sz="1000" dirty="0">
                <a:latin typeface="+mj-lt"/>
              </a:rPr>
              <a:t>Face strict regulatory requirements – </a:t>
            </a:r>
            <a:r>
              <a:rPr lang="en-US" sz="1000" dirty="0"/>
              <a:t>Non-compliance can result in significant penalties and reputational damage.</a:t>
            </a:r>
          </a:p>
        </p:txBody>
      </p:sp>
      <p:grpSp>
        <p:nvGrpSpPr>
          <p:cNvPr id="22" name="Group 21">
            <a:extLst>
              <a:ext uri="{FF2B5EF4-FFF2-40B4-BE49-F238E27FC236}">
                <a16:creationId xmlns:a16="http://schemas.microsoft.com/office/drawing/2014/main" id="{4E17CB32-A01F-4B85-A786-4B68F0CBC71D}"/>
              </a:ext>
            </a:extLst>
          </p:cNvPr>
          <p:cNvGrpSpPr/>
          <p:nvPr/>
        </p:nvGrpSpPr>
        <p:grpSpPr>
          <a:xfrm>
            <a:off x="3609001" y="3518849"/>
            <a:ext cx="180000" cy="180000"/>
            <a:chOff x="3548550" y="3624452"/>
            <a:chExt cx="180000" cy="180000"/>
          </a:xfrm>
        </p:grpSpPr>
        <p:sp>
          <p:nvSpPr>
            <p:cNvPr id="18" name="Freeform: Shape 17">
              <a:extLst>
                <a:ext uri="{FF2B5EF4-FFF2-40B4-BE49-F238E27FC236}">
                  <a16:creationId xmlns:a16="http://schemas.microsoft.com/office/drawing/2014/main" id="{41B94149-D8DE-423A-9EB6-7A2328E6ADD8}"/>
                </a:ext>
              </a:extLst>
            </p:cNvPr>
            <p:cNvSpPr/>
            <p:nvPr/>
          </p:nvSpPr>
          <p:spPr>
            <a:xfrm>
              <a:off x="3548550" y="3624452"/>
              <a:ext cx="180000" cy="180000"/>
            </a:xfrm>
            <a:custGeom>
              <a:avLst/>
              <a:gdLst>
                <a:gd name="connsiteX0" fmla="*/ 923544 w 923543"/>
                <a:gd name="connsiteY0" fmla="*/ 461772 h 923543"/>
                <a:gd name="connsiteX1" fmla="*/ 461772 w 923543"/>
                <a:gd name="connsiteY1" fmla="*/ 923544 h 923543"/>
                <a:gd name="connsiteX2" fmla="*/ 0 w 923543"/>
                <a:gd name="connsiteY2" fmla="*/ 461772 h 923543"/>
                <a:gd name="connsiteX3" fmla="*/ 461772 w 923543"/>
                <a:gd name="connsiteY3" fmla="*/ 0 h 923543"/>
                <a:gd name="connsiteX4" fmla="*/ 923544 w 923543"/>
                <a:gd name="connsiteY4" fmla="*/ 461772 h 923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543" h="923543">
                  <a:moveTo>
                    <a:pt x="923544" y="461772"/>
                  </a:moveTo>
                  <a:cubicBezTo>
                    <a:pt x="923544" y="716802"/>
                    <a:pt x="716802" y="923544"/>
                    <a:pt x="461772" y="923544"/>
                  </a:cubicBezTo>
                  <a:cubicBezTo>
                    <a:pt x="206742" y="923544"/>
                    <a:pt x="0" y="716802"/>
                    <a:pt x="0" y="461772"/>
                  </a:cubicBezTo>
                  <a:cubicBezTo>
                    <a:pt x="0" y="206742"/>
                    <a:pt x="206742" y="0"/>
                    <a:pt x="461772" y="0"/>
                  </a:cubicBezTo>
                  <a:cubicBezTo>
                    <a:pt x="716802" y="0"/>
                    <a:pt x="923544" y="206742"/>
                    <a:pt x="923544" y="461772"/>
                  </a:cubicBezTo>
                  <a:close/>
                </a:path>
              </a:pathLst>
            </a:custGeom>
            <a:solidFill>
              <a:srgbClr val="DDDFE1"/>
            </a:solidFill>
            <a:ln w="9525" cap="flat">
              <a:noFill/>
              <a:prstDash val="solid"/>
              <a:miter/>
            </a:ln>
          </p:spPr>
          <p:txBody>
            <a:bodyPr rtlCol="0" anchor="ctr"/>
            <a:lstStyle/>
            <a:p>
              <a:endParaRPr lang="en-US" dirty="0"/>
            </a:p>
          </p:txBody>
        </p:sp>
        <p:sp>
          <p:nvSpPr>
            <p:cNvPr id="19" name="Freeform: Shape 18">
              <a:extLst>
                <a:ext uri="{FF2B5EF4-FFF2-40B4-BE49-F238E27FC236}">
                  <a16:creationId xmlns:a16="http://schemas.microsoft.com/office/drawing/2014/main" id="{84713F69-810C-46C5-A62C-4F44A051E6E3}"/>
                </a:ext>
              </a:extLst>
            </p:cNvPr>
            <p:cNvSpPr>
              <a:spLocks noChangeAspect="1"/>
            </p:cNvSpPr>
            <p:nvPr/>
          </p:nvSpPr>
          <p:spPr>
            <a:xfrm>
              <a:off x="3598510" y="3687452"/>
              <a:ext cx="80081" cy="54000"/>
            </a:xfrm>
            <a:custGeom>
              <a:avLst/>
              <a:gdLst>
                <a:gd name="connsiteX0" fmla="*/ 0 w 480821"/>
                <a:gd name="connsiteY0" fmla="*/ 167640 h 324230"/>
                <a:gd name="connsiteX1" fmla="*/ 156591 w 480821"/>
                <a:gd name="connsiteY1" fmla="*/ 324231 h 324230"/>
                <a:gd name="connsiteX2" fmla="*/ 480822 w 480821"/>
                <a:gd name="connsiteY2" fmla="*/ 0 h 324230"/>
              </a:gdLst>
              <a:ahLst/>
              <a:cxnLst>
                <a:cxn ang="0">
                  <a:pos x="connsiteX0" y="connsiteY0"/>
                </a:cxn>
                <a:cxn ang="0">
                  <a:pos x="connsiteX1" y="connsiteY1"/>
                </a:cxn>
                <a:cxn ang="0">
                  <a:pos x="connsiteX2" y="connsiteY2"/>
                </a:cxn>
              </a:cxnLst>
              <a:rect l="l" t="t" r="r" b="b"/>
              <a:pathLst>
                <a:path w="480821" h="324230">
                  <a:moveTo>
                    <a:pt x="0" y="167640"/>
                  </a:moveTo>
                  <a:lnTo>
                    <a:pt x="156591" y="324231"/>
                  </a:lnTo>
                  <a:lnTo>
                    <a:pt x="480822" y="0"/>
                  </a:lnTo>
                </a:path>
              </a:pathLst>
            </a:custGeom>
            <a:noFill/>
            <a:ln w="9525" cap="rnd">
              <a:solidFill>
                <a:srgbClr val="000000"/>
              </a:solidFill>
              <a:prstDash val="solid"/>
              <a:round/>
            </a:ln>
          </p:spPr>
          <p:txBody>
            <a:bodyPr rtlCol="0" anchor="ctr"/>
            <a:lstStyle/>
            <a:p>
              <a:endParaRPr lang="en-US"/>
            </a:p>
          </p:txBody>
        </p:sp>
      </p:grpSp>
      <p:sp>
        <p:nvSpPr>
          <p:cNvPr id="2" name="Title 1">
            <a:extLst>
              <a:ext uri="{FF2B5EF4-FFF2-40B4-BE49-F238E27FC236}">
                <a16:creationId xmlns:a16="http://schemas.microsoft.com/office/drawing/2014/main" id="{065B293F-7544-49C0-A2C7-CFC53544237D}"/>
              </a:ext>
            </a:extLst>
          </p:cNvPr>
          <p:cNvSpPr>
            <a:spLocks noGrp="1"/>
          </p:cNvSpPr>
          <p:nvPr>
            <p:ph type="title"/>
          </p:nvPr>
        </p:nvSpPr>
        <p:spPr>
          <a:xfrm>
            <a:off x="328613" y="734919"/>
            <a:ext cx="3801427" cy="738664"/>
          </a:xfrm>
        </p:spPr>
        <p:txBody>
          <a:bodyPr/>
          <a:lstStyle/>
          <a:p>
            <a:r>
              <a:rPr lang="en-US" dirty="0">
                <a:solidFill>
                  <a:srgbClr val="F3CCF6"/>
                </a:solidFill>
              </a:rPr>
              <a:t>Security Essentials for Insurance:</a:t>
            </a:r>
            <a:br>
              <a:rPr lang="en-US" dirty="0">
                <a:solidFill>
                  <a:srgbClr val="F3CCF6"/>
                </a:solidFill>
              </a:rPr>
            </a:br>
            <a:r>
              <a:rPr lang="en-US" dirty="0"/>
              <a:t>Protecting policyholder data and </a:t>
            </a:r>
            <a:br>
              <a:rPr lang="en-US" dirty="0"/>
            </a:br>
            <a:r>
              <a:rPr lang="en-US" dirty="0"/>
              <a:t>claims processing</a:t>
            </a:r>
          </a:p>
        </p:txBody>
      </p:sp>
      <p:sp>
        <p:nvSpPr>
          <p:cNvPr id="9" name="Text Placeholder 8">
            <a:extLst>
              <a:ext uri="{FF2B5EF4-FFF2-40B4-BE49-F238E27FC236}">
                <a16:creationId xmlns:a16="http://schemas.microsoft.com/office/drawing/2014/main" id="{EE352D78-B537-4F33-96BE-D0FE72FB1CDA}"/>
              </a:ext>
            </a:extLst>
          </p:cNvPr>
          <p:cNvSpPr>
            <a:spLocks noGrp="1"/>
          </p:cNvSpPr>
          <p:nvPr>
            <p:ph type="body" sz="quarter" idx="12"/>
          </p:nvPr>
        </p:nvSpPr>
        <p:spPr>
          <a:xfrm>
            <a:off x="322926" y="1797114"/>
            <a:ext cx="6155283" cy="838691"/>
          </a:xfrm>
        </p:spPr>
        <p:txBody>
          <a:bodyPr wrap="square">
            <a:spAutoFit/>
          </a:bodyPr>
          <a:lstStyle/>
          <a:p>
            <a:pPr>
              <a:spcAft>
                <a:spcPts val="300"/>
              </a:spcAft>
            </a:pPr>
            <a:r>
              <a:rPr lang="en-US" dirty="0"/>
              <a:t>Insurance providers hold vast repositories of sensitive personal and financial data. With cybercriminals targeting these valuable information assets, comprehensive security strategies are essential for operational resilience.</a:t>
            </a:r>
          </a:p>
          <a:p>
            <a:pPr>
              <a:spcAft>
                <a:spcPts val="300"/>
              </a:spcAft>
            </a:pPr>
            <a:r>
              <a:rPr lang="en-US" dirty="0"/>
              <a:t>This guide highlights key security priorities for insurance SMBs and outlines practical solutions to safeguard your customer information, operations and reputation.</a:t>
            </a:r>
          </a:p>
        </p:txBody>
      </p:sp>
      <p:sp>
        <p:nvSpPr>
          <p:cNvPr id="10" name="Picture Placeholder 9">
            <a:extLst>
              <a:ext uri="{FF2B5EF4-FFF2-40B4-BE49-F238E27FC236}">
                <a16:creationId xmlns:a16="http://schemas.microsoft.com/office/drawing/2014/main" id="{53A0ECCC-4449-4CA5-96A6-998B44054A08}"/>
              </a:ext>
            </a:extLst>
          </p:cNvPr>
          <p:cNvSpPr>
            <a:spLocks noGrp="1"/>
          </p:cNvSpPr>
          <p:nvPr>
            <p:ph type="pic" sz="quarter" idx="15"/>
          </p:nvPr>
        </p:nvSpPr>
        <p:spPr/>
        <p:txBody>
          <a:bodyPr/>
          <a:lstStyle/>
          <a:p>
            <a:endParaRPr lang="en-US"/>
          </a:p>
        </p:txBody>
      </p:sp>
      <p:sp>
        <p:nvSpPr>
          <p:cNvPr id="87" name="TextBox 86">
            <a:extLst>
              <a:ext uri="{FF2B5EF4-FFF2-40B4-BE49-F238E27FC236}">
                <a16:creationId xmlns:a16="http://schemas.microsoft.com/office/drawing/2014/main" id="{C8A55797-FE23-4631-9EE3-BB1E9F412022}"/>
              </a:ext>
            </a:extLst>
          </p:cNvPr>
          <p:cNvSpPr txBox="1"/>
          <p:nvPr/>
        </p:nvSpPr>
        <p:spPr>
          <a:xfrm>
            <a:off x="328613" y="3140690"/>
            <a:ext cx="2920387" cy="2431435"/>
          </a:xfrm>
          <a:prstGeom prst="rect">
            <a:avLst/>
          </a:prstGeom>
          <a:noFill/>
        </p:spPr>
        <p:txBody>
          <a:bodyPr wrap="square" lIns="0" tIns="0" rIns="0" bIns="0" anchor="t">
            <a:spAutoFit/>
          </a:bodyPr>
          <a:lstStyle/>
          <a:p>
            <a:pPr defTabSz="457200">
              <a:spcAft>
                <a:spcPts val="600"/>
              </a:spcAft>
              <a:defRPr/>
            </a:pPr>
            <a:r>
              <a:rPr lang="en-US" sz="1400" dirty="0">
                <a:solidFill>
                  <a:srgbClr val="091F2C"/>
                </a:solidFill>
                <a:latin typeface="+mj-lt"/>
              </a:rPr>
              <a:t>The insurance security landscape</a:t>
            </a:r>
          </a:p>
          <a:p>
            <a:pPr defTabSz="457200">
              <a:spcAft>
                <a:spcPts val="1200"/>
              </a:spcAft>
              <a:defRPr/>
            </a:pPr>
            <a:r>
              <a:rPr lang="en-US" sz="1000" dirty="0"/>
              <a:t>Securing policyholder data, ensuring claims processing integrity and maintaining regulatory compliance are more critical than ever.</a:t>
            </a:r>
          </a:p>
          <a:p>
            <a:pPr defTabSz="457200">
              <a:spcAft>
                <a:spcPts val="600"/>
              </a:spcAft>
              <a:defRPr/>
            </a:pPr>
            <a:r>
              <a:rPr lang="en-US" sz="1200" dirty="0">
                <a:latin typeface="+mj-lt"/>
              </a:rPr>
              <a:t>A real threat to business continuity </a:t>
            </a:r>
            <a:br>
              <a:rPr lang="en-US" sz="1200" dirty="0">
                <a:latin typeface="+mj-lt"/>
              </a:rPr>
            </a:br>
            <a:r>
              <a:rPr lang="en-US" sz="1200" dirty="0">
                <a:latin typeface="+mj-lt"/>
              </a:rPr>
              <a:t>and client trust</a:t>
            </a:r>
          </a:p>
          <a:p>
            <a:pPr defTabSz="457200">
              <a:spcAft>
                <a:spcPts val="600"/>
              </a:spcAft>
              <a:defRPr/>
            </a:pPr>
            <a:r>
              <a:rPr lang="en-US" sz="1000" dirty="0"/>
              <a:t>Insurance providers are prime targets for cybercriminals due to the vast amounts of </a:t>
            </a:r>
            <a:br>
              <a:rPr lang="en-US" sz="1000" dirty="0"/>
            </a:br>
            <a:r>
              <a:rPr lang="en-US" sz="1000" dirty="0"/>
              <a:t>sensitive personal and financial data they handle. </a:t>
            </a:r>
            <a:br>
              <a:rPr lang="en-US" sz="1000" dirty="0"/>
            </a:br>
            <a:r>
              <a:rPr lang="en-US" sz="1000" dirty="0"/>
              <a:t>A report by Cisco highlights that 74%* of SMBs in the Asia-Pacific region, including ANZ, believe a major cyber incident could </a:t>
            </a:r>
            <a:r>
              <a:rPr lang="en-US" sz="1000" dirty="0" err="1"/>
              <a:t>jeopardise</a:t>
            </a:r>
            <a:r>
              <a:rPr lang="en-US" sz="1000" dirty="0"/>
              <a:t> their </a:t>
            </a:r>
            <a:r>
              <a:rPr lang="en-US" sz="1000" dirty="0" err="1"/>
              <a:t>organisation's</a:t>
            </a:r>
            <a:r>
              <a:rPr lang="en-US" sz="1000" dirty="0"/>
              <a:t> survival.</a:t>
            </a:r>
          </a:p>
        </p:txBody>
      </p:sp>
      <p:grpSp>
        <p:nvGrpSpPr>
          <p:cNvPr id="106" name="Group 105">
            <a:extLst>
              <a:ext uri="{FF2B5EF4-FFF2-40B4-BE49-F238E27FC236}">
                <a16:creationId xmlns:a16="http://schemas.microsoft.com/office/drawing/2014/main" id="{DCC782D3-DE04-42D5-A570-5EA1B6A4DBA2}"/>
              </a:ext>
            </a:extLst>
          </p:cNvPr>
          <p:cNvGrpSpPr/>
          <p:nvPr/>
        </p:nvGrpSpPr>
        <p:grpSpPr>
          <a:xfrm>
            <a:off x="3609001" y="4745143"/>
            <a:ext cx="180000" cy="180000"/>
            <a:chOff x="3548550" y="3624452"/>
            <a:chExt cx="180000" cy="180000"/>
          </a:xfrm>
        </p:grpSpPr>
        <p:sp>
          <p:nvSpPr>
            <p:cNvPr id="107" name="Freeform: Shape 106">
              <a:extLst>
                <a:ext uri="{FF2B5EF4-FFF2-40B4-BE49-F238E27FC236}">
                  <a16:creationId xmlns:a16="http://schemas.microsoft.com/office/drawing/2014/main" id="{B49E47F0-1336-4D79-89AB-DE52996B708B}"/>
                </a:ext>
              </a:extLst>
            </p:cNvPr>
            <p:cNvSpPr/>
            <p:nvPr/>
          </p:nvSpPr>
          <p:spPr>
            <a:xfrm>
              <a:off x="3548550" y="3624452"/>
              <a:ext cx="180000" cy="180000"/>
            </a:xfrm>
            <a:custGeom>
              <a:avLst/>
              <a:gdLst>
                <a:gd name="connsiteX0" fmla="*/ 923544 w 923543"/>
                <a:gd name="connsiteY0" fmla="*/ 461772 h 923543"/>
                <a:gd name="connsiteX1" fmla="*/ 461772 w 923543"/>
                <a:gd name="connsiteY1" fmla="*/ 923544 h 923543"/>
                <a:gd name="connsiteX2" fmla="*/ 0 w 923543"/>
                <a:gd name="connsiteY2" fmla="*/ 461772 h 923543"/>
                <a:gd name="connsiteX3" fmla="*/ 461772 w 923543"/>
                <a:gd name="connsiteY3" fmla="*/ 0 h 923543"/>
                <a:gd name="connsiteX4" fmla="*/ 923544 w 923543"/>
                <a:gd name="connsiteY4" fmla="*/ 461772 h 923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543" h="923543">
                  <a:moveTo>
                    <a:pt x="923544" y="461772"/>
                  </a:moveTo>
                  <a:cubicBezTo>
                    <a:pt x="923544" y="716802"/>
                    <a:pt x="716802" y="923544"/>
                    <a:pt x="461772" y="923544"/>
                  </a:cubicBezTo>
                  <a:cubicBezTo>
                    <a:pt x="206742" y="923544"/>
                    <a:pt x="0" y="716802"/>
                    <a:pt x="0" y="461772"/>
                  </a:cubicBezTo>
                  <a:cubicBezTo>
                    <a:pt x="0" y="206742"/>
                    <a:pt x="206742" y="0"/>
                    <a:pt x="461772" y="0"/>
                  </a:cubicBezTo>
                  <a:cubicBezTo>
                    <a:pt x="716802" y="0"/>
                    <a:pt x="923544" y="206742"/>
                    <a:pt x="923544" y="461772"/>
                  </a:cubicBezTo>
                  <a:close/>
                </a:path>
              </a:pathLst>
            </a:custGeom>
            <a:solidFill>
              <a:srgbClr val="DDDFE1"/>
            </a:solidFill>
            <a:ln w="9525" cap="flat">
              <a:noFill/>
              <a:prstDash val="solid"/>
              <a:miter/>
            </a:ln>
          </p:spPr>
          <p:txBody>
            <a:bodyPr rtlCol="0" anchor="ctr"/>
            <a:lstStyle/>
            <a:p>
              <a:endParaRPr lang="en-US" dirty="0"/>
            </a:p>
          </p:txBody>
        </p:sp>
        <p:sp>
          <p:nvSpPr>
            <p:cNvPr id="108" name="Freeform: Shape 107">
              <a:extLst>
                <a:ext uri="{FF2B5EF4-FFF2-40B4-BE49-F238E27FC236}">
                  <a16:creationId xmlns:a16="http://schemas.microsoft.com/office/drawing/2014/main" id="{EFAD892B-389F-4C2B-9251-2D44F5D9CED7}"/>
                </a:ext>
              </a:extLst>
            </p:cNvPr>
            <p:cNvSpPr>
              <a:spLocks noChangeAspect="1"/>
            </p:cNvSpPr>
            <p:nvPr/>
          </p:nvSpPr>
          <p:spPr>
            <a:xfrm>
              <a:off x="3598510" y="3687452"/>
              <a:ext cx="80081" cy="54000"/>
            </a:xfrm>
            <a:custGeom>
              <a:avLst/>
              <a:gdLst>
                <a:gd name="connsiteX0" fmla="*/ 0 w 480821"/>
                <a:gd name="connsiteY0" fmla="*/ 167640 h 324230"/>
                <a:gd name="connsiteX1" fmla="*/ 156591 w 480821"/>
                <a:gd name="connsiteY1" fmla="*/ 324231 h 324230"/>
                <a:gd name="connsiteX2" fmla="*/ 480822 w 480821"/>
                <a:gd name="connsiteY2" fmla="*/ 0 h 324230"/>
              </a:gdLst>
              <a:ahLst/>
              <a:cxnLst>
                <a:cxn ang="0">
                  <a:pos x="connsiteX0" y="connsiteY0"/>
                </a:cxn>
                <a:cxn ang="0">
                  <a:pos x="connsiteX1" y="connsiteY1"/>
                </a:cxn>
                <a:cxn ang="0">
                  <a:pos x="connsiteX2" y="connsiteY2"/>
                </a:cxn>
              </a:cxnLst>
              <a:rect l="l" t="t" r="r" b="b"/>
              <a:pathLst>
                <a:path w="480821" h="324230">
                  <a:moveTo>
                    <a:pt x="0" y="167640"/>
                  </a:moveTo>
                  <a:lnTo>
                    <a:pt x="156591" y="324231"/>
                  </a:lnTo>
                  <a:lnTo>
                    <a:pt x="480822" y="0"/>
                  </a:lnTo>
                </a:path>
              </a:pathLst>
            </a:custGeom>
            <a:noFill/>
            <a:ln w="9525" cap="rnd">
              <a:solidFill>
                <a:srgbClr val="000000"/>
              </a:solidFill>
              <a:prstDash val="solid"/>
              <a:round/>
            </a:ln>
          </p:spPr>
          <p:txBody>
            <a:bodyPr rtlCol="0" anchor="ctr"/>
            <a:lstStyle/>
            <a:p>
              <a:endParaRPr lang="en-US"/>
            </a:p>
          </p:txBody>
        </p:sp>
      </p:grpSp>
      <p:grpSp>
        <p:nvGrpSpPr>
          <p:cNvPr id="109" name="Group 108">
            <a:extLst>
              <a:ext uri="{FF2B5EF4-FFF2-40B4-BE49-F238E27FC236}">
                <a16:creationId xmlns:a16="http://schemas.microsoft.com/office/drawing/2014/main" id="{BBA9E4DC-FCED-4E89-A49A-9648AB0999E2}"/>
              </a:ext>
            </a:extLst>
          </p:cNvPr>
          <p:cNvGrpSpPr/>
          <p:nvPr/>
        </p:nvGrpSpPr>
        <p:grpSpPr>
          <a:xfrm>
            <a:off x="3609001" y="4203734"/>
            <a:ext cx="180000" cy="180000"/>
            <a:chOff x="3548550" y="3624452"/>
            <a:chExt cx="180000" cy="180000"/>
          </a:xfrm>
        </p:grpSpPr>
        <p:sp>
          <p:nvSpPr>
            <p:cNvPr id="110" name="Freeform: Shape 109">
              <a:extLst>
                <a:ext uri="{FF2B5EF4-FFF2-40B4-BE49-F238E27FC236}">
                  <a16:creationId xmlns:a16="http://schemas.microsoft.com/office/drawing/2014/main" id="{2CADE7EF-6CDF-4893-9D7A-FAD310CDA153}"/>
                </a:ext>
              </a:extLst>
            </p:cNvPr>
            <p:cNvSpPr/>
            <p:nvPr/>
          </p:nvSpPr>
          <p:spPr>
            <a:xfrm>
              <a:off x="3548550" y="3624452"/>
              <a:ext cx="180000" cy="180000"/>
            </a:xfrm>
            <a:custGeom>
              <a:avLst/>
              <a:gdLst>
                <a:gd name="connsiteX0" fmla="*/ 923544 w 923543"/>
                <a:gd name="connsiteY0" fmla="*/ 461772 h 923543"/>
                <a:gd name="connsiteX1" fmla="*/ 461772 w 923543"/>
                <a:gd name="connsiteY1" fmla="*/ 923544 h 923543"/>
                <a:gd name="connsiteX2" fmla="*/ 0 w 923543"/>
                <a:gd name="connsiteY2" fmla="*/ 461772 h 923543"/>
                <a:gd name="connsiteX3" fmla="*/ 461772 w 923543"/>
                <a:gd name="connsiteY3" fmla="*/ 0 h 923543"/>
                <a:gd name="connsiteX4" fmla="*/ 923544 w 923543"/>
                <a:gd name="connsiteY4" fmla="*/ 461772 h 923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543" h="923543">
                  <a:moveTo>
                    <a:pt x="923544" y="461772"/>
                  </a:moveTo>
                  <a:cubicBezTo>
                    <a:pt x="923544" y="716802"/>
                    <a:pt x="716802" y="923544"/>
                    <a:pt x="461772" y="923544"/>
                  </a:cubicBezTo>
                  <a:cubicBezTo>
                    <a:pt x="206742" y="923544"/>
                    <a:pt x="0" y="716802"/>
                    <a:pt x="0" y="461772"/>
                  </a:cubicBezTo>
                  <a:cubicBezTo>
                    <a:pt x="0" y="206742"/>
                    <a:pt x="206742" y="0"/>
                    <a:pt x="461772" y="0"/>
                  </a:cubicBezTo>
                  <a:cubicBezTo>
                    <a:pt x="716802" y="0"/>
                    <a:pt x="923544" y="206742"/>
                    <a:pt x="923544" y="461772"/>
                  </a:cubicBezTo>
                  <a:close/>
                </a:path>
              </a:pathLst>
            </a:custGeom>
            <a:solidFill>
              <a:srgbClr val="DDDFE1"/>
            </a:solidFill>
            <a:ln w="9525" cap="flat">
              <a:noFill/>
              <a:prstDash val="solid"/>
              <a:miter/>
            </a:ln>
          </p:spPr>
          <p:txBody>
            <a:bodyPr rtlCol="0" anchor="ctr"/>
            <a:lstStyle/>
            <a:p>
              <a:endParaRPr lang="en-US" dirty="0"/>
            </a:p>
          </p:txBody>
        </p:sp>
        <p:sp>
          <p:nvSpPr>
            <p:cNvPr id="111" name="Freeform: Shape 110">
              <a:extLst>
                <a:ext uri="{FF2B5EF4-FFF2-40B4-BE49-F238E27FC236}">
                  <a16:creationId xmlns:a16="http://schemas.microsoft.com/office/drawing/2014/main" id="{3F8AF9CE-8196-4B8B-8704-E1B1D69A8ED7}"/>
                </a:ext>
              </a:extLst>
            </p:cNvPr>
            <p:cNvSpPr>
              <a:spLocks noChangeAspect="1"/>
            </p:cNvSpPr>
            <p:nvPr/>
          </p:nvSpPr>
          <p:spPr>
            <a:xfrm>
              <a:off x="3598510" y="3687452"/>
              <a:ext cx="80081" cy="54000"/>
            </a:xfrm>
            <a:custGeom>
              <a:avLst/>
              <a:gdLst>
                <a:gd name="connsiteX0" fmla="*/ 0 w 480821"/>
                <a:gd name="connsiteY0" fmla="*/ 167640 h 324230"/>
                <a:gd name="connsiteX1" fmla="*/ 156591 w 480821"/>
                <a:gd name="connsiteY1" fmla="*/ 324231 h 324230"/>
                <a:gd name="connsiteX2" fmla="*/ 480822 w 480821"/>
                <a:gd name="connsiteY2" fmla="*/ 0 h 324230"/>
              </a:gdLst>
              <a:ahLst/>
              <a:cxnLst>
                <a:cxn ang="0">
                  <a:pos x="connsiteX0" y="connsiteY0"/>
                </a:cxn>
                <a:cxn ang="0">
                  <a:pos x="connsiteX1" y="connsiteY1"/>
                </a:cxn>
                <a:cxn ang="0">
                  <a:pos x="connsiteX2" y="connsiteY2"/>
                </a:cxn>
              </a:cxnLst>
              <a:rect l="l" t="t" r="r" b="b"/>
              <a:pathLst>
                <a:path w="480821" h="324230">
                  <a:moveTo>
                    <a:pt x="0" y="167640"/>
                  </a:moveTo>
                  <a:lnTo>
                    <a:pt x="156591" y="324231"/>
                  </a:lnTo>
                  <a:lnTo>
                    <a:pt x="480822" y="0"/>
                  </a:lnTo>
                </a:path>
              </a:pathLst>
            </a:custGeom>
            <a:noFill/>
            <a:ln w="9525" cap="rnd">
              <a:solidFill>
                <a:srgbClr val="000000"/>
              </a:solidFill>
              <a:prstDash val="solid"/>
              <a:round/>
            </a:ln>
          </p:spPr>
          <p:txBody>
            <a:bodyPr rtlCol="0" anchor="ctr"/>
            <a:lstStyle/>
            <a:p>
              <a:endParaRPr lang="en-US"/>
            </a:p>
          </p:txBody>
        </p:sp>
      </p:grpSp>
      <p:sp>
        <p:nvSpPr>
          <p:cNvPr id="173" name="TextBox 172">
            <a:extLst>
              <a:ext uri="{FF2B5EF4-FFF2-40B4-BE49-F238E27FC236}">
                <a16:creationId xmlns:a16="http://schemas.microsoft.com/office/drawing/2014/main" id="{F2159CA9-6097-4890-8A87-E8F26ECE1359}"/>
              </a:ext>
            </a:extLst>
          </p:cNvPr>
          <p:cNvSpPr txBox="1"/>
          <p:nvPr/>
        </p:nvSpPr>
        <p:spPr>
          <a:xfrm>
            <a:off x="328613" y="6207152"/>
            <a:ext cx="6041552" cy="2795637"/>
          </a:xfrm>
          <a:prstGeom prst="rect">
            <a:avLst/>
          </a:prstGeom>
          <a:noFill/>
        </p:spPr>
        <p:txBody>
          <a:bodyPr wrap="square" lIns="0" tIns="0" rIns="0" bIns="0" anchor="t">
            <a:spAutoFit/>
          </a:bodyPr>
          <a:lstStyle/>
          <a:p>
            <a:pPr>
              <a:spcAft>
                <a:spcPts val="800"/>
              </a:spcAft>
              <a:defRPr/>
            </a:pPr>
            <a:r>
              <a:rPr lang="en-US" sz="1400" dirty="0">
                <a:solidFill>
                  <a:srgbClr val="091F2C"/>
                </a:solidFill>
                <a:latin typeface="+mj-lt"/>
                <a:cs typeface="Segoe Sans Display Semilight"/>
              </a:rPr>
              <a:t>Potential vulnerabilities in insurance</a:t>
            </a:r>
          </a:p>
          <a:p>
            <a:pPr>
              <a:spcAft>
                <a:spcPts val="600"/>
              </a:spcAft>
              <a:defRPr/>
            </a:pPr>
            <a:r>
              <a:rPr lang="en-US" sz="1200" dirty="0">
                <a:latin typeface="+mj-lt"/>
                <a:cs typeface="Segoe Sans Display Semilight"/>
              </a:rPr>
              <a:t>Medical records exploitation</a:t>
            </a:r>
          </a:p>
          <a:p>
            <a:pPr>
              <a:spcAft>
                <a:spcPts val="1200"/>
              </a:spcAft>
              <a:defRPr/>
            </a:pPr>
            <a:r>
              <a:rPr lang="en-US" sz="1000" dirty="0">
                <a:cs typeface="Segoe Sans Display Semilight"/>
              </a:rPr>
              <a:t>Attackers may target databases containing health-related data collected for life and health insurance policies. They could exploit this highly sensitive information for billing fraud or blackmail individuals with sensitive medical histories, potentially causing financial and reputational damage.</a:t>
            </a:r>
          </a:p>
          <a:p>
            <a:pPr>
              <a:spcAft>
                <a:spcPts val="600"/>
              </a:spcAft>
              <a:defRPr/>
            </a:pPr>
            <a:r>
              <a:rPr lang="en-US" sz="1200" dirty="0">
                <a:latin typeface="+mj-lt"/>
                <a:cs typeface="Segoe Sans Display Semilight"/>
              </a:rPr>
              <a:t>Algorithm manipulation in underwriting systems</a:t>
            </a:r>
          </a:p>
          <a:p>
            <a:pPr>
              <a:spcAft>
                <a:spcPts val="1200"/>
              </a:spcAft>
              <a:defRPr/>
            </a:pPr>
            <a:r>
              <a:rPr lang="en-US" sz="1000" dirty="0">
                <a:cs typeface="Segoe Sans Display Semilight"/>
              </a:rPr>
              <a:t>Adversaries may tamper with machine learning models used in underwriting or risk assessment, subtly altering algorithms to approve high-risk policies or manipulate pricing models. The breach may go undetected until the insurer experiences unexpected losses through fraudulent claims.</a:t>
            </a:r>
          </a:p>
          <a:p>
            <a:pPr>
              <a:spcAft>
                <a:spcPts val="600"/>
              </a:spcAft>
              <a:defRPr/>
            </a:pPr>
            <a:r>
              <a:rPr lang="en-US" sz="1200" dirty="0">
                <a:latin typeface="+mj-lt"/>
                <a:cs typeface="Segoe Sans Display Semilight"/>
              </a:rPr>
              <a:t>Fraudulent claims scheme</a:t>
            </a:r>
          </a:p>
          <a:p>
            <a:pPr>
              <a:spcAft>
                <a:spcPts val="600"/>
              </a:spcAft>
              <a:defRPr/>
            </a:pPr>
            <a:r>
              <a:rPr lang="en-US" sz="1000" dirty="0">
                <a:cs typeface="Segoe Sans Display Semilight"/>
              </a:rPr>
              <a:t>Cybercriminals could coordinate sophisticated fraudulent claims by first compromising the insurer's systems to understand internal verification procedures. Using this insider knowledge, they may submit fraudulent claims that appear legitimate, bypassing standard fraud detection measures.</a:t>
            </a:r>
          </a:p>
        </p:txBody>
      </p:sp>
    </p:spTree>
    <p:extLst>
      <p:ext uri="{BB962C8B-B14F-4D97-AF65-F5344CB8AC3E}">
        <p14:creationId xmlns:p14="http://schemas.microsoft.com/office/powerpoint/2010/main" val="1783020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4F3F5"/>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C37B7C0-4246-4CC7-BEB7-6D8029021D76}"/>
              </a:ext>
            </a:extLst>
          </p:cNvPr>
          <p:cNvSpPr>
            <a:spLocks noGrp="1"/>
          </p:cNvSpPr>
          <p:nvPr>
            <p:ph type="body" sz="quarter" idx="10"/>
          </p:nvPr>
        </p:nvSpPr>
        <p:spPr>
          <a:xfrm>
            <a:off x="328613" y="352954"/>
            <a:ext cx="6200773" cy="215444"/>
          </a:xfrm>
        </p:spPr>
        <p:txBody>
          <a:bodyPr vert="horz" wrap="square" lIns="0" tIns="0" rIns="0" bIns="0" rtlCol="0" anchor="t">
            <a:spAutoFit/>
          </a:bodyPr>
          <a:lstStyle/>
          <a:p>
            <a:r>
              <a:rPr lang="en-US" dirty="0">
                <a:cs typeface="Segoe UI"/>
              </a:rPr>
              <a:t>Security priorities for insurance businesses</a:t>
            </a:r>
            <a:endParaRPr lang="en-US" dirty="0">
              <a:latin typeface="+mj-lt"/>
            </a:endParaRPr>
          </a:p>
        </p:txBody>
      </p:sp>
      <p:sp>
        <p:nvSpPr>
          <p:cNvPr id="12" name="Picture Placeholder 11">
            <a:extLst>
              <a:ext uri="{FF2B5EF4-FFF2-40B4-BE49-F238E27FC236}">
                <a16:creationId xmlns:a16="http://schemas.microsoft.com/office/drawing/2014/main" id="{5FF3409F-85C0-4F53-A017-B0013EFDB6DB}"/>
              </a:ext>
            </a:extLst>
          </p:cNvPr>
          <p:cNvSpPr>
            <a:spLocks noGrp="1"/>
          </p:cNvSpPr>
          <p:nvPr>
            <p:ph type="pic" sz="quarter" idx="16"/>
          </p:nvPr>
        </p:nvSpPr>
        <p:spPr/>
        <p:txBody>
          <a:bodyPr/>
          <a:lstStyle/>
          <a:p>
            <a:endParaRPr lang="en-US"/>
          </a:p>
        </p:txBody>
      </p:sp>
      <p:sp>
        <p:nvSpPr>
          <p:cNvPr id="13" name="Text Placeholder 12">
            <a:extLst>
              <a:ext uri="{FF2B5EF4-FFF2-40B4-BE49-F238E27FC236}">
                <a16:creationId xmlns:a16="http://schemas.microsoft.com/office/drawing/2014/main" id="{C1274A03-656A-4F97-9444-9EEDC330D17F}"/>
              </a:ext>
            </a:extLst>
          </p:cNvPr>
          <p:cNvSpPr>
            <a:spLocks noGrp="1"/>
          </p:cNvSpPr>
          <p:nvPr>
            <p:ph type="body" sz="quarter" idx="27"/>
          </p:nvPr>
        </p:nvSpPr>
        <p:spPr/>
        <p:txBody>
          <a:bodyPr/>
          <a:lstStyle/>
          <a:p>
            <a:endParaRPr lang="en-US" dirty="0"/>
          </a:p>
        </p:txBody>
      </p:sp>
      <p:pic>
        <p:nvPicPr>
          <p:cNvPr id="15" name="Picture 14">
            <a:extLst>
              <a:ext uri="{FF2B5EF4-FFF2-40B4-BE49-F238E27FC236}">
                <a16:creationId xmlns:a16="http://schemas.microsoft.com/office/drawing/2014/main" id="{2064309D-77DA-440B-B107-044B4D05DD7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flipH="1">
            <a:off x="328612" y="4504570"/>
            <a:ext cx="6200775" cy="2215632"/>
          </a:xfrm>
          <a:prstGeom prst="rect">
            <a:avLst/>
          </a:prstGeom>
        </p:spPr>
      </p:pic>
      <p:sp>
        <p:nvSpPr>
          <p:cNvPr id="16" name="TextBox 15">
            <a:extLst>
              <a:ext uri="{FF2B5EF4-FFF2-40B4-BE49-F238E27FC236}">
                <a16:creationId xmlns:a16="http://schemas.microsoft.com/office/drawing/2014/main" id="{72081A9C-ABF4-4B6E-B206-EEAD7AB57318}"/>
              </a:ext>
            </a:extLst>
          </p:cNvPr>
          <p:cNvSpPr txBox="1"/>
          <p:nvPr/>
        </p:nvSpPr>
        <p:spPr>
          <a:xfrm>
            <a:off x="2827072" y="4663074"/>
            <a:ext cx="1203856" cy="153888"/>
          </a:xfrm>
          <a:prstGeom prst="rect">
            <a:avLst/>
          </a:prstGeom>
          <a:noFill/>
        </p:spPr>
        <p:txBody>
          <a:bodyPr wrap="none" lIns="0" tIns="0" rIns="0" bIns="0" rtlCol="0" anchor="ctr">
            <a:spAutoFit/>
          </a:bodyPr>
          <a:lstStyle/>
          <a:p>
            <a:pPr algn="ctr" defTabSz="403433"/>
            <a:r>
              <a:rPr lang="en-US" sz="1000" dirty="0">
                <a:latin typeface="+mj-lt"/>
                <a:cs typeface="Segoe UI Semibold" panose="020B0702040204020203" pitchFamily="34" charset="0"/>
              </a:rPr>
              <a:t>For identity security:</a:t>
            </a:r>
          </a:p>
        </p:txBody>
      </p:sp>
      <p:sp>
        <p:nvSpPr>
          <p:cNvPr id="18" name="TextBox 17">
            <a:extLst>
              <a:ext uri="{FF2B5EF4-FFF2-40B4-BE49-F238E27FC236}">
                <a16:creationId xmlns:a16="http://schemas.microsoft.com/office/drawing/2014/main" id="{B5A957A2-5C48-461B-B7D0-9A9875CEF68A}"/>
              </a:ext>
            </a:extLst>
          </p:cNvPr>
          <p:cNvSpPr txBox="1"/>
          <p:nvPr/>
        </p:nvSpPr>
        <p:spPr>
          <a:xfrm>
            <a:off x="2493000" y="5605645"/>
            <a:ext cx="1872000" cy="815608"/>
          </a:xfrm>
          <a:prstGeom prst="rect">
            <a:avLst/>
          </a:prstGeom>
          <a:noFill/>
        </p:spPr>
        <p:txBody>
          <a:bodyPr wrap="square" lIns="0" tIns="0" rIns="0" bIns="0">
            <a:spAutoFit/>
          </a:bodyPr>
          <a:lstStyle/>
          <a:p>
            <a:pPr algn="ctr" defTabSz="432238">
              <a:spcAft>
                <a:spcPts val="300"/>
              </a:spcAft>
              <a:defRPr/>
            </a:pPr>
            <a:r>
              <a:rPr lang="en-US" sz="800" dirty="0"/>
              <a:t>Implement strong authentication for employees, agents and brokers</a:t>
            </a:r>
          </a:p>
          <a:p>
            <a:pPr algn="ctr" defTabSz="432238">
              <a:spcAft>
                <a:spcPts val="300"/>
              </a:spcAft>
              <a:defRPr/>
            </a:pPr>
            <a:r>
              <a:rPr lang="en-US" sz="800" dirty="0"/>
              <a:t>Control access to sensitive systems like claims processing and underwriting</a:t>
            </a:r>
          </a:p>
          <a:p>
            <a:pPr algn="ctr" defTabSz="432238">
              <a:spcAft>
                <a:spcPts val="300"/>
              </a:spcAft>
              <a:defRPr/>
            </a:pPr>
            <a:r>
              <a:rPr lang="en-US" sz="800" dirty="0"/>
              <a:t>Secure customer portal accounts against unauthorised access</a:t>
            </a:r>
          </a:p>
        </p:txBody>
      </p:sp>
      <p:grpSp>
        <p:nvGrpSpPr>
          <p:cNvPr id="119" name="Group 118">
            <a:extLst>
              <a:ext uri="{FF2B5EF4-FFF2-40B4-BE49-F238E27FC236}">
                <a16:creationId xmlns:a16="http://schemas.microsoft.com/office/drawing/2014/main" id="{C1F8FCE5-431D-4952-8759-E82EA5E31289}"/>
              </a:ext>
            </a:extLst>
          </p:cNvPr>
          <p:cNvGrpSpPr>
            <a:grpSpLocks noChangeAspect="1"/>
          </p:cNvGrpSpPr>
          <p:nvPr/>
        </p:nvGrpSpPr>
        <p:grpSpPr>
          <a:xfrm>
            <a:off x="3195000" y="5038618"/>
            <a:ext cx="468000" cy="468000"/>
            <a:chOff x="3123000" y="6712720"/>
            <a:chExt cx="612000" cy="612000"/>
          </a:xfrm>
        </p:grpSpPr>
        <p:pic>
          <p:nvPicPr>
            <p:cNvPr id="17" name="Picture 16">
              <a:extLst>
                <a:ext uri="{FF2B5EF4-FFF2-40B4-BE49-F238E27FC236}">
                  <a16:creationId xmlns:a16="http://schemas.microsoft.com/office/drawing/2014/main" id="{AB8CC6F7-A271-468D-9021-A2F33838BB0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rot="5400000">
              <a:off x="3123000" y="6712720"/>
              <a:ext cx="612000" cy="612000"/>
            </a:xfrm>
            <a:prstGeom prst="rect">
              <a:avLst/>
            </a:prstGeom>
          </p:spPr>
        </p:pic>
        <p:pic>
          <p:nvPicPr>
            <p:cNvPr id="26" name="Graphic 25">
              <a:extLst>
                <a:ext uri="{FF2B5EF4-FFF2-40B4-BE49-F238E27FC236}">
                  <a16:creationId xmlns:a16="http://schemas.microsoft.com/office/drawing/2014/main" id="{B7321375-D4CB-41D3-ABA6-3D12EB165DF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310042" y="6874719"/>
              <a:ext cx="237917" cy="288000"/>
            </a:xfrm>
            <a:prstGeom prst="rect">
              <a:avLst/>
            </a:prstGeom>
          </p:spPr>
        </p:pic>
      </p:grpSp>
      <p:cxnSp>
        <p:nvCxnSpPr>
          <p:cNvPr id="27" name="Straight Connector 26">
            <a:extLst>
              <a:ext uri="{FF2B5EF4-FFF2-40B4-BE49-F238E27FC236}">
                <a16:creationId xmlns:a16="http://schemas.microsoft.com/office/drawing/2014/main" id="{37790178-A6A1-4F4C-A4E5-8510B95120CF}"/>
              </a:ext>
              <a:ext uri="{C183D7F6-B498-43B3-948B-1728B52AA6E4}">
                <adec:decorative xmlns:adec="http://schemas.microsoft.com/office/drawing/2017/decorative" val="1"/>
              </a:ext>
            </a:extLst>
          </p:cNvPr>
          <p:cNvCxnSpPr>
            <a:cxnSpLocks/>
          </p:cNvCxnSpPr>
          <p:nvPr/>
        </p:nvCxnSpPr>
        <p:spPr>
          <a:xfrm>
            <a:off x="2493000" y="4918262"/>
            <a:ext cx="1872000" cy="0"/>
          </a:xfrm>
          <a:prstGeom prst="line">
            <a:avLst/>
          </a:prstGeom>
          <a:noFill/>
          <a:ln w="12700" cap="flat" cmpd="sng" algn="ctr">
            <a:solidFill>
              <a:srgbClr val="F3CCF6"/>
            </a:solidFill>
            <a:prstDash val="solid"/>
            <a:headEnd type="none" w="lg" len="med"/>
            <a:tailEnd type="none" w="lg" len="med"/>
          </a:ln>
          <a:effectLst/>
        </p:spPr>
      </p:cxnSp>
      <p:grpSp>
        <p:nvGrpSpPr>
          <p:cNvPr id="120" name="Group 119">
            <a:extLst>
              <a:ext uri="{FF2B5EF4-FFF2-40B4-BE49-F238E27FC236}">
                <a16:creationId xmlns:a16="http://schemas.microsoft.com/office/drawing/2014/main" id="{3D69409E-3C3B-4389-9555-31BE59C029EC}"/>
              </a:ext>
            </a:extLst>
          </p:cNvPr>
          <p:cNvGrpSpPr>
            <a:grpSpLocks noChangeAspect="1"/>
          </p:cNvGrpSpPr>
          <p:nvPr/>
        </p:nvGrpSpPr>
        <p:grpSpPr>
          <a:xfrm>
            <a:off x="5246936" y="5038618"/>
            <a:ext cx="468000" cy="468000"/>
            <a:chOff x="5173761" y="6712720"/>
            <a:chExt cx="612000" cy="612000"/>
          </a:xfrm>
        </p:grpSpPr>
        <p:sp>
          <p:nvSpPr>
            <p:cNvPr id="8" name="Freeform: Shape 7">
              <a:extLst>
                <a:ext uri="{FF2B5EF4-FFF2-40B4-BE49-F238E27FC236}">
                  <a16:creationId xmlns:a16="http://schemas.microsoft.com/office/drawing/2014/main" id="{7D7B5904-8095-47CF-97D0-8EACB1C523C1}"/>
                </a:ext>
              </a:extLst>
            </p:cNvPr>
            <p:cNvSpPr/>
            <p:nvPr/>
          </p:nvSpPr>
          <p:spPr>
            <a:xfrm>
              <a:off x="5351458" y="6876198"/>
              <a:ext cx="256606" cy="285045"/>
            </a:xfrm>
            <a:custGeom>
              <a:avLst/>
              <a:gdLst>
                <a:gd name="connsiteX0" fmla="*/ 128362 w 256606"/>
                <a:gd name="connsiteY0" fmla="*/ 0 h 285045"/>
                <a:gd name="connsiteX1" fmla="*/ 196787 w 256606"/>
                <a:gd name="connsiteY1" fmla="*/ 16337 h 285045"/>
                <a:gd name="connsiteX2" fmla="*/ 256522 w 256606"/>
                <a:gd name="connsiteY2" fmla="*/ 32350 h 285045"/>
                <a:gd name="connsiteX3" fmla="*/ 238795 w 256606"/>
                <a:gd name="connsiteY3" fmla="*/ 161280 h 285045"/>
                <a:gd name="connsiteX4" fmla="*/ 128362 w 256606"/>
                <a:gd name="connsiteY4" fmla="*/ 285046 h 285045"/>
                <a:gd name="connsiteX5" fmla="*/ 17606 w 256606"/>
                <a:gd name="connsiteY5" fmla="*/ 160634 h 285045"/>
                <a:gd name="connsiteX6" fmla="*/ 78 w 256606"/>
                <a:gd name="connsiteY6" fmla="*/ 32450 h 285045"/>
                <a:gd name="connsiteX7" fmla="*/ 59912 w 256606"/>
                <a:gd name="connsiteY7" fmla="*/ 16436 h 285045"/>
                <a:gd name="connsiteX8" fmla="*/ 128362 w 256606"/>
                <a:gd name="connsiteY8" fmla="*/ 0 h 285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606" h="285045">
                  <a:moveTo>
                    <a:pt x="128362" y="0"/>
                  </a:moveTo>
                  <a:cubicBezTo>
                    <a:pt x="128362" y="0"/>
                    <a:pt x="149838" y="4295"/>
                    <a:pt x="196787" y="16337"/>
                  </a:cubicBezTo>
                  <a:cubicBezTo>
                    <a:pt x="241054" y="28254"/>
                    <a:pt x="256522" y="32350"/>
                    <a:pt x="256522" y="32350"/>
                  </a:cubicBezTo>
                  <a:cubicBezTo>
                    <a:pt x="256522" y="32350"/>
                    <a:pt x="258880" y="78008"/>
                    <a:pt x="238795" y="161280"/>
                  </a:cubicBezTo>
                  <a:cubicBezTo>
                    <a:pt x="222582" y="227346"/>
                    <a:pt x="162078" y="264637"/>
                    <a:pt x="128362" y="285046"/>
                  </a:cubicBezTo>
                  <a:cubicBezTo>
                    <a:pt x="94522" y="264637"/>
                    <a:pt x="34141" y="227247"/>
                    <a:pt x="17606" y="160634"/>
                  </a:cubicBezTo>
                  <a:cubicBezTo>
                    <a:pt x="-2181" y="78430"/>
                    <a:pt x="78" y="32450"/>
                    <a:pt x="78" y="32450"/>
                  </a:cubicBezTo>
                  <a:cubicBezTo>
                    <a:pt x="78" y="32450"/>
                    <a:pt x="16191" y="28254"/>
                    <a:pt x="59912" y="16436"/>
                  </a:cubicBezTo>
                  <a:cubicBezTo>
                    <a:pt x="106762" y="4394"/>
                    <a:pt x="128362" y="0"/>
                    <a:pt x="128362" y="0"/>
                  </a:cubicBezTo>
                  <a:close/>
                </a:path>
              </a:pathLst>
            </a:custGeom>
            <a:noFill/>
            <a:ln w="6350" cap="rnd">
              <a:solidFill>
                <a:srgbClr val="000000"/>
              </a:solidFill>
              <a:prstDash val="solid"/>
              <a:round/>
            </a:ln>
          </p:spPr>
          <p:txBody>
            <a:bodyPr rtlCol="0" anchor="ctr"/>
            <a:lstStyle/>
            <a:p>
              <a:endParaRPr lang="en-US"/>
            </a:p>
          </p:txBody>
        </p:sp>
        <p:pic>
          <p:nvPicPr>
            <p:cNvPr id="40" name="Picture 39">
              <a:extLst>
                <a:ext uri="{FF2B5EF4-FFF2-40B4-BE49-F238E27FC236}">
                  <a16:creationId xmlns:a16="http://schemas.microsoft.com/office/drawing/2014/main" id="{A21A743C-779D-475C-999F-98FF0D6FAAFB}"/>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rot="5400000">
              <a:off x="5173761" y="6712720"/>
              <a:ext cx="612000" cy="612000"/>
            </a:xfrm>
            <a:prstGeom prst="rect">
              <a:avLst/>
            </a:prstGeom>
          </p:spPr>
        </p:pic>
      </p:grpSp>
      <p:sp>
        <p:nvSpPr>
          <p:cNvPr id="41" name="TextBox 40">
            <a:extLst>
              <a:ext uri="{FF2B5EF4-FFF2-40B4-BE49-F238E27FC236}">
                <a16:creationId xmlns:a16="http://schemas.microsoft.com/office/drawing/2014/main" id="{8D41535E-28A3-4A1C-8BFB-0913395BCB30}"/>
              </a:ext>
            </a:extLst>
          </p:cNvPr>
          <p:cNvSpPr txBox="1"/>
          <p:nvPr/>
        </p:nvSpPr>
        <p:spPr>
          <a:xfrm>
            <a:off x="4544936" y="5605645"/>
            <a:ext cx="1872000" cy="938719"/>
          </a:xfrm>
          <a:prstGeom prst="rect">
            <a:avLst/>
          </a:prstGeom>
          <a:noFill/>
        </p:spPr>
        <p:txBody>
          <a:bodyPr wrap="square" lIns="0" tIns="0" rIns="0" bIns="0">
            <a:spAutoFit/>
          </a:bodyPr>
          <a:lstStyle/>
          <a:p>
            <a:pPr algn="ctr" defTabSz="432238">
              <a:spcAft>
                <a:spcPts val="300"/>
              </a:spcAft>
              <a:defRPr/>
            </a:pPr>
            <a:r>
              <a:rPr lang="en-US" sz="800" dirty="0"/>
              <a:t>Detect sophisticated attempts to compromise insurance-specific systems</a:t>
            </a:r>
          </a:p>
          <a:p>
            <a:pPr algn="ctr" defTabSz="432238">
              <a:spcAft>
                <a:spcPts val="300"/>
              </a:spcAft>
              <a:defRPr/>
            </a:pPr>
            <a:r>
              <a:rPr lang="en-US" sz="800" dirty="0"/>
              <a:t>Identify potential fraud patterns </a:t>
            </a:r>
            <a:br>
              <a:rPr lang="en-US" sz="800" dirty="0"/>
            </a:br>
            <a:r>
              <a:rPr lang="en-US" sz="800" dirty="0"/>
              <a:t>using advanced user and entity </a:t>
            </a:r>
            <a:br>
              <a:rPr lang="en-US" sz="800" dirty="0"/>
            </a:br>
            <a:r>
              <a:rPr lang="en-US" sz="800" dirty="0"/>
              <a:t>behaviour analytics</a:t>
            </a:r>
          </a:p>
          <a:p>
            <a:pPr algn="ctr" defTabSz="432238">
              <a:spcAft>
                <a:spcPts val="300"/>
              </a:spcAft>
              <a:defRPr/>
            </a:pPr>
            <a:r>
              <a:rPr lang="en-US" sz="800" dirty="0"/>
              <a:t>Protect against ransomware targeting policy and claims databases</a:t>
            </a:r>
          </a:p>
        </p:txBody>
      </p:sp>
      <p:sp>
        <p:nvSpPr>
          <p:cNvPr id="43" name="TextBox 42">
            <a:extLst>
              <a:ext uri="{FF2B5EF4-FFF2-40B4-BE49-F238E27FC236}">
                <a16:creationId xmlns:a16="http://schemas.microsoft.com/office/drawing/2014/main" id="{372B2E0D-2022-4EC8-AF9C-0710FAD43073}"/>
              </a:ext>
            </a:extLst>
          </p:cNvPr>
          <p:cNvSpPr txBox="1"/>
          <p:nvPr/>
        </p:nvSpPr>
        <p:spPr>
          <a:xfrm>
            <a:off x="4926297" y="4663074"/>
            <a:ext cx="1109279" cy="153888"/>
          </a:xfrm>
          <a:prstGeom prst="rect">
            <a:avLst/>
          </a:prstGeom>
          <a:noFill/>
        </p:spPr>
        <p:txBody>
          <a:bodyPr wrap="none" lIns="0" tIns="0" rIns="0" bIns="0" rtlCol="0" anchor="ctr">
            <a:spAutoFit/>
          </a:bodyPr>
          <a:lstStyle/>
          <a:p>
            <a:pPr algn="ctr" defTabSz="403433"/>
            <a:r>
              <a:rPr lang="en-US" sz="1000" dirty="0">
                <a:latin typeface="+mj-lt"/>
                <a:cs typeface="Segoe UI Semibold" panose="020B0702040204020203" pitchFamily="34" charset="0"/>
              </a:rPr>
              <a:t>For threat defence:</a:t>
            </a:r>
          </a:p>
        </p:txBody>
      </p:sp>
      <p:cxnSp>
        <p:nvCxnSpPr>
          <p:cNvPr id="51" name="Straight Connector 50">
            <a:extLst>
              <a:ext uri="{FF2B5EF4-FFF2-40B4-BE49-F238E27FC236}">
                <a16:creationId xmlns:a16="http://schemas.microsoft.com/office/drawing/2014/main" id="{DD69B1BD-F7B2-47D7-A084-CE7A73BD9EF0}"/>
              </a:ext>
              <a:ext uri="{C183D7F6-B498-43B3-948B-1728B52AA6E4}">
                <adec:decorative xmlns:adec="http://schemas.microsoft.com/office/drawing/2017/decorative" val="1"/>
              </a:ext>
            </a:extLst>
          </p:cNvPr>
          <p:cNvCxnSpPr>
            <a:cxnSpLocks/>
          </p:cNvCxnSpPr>
          <p:nvPr/>
        </p:nvCxnSpPr>
        <p:spPr>
          <a:xfrm>
            <a:off x="4544936" y="4918262"/>
            <a:ext cx="1872000" cy="0"/>
          </a:xfrm>
          <a:prstGeom prst="line">
            <a:avLst/>
          </a:prstGeom>
          <a:noFill/>
          <a:ln w="12700" cap="flat" cmpd="sng" algn="ctr">
            <a:solidFill>
              <a:srgbClr val="56AEF9"/>
            </a:solidFill>
            <a:prstDash val="solid"/>
            <a:headEnd type="none" w="lg" len="med"/>
            <a:tailEnd type="none" w="lg" len="med"/>
          </a:ln>
          <a:effectLst/>
        </p:spPr>
      </p:cxnSp>
      <p:sp>
        <p:nvSpPr>
          <p:cNvPr id="28" name="TextBox 27">
            <a:extLst>
              <a:ext uri="{FF2B5EF4-FFF2-40B4-BE49-F238E27FC236}">
                <a16:creationId xmlns:a16="http://schemas.microsoft.com/office/drawing/2014/main" id="{9EC9FC70-4714-4894-B054-537D83F35EB2}"/>
              </a:ext>
            </a:extLst>
          </p:cNvPr>
          <p:cNvSpPr txBox="1"/>
          <p:nvPr/>
        </p:nvSpPr>
        <p:spPr>
          <a:xfrm>
            <a:off x="782351" y="4663074"/>
            <a:ext cx="1189429" cy="153888"/>
          </a:xfrm>
          <a:prstGeom prst="rect">
            <a:avLst/>
          </a:prstGeom>
          <a:noFill/>
        </p:spPr>
        <p:txBody>
          <a:bodyPr wrap="square" lIns="0" tIns="0" rIns="0" bIns="0" rtlCol="0" anchor="ctr">
            <a:spAutoFit/>
          </a:bodyPr>
          <a:lstStyle/>
          <a:p>
            <a:pPr algn="ctr" defTabSz="403433"/>
            <a:r>
              <a:rPr lang="en-US" sz="1000" dirty="0">
                <a:latin typeface="+mj-lt"/>
                <a:cs typeface="Segoe UI Semibold" panose="020B0702040204020203" pitchFamily="34" charset="0"/>
              </a:rPr>
              <a:t>For data protection:</a:t>
            </a:r>
          </a:p>
        </p:txBody>
      </p:sp>
      <p:sp>
        <p:nvSpPr>
          <p:cNvPr id="30" name="TextBox 29">
            <a:extLst>
              <a:ext uri="{FF2B5EF4-FFF2-40B4-BE49-F238E27FC236}">
                <a16:creationId xmlns:a16="http://schemas.microsoft.com/office/drawing/2014/main" id="{700F31D0-C4E3-42C5-A8A9-0009B9530002}"/>
              </a:ext>
            </a:extLst>
          </p:cNvPr>
          <p:cNvSpPr txBox="1"/>
          <p:nvPr/>
        </p:nvSpPr>
        <p:spPr>
          <a:xfrm>
            <a:off x="441065" y="5605645"/>
            <a:ext cx="1872000" cy="938719"/>
          </a:xfrm>
          <a:prstGeom prst="rect">
            <a:avLst/>
          </a:prstGeom>
          <a:noFill/>
        </p:spPr>
        <p:txBody>
          <a:bodyPr wrap="square" lIns="0" tIns="0" rIns="0" bIns="0">
            <a:spAutoFit/>
          </a:bodyPr>
          <a:lstStyle/>
          <a:p>
            <a:pPr algn="ctr" defTabSz="432238">
              <a:spcAft>
                <a:spcPts val="300"/>
              </a:spcAft>
              <a:defRPr/>
            </a:pPr>
            <a:r>
              <a:rPr lang="en-US" sz="800" dirty="0"/>
              <a:t>Automatically classify and secure sensitive policyholder information</a:t>
            </a:r>
          </a:p>
          <a:p>
            <a:pPr algn="ctr" defTabSz="432238">
              <a:spcAft>
                <a:spcPts val="300"/>
              </a:spcAft>
              <a:defRPr/>
            </a:pPr>
            <a:r>
              <a:rPr lang="en-US" sz="800" dirty="0"/>
              <a:t>Apply protection that stays with </a:t>
            </a:r>
            <a:br>
              <a:rPr lang="en-US" sz="800" dirty="0"/>
            </a:br>
            <a:r>
              <a:rPr lang="en-US" sz="800" dirty="0"/>
              <a:t>data as it moves across systems and </a:t>
            </a:r>
            <a:br>
              <a:rPr lang="en-US" sz="800" dirty="0"/>
            </a:br>
            <a:r>
              <a:rPr lang="en-US" sz="800" dirty="0"/>
              <a:t>with third parties</a:t>
            </a:r>
          </a:p>
          <a:p>
            <a:pPr algn="ctr" defTabSz="432238">
              <a:spcAft>
                <a:spcPts val="300"/>
              </a:spcAft>
              <a:defRPr/>
            </a:pPr>
            <a:r>
              <a:rPr lang="en-US" sz="800" dirty="0"/>
              <a:t>Prevent data leakage through email, collaboration tools and mobile devices</a:t>
            </a:r>
          </a:p>
        </p:txBody>
      </p:sp>
      <p:cxnSp>
        <p:nvCxnSpPr>
          <p:cNvPr id="39" name="Straight Connector 38">
            <a:extLst>
              <a:ext uri="{FF2B5EF4-FFF2-40B4-BE49-F238E27FC236}">
                <a16:creationId xmlns:a16="http://schemas.microsoft.com/office/drawing/2014/main" id="{4C614660-4A52-43E1-A064-7AC8D37D995C}"/>
              </a:ext>
              <a:ext uri="{C183D7F6-B498-43B3-948B-1728B52AA6E4}">
                <adec:decorative xmlns:adec="http://schemas.microsoft.com/office/drawing/2017/decorative" val="1"/>
              </a:ext>
            </a:extLst>
          </p:cNvPr>
          <p:cNvCxnSpPr>
            <a:cxnSpLocks/>
          </p:cNvCxnSpPr>
          <p:nvPr/>
        </p:nvCxnSpPr>
        <p:spPr>
          <a:xfrm>
            <a:off x="441065" y="4918262"/>
            <a:ext cx="1872000" cy="0"/>
          </a:xfrm>
          <a:prstGeom prst="line">
            <a:avLst/>
          </a:prstGeom>
          <a:noFill/>
          <a:ln w="12700" cap="flat" cmpd="sng" algn="ctr">
            <a:solidFill>
              <a:srgbClr val="C5FEFF"/>
            </a:solidFill>
            <a:prstDash val="solid"/>
            <a:headEnd type="none" w="lg" len="med"/>
            <a:tailEnd type="none" w="lg" len="med"/>
          </a:ln>
          <a:effectLst/>
        </p:spPr>
      </p:cxnSp>
      <p:grpSp>
        <p:nvGrpSpPr>
          <p:cNvPr id="118" name="Group 117">
            <a:extLst>
              <a:ext uri="{FF2B5EF4-FFF2-40B4-BE49-F238E27FC236}">
                <a16:creationId xmlns:a16="http://schemas.microsoft.com/office/drawing/2014/main" id="{8CB41BC5-EA22-4E97-83A4-1548291AC350}"/>
              </a:ext>
            </a:extLst>
          </p:cNvPr>
          <p:cNvGrpSpPr>
            <a:grpSpLocks noChangeAspect="1"/>
          </p:cNvGrpSpPr>
          <p:nvPr/>
        </p:nvGrpSpPr>
        <p:grpSpPr>
          <a:xfrm>
            <a:off x="1143065" y="5038618"/>
            <a:ext cx="468000" cy="468000"/>
            <a:chOff x="1072240" y="6712720"/>
            <a:chExt cx="612000" cy="612000"/>
          </a:xfrm>
        </p:grpSpPr>
        <p:pic>
          <p:nvPicPr>
            <p:cNvPr id="29" name="Picture 28">
              <a:extLst>
                <a:ext uri="{FF2B5EF4-FFF2-40B4-BE49-F238E27FC236}">
                  <a16:creationId xmlns:a16="http://schemas.microsoft.com/office/drawing/2014/main" id="{4A66060F-86FB-4ED2-8182-5D653FB2C03D}"/>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1072240" y="6712720"/>
              <a:ext cx="612000" cy="612000"/>
            </a:xfrm>
            <a:prstGeom prst="rect">
              <a:avLst/>
            </a:prstGeom>
          </p:spPr>
        </p:pic>
        <p:grpSp>
          <p:nvGrpSpPr>
            <p:cNvPr id="107" name="Graphic 30">
              <a:extLst>
                <a:ext uri="{FF2B5EF4-FFF2-40B4-BE49-F238E27FC236}">
                  <a16:creationId xmlns:a16="http://schemas.microsoft.com/office/drawing/2014/main" id="{C4320951-A83B-418C-952F-C014A2039C2D}"/>
                </a:ext>
              </a:extLst>
            </p:cNvPr>
            <p:cNvGrpSpPr>
              <a:grpSpLocks noChangeAspect="1"/>
            </p:cNvGrpSpPr>
            <p:nvPr/>
          </p:nvGrpSpPr>
          <p:grpSpPr>
            <a:xfrm>
              <a:off x="1272824" y="6874720"/>
              <a:ext cx="210832" cy="288000"/>
              <a:chOff x="1947560" y="5691083"/>
              <a:chExt cx="273939" cy="374205"/>
            </a:xfrm>
            <a:noFill/>
          </p:grpSpPr>
          <p:grpSp>
            <p:nvGrpSpPr>
              <p:cNvPr id="108" name="Graphic 30">
                <a:extLst>
                  <a:ext uri="{FF2B5EF4-FFF2-40B4-BE49-F238E27FC236}">
                    <a16:creationId xmlns:a16="http://schemas.microsoft.com/office/drawing/2014/main" id="{B17B29A7-00E1-445A-B9A7-FDDC9EC83A88}"/>
                  </a:ext>
                </a:extLst>
              </p:cNvPr>
              <p:cNvGrpSpPr/>
              <p:nvPr/>
            </p:nvGrpSpPr>
            <p:grpSpPr>
              <a:xfrm>
                <a:off x="1947560" y="5691083"/>
                <a:ext cx="273939" cy="374205"/>
                <a:chOff x="1947560" y="5691083"/>
                <a:chExt cx="273939" cy="374205"/>
              </a:xfrm>
              <a:noFill/>
            </p:grpSpPr>
            <p:sp>
              <p:nvSpPr>
                <p:cNvPr id="110" name="Freeform: Shape 109">
                  <a:extLst>
                    <a:ext uri="{FF2B5EF4-FFF2-40B4-BE49-F238E27FC236}">
                      <a16:creationId xmlns:a16="http://schemas.microsoft.com/office/drawing/2014/main" id="{DD5A51B0-B91F-4400-BB45-2CC032C872F9}"/>
                    </a:ext>
                  </a:extLst>
                </p:cNvPr>
                <p:cNvSpPr/>
                <p:nvPr/>
              </p:nvSpPr>
              <p:spPr>
                <a:xfrm>
                  <a:off x="1947655" y="5691083"/>
                  <a:ext cx="273843" cy="149510"/>
                </a:xfrm>
                <a:custGeom>
                  <a:avLst/>
                  <a:gdLst>
                    <a:gd name="connsiteX0" fmla="*/ 273844 w 273843"/>
                    <a:gd name="connsiteY0" fmla="*/ 74803 h 149510"/>
                    <a:gd name="connsiteX1" fmla="*/ 255461 w 273843"/>
                    <a:gd name="connsiteY1" fmla="*/ 112236 h 149510"/>
                    <a:gd name="connsiteX2" fmla="*/ 223838 w 273843"/>
                    <a:gd name="connsiteY2" fmla="*/ 132620 h 149510"/>
                    <a:gd name="connsiteX3" fmla="*/ 213169 w 273843"/>
                    <a:gd name="connsiteY3" fmla="*/ 137001 h 149510"/>
                    <a:gd name="connsiteX4" fmla="*/ 189833 w 273843"/>
                    <a:gd name="connsiteY4" fmla="*/ 143859 h 149510"/>
                    <a:gd name="connsiteX5" fmla="*/ 164116 w 273843"/>
                    <a:gd name="connsiteY5" fmla="*/ 148241 h 149510"/>
                    <a:gd name="connsiteX6" fmla="*/ 150400 w 273843"/>
                    <a:gd name="connsiteY6" fmla="*/ 149384 h 149510"/>
                    <a:gd name="connsiteX7" fmla="*/ 137446 w 273843"/>
                    <a:gd name="connsiteY7" fmla="*/ 149384 h 149510"/>
                    <a:gd name="connsiteX8" fmla="*/ 123920 w 273843"/>
                    <a:gd name="connsiteY8" fmla="*/ 149384 h 149510"/>
                    <a:gd name="connsiteX9" fmla="*/ 110204 w 273843"/>
                    <a:gd name="connsiteY9" fmla="*/ 148241 h 149510"/>
                    <a:gd name="connsiteX10" fmla="*/ 84392 w 273843"/>
                    <a:gd name="connsiteY10" fmla="*/ 143859 h 149510"/>
                    <a:gd name="connsiteX11" fmla="*/ 60674 w 273843"/>
                    <a:gd name="connsiteY11" fmla="*/ 136906 h 149510"/>
                    <a:gd name="connsiteX12" fmla="*/ 50006 w 273843"/>
                    <a:gd name="connsiteY12" fmla="*/ 132525 h 149510"/>
                    <a:gd name="connsiteX13" fmla="*/ 18288 w 273843"/>
                    <a:gd name="connsiteY13" fmla="*/ 112141 h 149510"/>
                    <a:gd name="connsiteX14" fmla="*/ 18288 w 273843"/>
                    <a:gd name="connsiteY14" fmla="*/ 112141 h 149510"/>
                    <a:gd name="connsiteX15" fmla="*/ 0 w 273843"/>
                    <a:gd name="connsiteY15" fmla="*/ 74708 h 149510"/>
                    <a:gd name="connsiteX16" fmla="*/ 50102 w 273843"/>
                    <a:gd name="connsiteY16" fmla="*/ 16796 h 149510"/>
                    <a:gd name="connsiteX17" fmla="*/ 60769 w 273843"/>
                    <a:gd name="connsiteY17" fmla="*/ 12510 h 149510"/>
                    <a:gd name="connsiteX18" fmla="*/ 96679 w 273843"/>
                    <a:gd name="connsiteY18" fmla="*/ 2985 h 149510"/>
                    <a:gd name="connsiteX19" fmla="*/ 109919 w 273843"/>
                    <a:gd name="connsiteY19" fmla="*/ 1175 h 149510"/>
                    <a:gd name="connsiteX20" fmla="*/ 123634 w 273843"/>
                    <a:gd name="connsiteY20" fmla="*/ 127 h 149510"/>
                    <a:gd name="connsiteX21" fmla="*/ 136493 w 273843"/>
                    <a:gd name="connsiteY21" fmla="*/ 127 h 149510"/>
                    <a:gd name="connsiteX22" fmla="*/ 150495 w 273843"/>
                    <a:gd name="connsiteY22" fmla="*/ 127 h 149510"/>
                    <a:gd name="connsiteX23" fmla="*/ 164211 w 273843"/>
                    <a:gd name="connsiteY23" fmla="*/ 1175 h 149510"/>
                    <a:gd name="connsiteX24" fmla="*/ 177355 w 273843"/>
                    <a:gd name="connsiteY24" fmla="*/ 2985 h 149510"/>
                    <a:gd name="connsiteX25" fmla="*/ 213074 w 273843"/>
                    <a:gd name="connsiteY25" fmla="*/ 13081 h 149510"/>
                    <a:gd name="connsiteX26" fmla="*/ 223742 w 273843"/>
                    <a:gd name="connsiteY26" fmla="*/ 17367 h 149510"/>
                    <a:gd name="connsiteX27" fmla="*/ 273844 w 273843"/>
                    <a:gd name="connsiteY27" fmla="*/ 74803 h 149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73843" h="149510">
                      <a:moveTo>
                        <a:pt x="273844" y="74803"/>
                      </a:moveTo>
                      <a:cubicBezTo>
                        <a:pt x="273272" y="89281"/>
                        <a:pt x="266605" y="102902"/>
                        <a:pt x="255461" y="112236"/>
                      </a:cubicBezTo>
                      <a:cubicBezTo>
                        <a:pt x="246221" y="120809"/>
                        <a:pt x="235458" y="127762"/>
                        <a:pt x="223838" y="132620"/>
                      </a:cubicBezTo>
                      <a:cubicBezTo>
                        <a:pt x="220409" y="134144"/>
                        <a:pt x="216789" y="135668"/>
                        <a:pt x="213169" y="137001"/>
                      </a:cubicBezTo>
                      <a:cubicBezTo>
                        <a:pt x="205550" y="139764"/>
                        <a:pt x="197739" y="142050"/>
                        <a:pt x="189833" y="143859"/>
                      </a:cubicBezTo>
                      <a:cubicBezTo>
                        <a:pt x="181356" y="145860"/>
                        <a:pt x="172784" y="147288"/>
                        <a:pt x="164116" y="148241"/>
                      </a:cubicBezTo>
                      <a:cubicBezTo>
                        <a:pt x="159544" y="148812"/>
                        <a:pt x="154591" y="149098"/>
                        <a:pt x="150400" y="149384"/>
                      </a:cubicBezTo>
                      <a:cubicBezTo>
                        <a:pt x="146209" y="149670"/>
                        <a:pt x="141827" y="149384"/>
                        <a:pt x="137446" y="149384"/>
                      </a:cubicBezTo>
                      <a:lnTo>
                        <a:pt x="123920" y="149384"/>
                      </a:lnTo>
                      <a:cubicBezTo>
                        <a:pt x="119348" y="149289"/>
                        <a:pt x="114776" y="148908"/>
                        <a:pt x="110204" y="148241"/>
                      </a:cubicBezTo>
                      <a:cubicBezTo>
                        <a:pt x="101536" y="147384"/>
                        <a:pt x="92869" y="145955"/>
                        <a:pt x="84392" y="143859"/>
                      </a:cubicBezTo>
                      <a:cubicBezTo>
                        <a:pt x="76295" y="142145"/>
                        <a:pt x="68390" y="139859"/>
                        <a:pt x="60674" y="136906"/>
                      </a:cubicBezTo>
                      <a:cubicBezTo>
                        <a:pt x="56959" y="135573"/>
                        <a:pt x="53340" y="134049"/>
                        <a:pt x="50006" y="132525"/>
                      </a:cubicBezTo>
                      <a:cubicBezTo>
                        <a:pt x="38290" y="127667"/>
                        <a:pt x="27527" y="120714"/>
                        <a:pt x="18288" y="112141"/>
                      </a:cubicBezTo>
                      <a:lnTo>
                        <a:pt x="18288" y="112141"/>
                      </a:lnTo>
                      <a:cubicBezTo>
                        <a:pt x="7239" y="102807"/>
                        <a:pt x="571" y="89186"/>
                        <a:pt x="0" y="74708"/>
                      </a:cubicBezTo>
                      <a:cubicBezTo>
                        <a:pt x="0" y="51181"/>
                        <a:pt x="19621" y="30512"/>
                        <a:pt x="50102" y="16796"/>
                      </a:cubicBezTo>
                      <a:cubicBezTo>
                        <a:pt x="53530" y="15272"/>
                        <a:pt x="57055" y="13938"/>
                        <a:pt x="60769" y="12510"/>
                      </a:cubicBezTo>
                      <a:cubicBezTo>
                        <a:pt x="72390" y="8223"/>
                        <a:pt x="84392" y="4985"/>
                        <a:pt x="96679" y="2985"/>
                      </a:cubicBezTo>
                      <a:lnTo>
                        <a:pt x="109919" y="1175"/>
                      </a:lnTo>
                      <a:cubicBezTo>
                        <a:pt x="114395" y="1175"/>
                        <a:pt x="118872" y="413"/>
                        <a:pt x="123634" y="127"/>
                      </a:cubicBezTo>
                      <a:cubicBezTo>
                        <a:pt x="128397" y="-159"/>
                        <a:pt x="132112" y="127"/>
                        <a:pt x="136493" y="127"/>
                      </a:cubicBezTo>
                      <a:lnTo>
                        <a:pt x="150495" y="127"/>
                      </a:lnTo>
                      <a:cubicBezTo>
                        <a:pt x="155067" y="222"/>
                        <a:pt x="159639" y="603"/>
                        <a:pt x="164211" y="1175"/>
                      </a:cubicBezTo>
                      <a:lnTo>
                        <a:pt x="177355" y="2985"/>
                      </a:lnTo>
                      <a:cubicBezTo>
                        <a:pt x="189548" y="5271"/>
                        <a:pt x="201454" y="8700"/>
                        <a:pt x="213074" y="13081"/>
                      </a:cubicBezTo>
                      <a:cubicBezTo>
                        <a:pt x="216694" y="14510"/>
                        <a:pt x="220409" y="15843"/>
                        <a:pt x="223742" y="17367"/>
                      </a:cubicBezTo>
                      <a:cubicBezTo>
                        <a:pt x="254508" y="30607"/>
                        <a:pt x="273844" y="51181"/>
                        <a:pt x="273844" y="74803"/>
                      </a:cubicBezTo>
                      <a:close/>
                    </a:path>
                  </a:pathLst>
                </a:custGeom>
                <a:noFill/>
                <a:ln w="6350" cap="rnd">
                  <a:solidFill>
                    <a:srgbClr val="000000"/>
                  </a:solidFill>
                  <a:prstDash val="solid"/>
                  <a:round/>
                </a:ln>
              </p:spPr>
              <p:txBody>
                <a:bodyPr rtlCol="0" anchor="ctr"/>
                <a:lstStyle/>
                <a:p>
                  <a:endParaRPr lang="en-US"/>
                </a:p>
              </p:txBody>
            </p:sp>
            <p:sp>
              <p:nvSpPr>
                <p:cNvPr id="111" name="Freeform: Shape 110">
                  <a:extLst>
                    <a:ext uri="{FF2B5EF4-FFF2-40B4-BE49-F238E27FC236}">
                      <a16:creationId xmlns:a16="http://schemas.microsoft.com/office/drawing/2014/main" id="{39F2C21D-92A0-4F3E-AD8C-1C263A028C85}"/>
                    </a:ext>
                  </a:extLst>
                </p:cNvPr>
                <p:cNvSpPr/>
                <p:nvPr/>
              </p:nvSpPr>
              <p:spPr>
                <a:xfrm>
                  <a:off x="1947655" y="5840848"/>
                  <a:ext cx="71723" cy="65913"/>
                </a:xfrm>
                <a:custGeom>
                  <a:avLst/>
                  <a:gdLst>
                    <a:gd name="connsiteX0" fmla="*/ 0 w 71723"/>
                    <a:gd name="connsiteY0" fmla="*/ 0 h 65913"/>
                    <a:gd name="connsiteX1" fmla="*/ 18193 w 71723"/>
                    <a:gd name="connsiteY1" fmla="*/ 37433 h 65913"/>
                    <a:gd name="connsiteX2" fmla="*/ 49816 w 71723"/>
                    <a:gd name="connsiteY2" fmla="*/ 57817 h 65913"/>
                    <a:gd name="connsiteX3" fmla="*/ 60674 w 71723"/>
                    <a:gd name="connsiteY3" fmla="*/ 62293 h 65913"/>
                    <a:gd name="connsiteX4" fmla="*/ 71723 w 71723"/>
                    <a:gd name="connsiteY4" fmla="*/ 65913 h 65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723" h="65913">
                      <a:moveTo>
                        <a:pt x="0" y="0"/>
                      </a:moveTo>
                      <a:cubicBezTo>
                        <a:pt x="667" y="14478"/>
                        <a:pt x="7239" y="28004"/>
                        <a:pt x="18193" y="37433"/>
                      </a:cubicBezTo>
                      <a:cubicBezTo>
                        <a:pt x="27527" y="46006"/>
                        <a:pt x="38195" y="52864"/>
                        <a:pt x="49816" y="57817"/>
                      </a:cubicBezTo>
                      <a:cubicBezTo>
                        <a:pt x="53340" y="59341"/>
                        <a:pt x="56959" y="60865"/>
                        <a:pt x="60674" y="62293"/>
                      </a:cubicBezTo>
                      <a:cubicBezTo>
                        <a:pt x="64294" y="63627"/>
                        <a:pt x="68008" y="64865"/>
                        <a:pt x="71723" y="65913"/>
                      </a:cubicBezTo>
                    </a:path>
                  </a:pathLst>
                </a:custGeom>
                <a:noFill/>
                <a:ln w="6350" cap="rnd">
                  <a:solidFill>
                    <a:srgbClr val="000000"/>
                  </a:solidFill>
                  <a:prstDash val="solid"/>
                  <a:round/>
                </a:ln>
              </p:spPr>
              <p:txBody>
                <a:bodyPr rtlCol="0" anchor="ctr"/>
                <a:lstStyle/>
                <a:p>
                  <a:endParaRPr lang="en-US"/>
                </a:p>
              </p:txBody>
            </p:sp>
            <p:sp>
              <p:nvSpPr>
                <p:cNvPr id="112" name="Freeform: Shape 111">
                  <a:extLst>
                    <a:ext uri="{FF2B5EF4-FFF2-40B4-BE49-F238E27FC236}">
                      <a16:creationId xmlns:a16="http://schemas.microsoft.com/office/drawing/2014/main" id="{EE0D79A7-9F17-4AB2-9347-4639B6A09B57}"/>
                    </a:ext>
                  </a:extLst>
                </p:cNvPr>
                <p:cNvSpPr/>
                <p:nvPr/>
              </p:nvSpPr>
              <p:spPr>
                <a:xfrm>
                  <a:off x="1947655" y="5915714"/>
                  <a:ext cx="77152" cy="67151"/>
                </a:xfrm>
                <a:custGeom>
                  <a:avLst/>
                  <a:gdLst>
                    <a:gd name="connsiteX0" fmla="*/ 0 w 77152"/>
                    <a:gd name="connsiteY0" fmla="*/ 0 h 67151"/>
                    <a:gd name="connsiteX1" fmla="*/ 18193 w 77152"/>
                    <a:gd name="connsiteY1" fmla="*/ 37433 h 67151"/>
                    <a:gd name="connsiteX2" fmla="*/ 49816 w 77152"/>
                    <a:gd name="connsiteY2" fmla="*/ 57912 h 67151"/>
                    <a:gd name="connsiteX3" fmla="*/ 60674 w 77152"/>
                    <a:gd name="connsiteY3" fmla="*/ 62294 h 67151"/>
                    <a:gd name="connsiteX4" fmla="*/ 77152 w 77152"/>
                    <a:gd name="connsiteY4" fmla="*/ 67151 h 67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152" h="67151">
                      <a:moveTo>
                        <a:pt x="0" y="0"/>
                      </a:moveTo>
                      <a:cubicBezTo>
                        <a:pt x="667" y="14478"/>
                        <a:pt x="7239" y="28004"/>
                        <a:pt x="18193" y="37433"/>
                      </a:cubicBezTo>
                      <a:cubicBezTo>
                        <a:pt x="27527" y="46006"/>
                        <a:pt x="38195" y="52959"/>
                        <a:pt x="49816" y="57912"/>
                      </a:cubicBezTo>
                      <a:lnTo>
                        <a:pt x="60674" y="62294"/>
                      </a:lnTo>
                      <a:cubicBezTo>
                        <a:pt x="66103" y="64199"/>
                        <a:pt x="71628" y="65818"/>
                        <a:pt x="77152" y="67151"/>
                      </a:cubicBezTo>
                    </a:path>
                  </a:pathLst>
                </a:custGeom>
                <a:noFill/>
                <a:ln w="6350" cap="rnd">
                  <a:solidFill>
                    <a:srgbClr val="000000"/>
                  </a:solidFill>
                  <a:prstDash val="solid"/>
                  <a:round/>
                </a:ln>
              </p:spPr>
              <p:txBody>
                <a:bodyPr rtlCol="0" anchor="ctr"/>
                <a:lstStyle/>
                <a:p>
                  <a:endParaRPr lang="en-US"/>
                </a:p>
              </p:txBody>
            </p:sp>
            <p:sp>
              <p:nvSpPr>
                <p:cNvPr id="113" name="Freeform: Shape 112">
                  <a:extLst>
                    <a:ext uri="{FF2B5EF4-FFF2-40B4-BE49-F238E27FC236}">
                      <a16:creationId xmlns:a16="http://schemas.microsoft.com/office/drawing/2014/main" id="{72EE9F20-53B7-492E-8AD9-27F2FFAF5CE8}"/>
                    </a:ext>
                  </a:extLst>
                </p:cNvPr>
                <p:cNvSpPr/>
                <p:nvPr/>
              </p:nvSpPr>
              <p:spPr>
                <a:xfrm>
                  <a:off x="1947560" y="5990581"/>
                  <a:ext cx="136112" cy="74707"/>
                </a:xfrm>
                <a:custGeom>
                  <a:avLst/>
                  <a:gdLst>
                    <a:gd name="connsiteX0" fmla="*/ 0 w 136112"/>
                    <a:gd name="connsiteY0" fmla="*/ 0 h 74707"/>
                    <a:gd name="connsiteX1" fmla="*/ 18193 w 136112"/>
                    <a:gd name="connsiteY1" fmla="*/ 37433 h 74707"/>
                    <a:gd name="connsiteX2" fmla="*/ 49816 w 136112"/>
                    <a:gd name="connsiteY2" fmla="*/ 57912 h 74707"/>
                    <a:gd name="connsiteX3" fmla="*/ 60769 w 136112"/>
                    <a:gd name="connsiteY3" fmla="*/ 62294 h 74707"/>
                    <a:gd name="connsiteX4" fmla="*/ 84106 w 136112"/>
                    <a:gd name="connsiteY4" fmla="*/ 69152 h 74707"/>
                    <a:gd name="connsiteX5" fmla="*/ 109919 w 136112"/>
                    <a:gd name="connsiteY5" fmla="*/ 73533 h 74707"/>
                    <a:gd name="connsiteX6" fmla="*/ 123539 w 136112"/>
                    <a:gd name="connsiteY6" fmla="*/ 74581 h 74707"/>
                    <a:gd name="connsiteX7" fmla="*/ 136112 w 136112"/>
                    <a:gd name="connsiteY7" fmla="*/ 74581 h 74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6112" h="74707">
                      <a:moveTo>
                        <a:pt x="0" y="0"/>
                      </a:moveTo>
                      <a:cubicBezTo>
                        <a:pt x="667" y="14478"/>
                        <a:pt x="7239" y="28003"/>
                        <a:pt x="18193" y="37433"/>
                      </a:cubicBezTo>
                      <a:cubicBezTo>
                        <a:pt x="27527" y="46006"/>
                        <a:pt x="38195" y="52959"/>
                        <a:pt x="49816" y="57912"/>
                      </a:cubicBezTo>
                      <a:lnTo>
                        <a:pt x="60769" y="62294"/>
                      </a:lnTo>
                      <a:cubicBezTo>
                        <a:pt x="68390" y="65151"/>
                        <a:pt x="76200" y="67437"/>
                        <a:pt x="84106" y="69152"/>
                      </a:cubicBezTo>
                      <a:cubicBezTo>
                        <a:pt x="92678" y="71152"/>
                        <a:pt x="101251" y="72580"/>
                        <a:pt x="109919" y="73533"/>
                      </a:cubicBezTo>
                      <a:cubicBezTo>
                        <a:pt x="114395" y="74104"/>
                        <a:pt x="118967" y="74295"/>
                        <a:pt x="123539" y="74581"/>
                      </a:cubicBezTo>
                      <a:cubicBezTo>
                        <a:pt x="128016" y="74867"/>
                        <a:pt x="131921" y="74581"/>
                        <a:pt x="136112" y="74581"/>
                      </a:cubicBezTo>
                    </a:path>
                  </a:pathLst>
                </a:custGeom>
                <a:noFill/>
                <a:ln w="6350" cap="rnd">
                  <a:solidFill>
                    <a:srgbClr val="000000"/>
                  </a:solidFill>
                  <a:prstDash val="solid"/>
                  <a:round/>
                </a:ln>
              </p:spPr>
              <p:txBody>
                <a:bodyPr rtlCol="0" anchor="ctr"/>
                <a:lstStyle/>
                <a:p>
                  <a:endParaRPr lang="en-US"/>
                </a:p>
              </p:txBody>
            </p:sp>
            <p:sp>
              <p:nvSpPr>
                <p:cNvPr id="114" name="Freeform: Shape 113">
                  <a:extLst>
                    <a:ext uri="{FF2B5EF4-FFF2-40B4-BE49-F238E27FC236}">
                      <a16:creationId xmlns:a16="http://schemas.microsoft.com/office/drawing/2014/main" id="{41D315C9-DE55-4D8C-97C1-9FACF1A5F604}"/>
                    </a:ext>
                  </a:extLst>
                </p:cNvPr>
                <p:cNvSpPr/>
                <p:nvPr/>
              </p:nvSpPr>
              <p:spPr>
                <a:xfrm>
                  <a:off x="1947655" y="5765886"/>
                  <a:ext cx="9525" cy="224694"/>
                </a:xfrm>
                <a:custGeom>
                  <a:avLst/>
                  <a:gdLst>
                    <a:gd name="connsiteX0" fmla="*/ 0 w 9525"/>
                    <a:gd name="connsiteY0" fmla="*/ 0 h 224694"/>
                    <a:gd name="connsiteX1" fmla="*/ 0 w 9525"/>
                    <a:gd name="connsiteY1" fmla="*/ 224695 h 224694"/>
                  </a:gdLst>
                  <a:ahLst/>
                  <a:cxnLst>
                    <a:cxn ang="0">
                      <a:pos x="connsiteX0" y="connsiteY0"/>
                    </a:cxn>
                    <a:cxn ang="0">
                      <a:pos x="connsiteX1" y="connsiteY1"/>
                    </a:cxn>
                  </a:cxnLst>
                  <a:rect l="l" t="t" r="r" b="b"/>
                  <a:pathLst>
                    <a:path w="9525" h="224694">
                      <a:moveTo>
                        <a:pt x="0" y="0"/>
                      </a:moveTo>
                      <a:lnTo>
                        <a:pt x="0" y="224695"/>
                      </a:lnTo>
                    </a:path>
                  </a:pathLst>
                </a:custGeom>
                <a:ln w="6350" cap="rnd">
                  <a:solidFill>
                    <a:srgbClr val="000000"/>
                  </a:solidFill>
                  <a:prstDash val="solid"/>
                  <a:round/>
                </a:ln>
              </p:spPr>
              <p:txBody>
                <a:bodyPr rtlCol="0" anchor="ctr"/>
                <a:lstStyle/>
                <a:p>
                  <a:endParaRPr lang="en-US"/>
                </a:p>
              </p:txBody>
            </p:sp>
            <p:sp>
              <p:nvSpPr>
                <p:cNvPr id="115" name="Freeform: Shape 114">
                  <a:extLst>
                    <a:ext uri="{FF2B5EF4-FFF2-40B4-BE49-F238E27FC236}">
                      <a16:creationId xmlns:a16="http://schemas.microsoft.com/office/drawing/2014/main" id="{94F314FD-2B1F-4336-8B74-0033096CB390}"/>
                    </a:ext>
                  </a:extLst>
                </p:cNvPr>
                <p:cNvSpPr/>
                <p:nvPr/>
              </p:nvSpPr>
              <p:spPr>
                <a:xfrm>
                  <a:off x="2221499" y="5765886"/>
                  <a:ext cx="9525" cy="108680"/>
                </a:xfrm>
                <a:custGeom>
                  <a:avLst/>
                  <a:gdLst>
                    <a:gd name="connsiteX0" fmla="*/ 0 w 9525"/>
                    <a:gd name="connsiteY0" fmla="*/ 108680 h 108680"/>
                    <a:gd name="connsiteX1" fmla="*/ 0 w 9525"/>
                    <a:gd name="connsiteY1" fmla="*/ 74962 h 108680"/>
                    <a:gd name="connsiteX2" fmla="*/ 0 w 9525"/>
                    <a:gd name="connsiteY2" fmla="*/ 0 h 108680"/>
                  </a:gdLst>
                  <a:ahLst/>
                  <a:cxnLst>
                    <a:cxn ang="0">
                      <a:pos x="connsiteX0" y="connsiteY0"/>
                    </a:cxn>
                    <a:cxn ang="0">
                      <a:pos x="connsiteX1" y="connsiteY1"/>
                    </a:cxn>
                    <a:cxn ang="0">
                      <a:pos x="connsiteX2" y="connsiteY2"/>
                    </a:cxn>
                  </a:cxnLst>
                  <a:rect l="l" t="t" r="r" b="b"/>
                  <a:pathLst>
                    <a:path w="9525" h="108680">
                      <a:moveTo>
                        <a:pt x="0" y="108680"/>
                      </a:moveTo>
                      <a:lnTo>
                        <a:pt x="0" y="74962"/>
                      </a:lnTo>
                      <a:lnTo>
                        <a:pt x="0" y="0"/>
                      </a:lnTo>
                    </a:path>
                  </a:pathLst>
                </a:custGeom>
                <a:noFill/>
                <a:ln w="6350" cap="rnd">
                  <a:solidFill>
                    <a:srgbClr val="000000"/>
                  </a:solidFill>
                  <a:prstDash val="solid"/>
                  <a:round/>
                </a:ln>
              </p:spPr>
              <p:txBody>
                <a:bodyPr rtlCol="0" anchor="ctr"/>
                <a:lstStyle/>
                <a:p>
                  <a:endParaRPr lang="en-US"/>
                </a:p>
              </p:txBody>
            </p:sp>
          </p:grpSp>
          <p:sp>
            <p:nvSpPr>
              <p:cNvPr id="109" name="Freeform: Shape 108">
                <a:extLst>
                  <a:ext uri="{FF2B5EF4-FFF2-40B4-BE49-F238E27FC236}">
                    <a16:creationId xmlns:a16="http://schemas.microsoft.com/office/drawing/2014/main" id="{F6798C38-030C-42C0-B811-38D977B6B4D3}"/>
                  </a:ext>
                </a:extLst>
              </p:cNvPr>
              <p:cNvSpPr/>
              <p:nvPr/>
            </p:nvSpPr>
            <p:spPr>
              <a:xfrm>
                <a:off x="2047954" y="5878141"/>
                <a:ext cx="173545" cy="187020"/>
              </a:xfrm>
              <a:custGeom>
                <a:avLst/>
                <a:gdLst>
                  <a:gd name="connsiteX0" fmla="*/ 117538 w 173545"/>
                  <a:gd name="connsiteY0" fmla="*/ 9474 h 187020"/>
                  <a:gd name="connsiteX1" fmla="*/ 86773 w 173545"/>
                  <a:gd name="connsiteY1" fmla="*/ 44 h 187020"/>
                  <a:gd name="connsiteX2" fmla="*/ 56007 w 173545"/>
                  <a:gd name="connsiteY2" fmla="*/ 10046 h 187020"/>
                  <a:gd name="connsiteX3" fmla="*/ 0 w 173545"/>
                  <a:gd name="connsiteY3" fmla="*/ 25571 h 187020"/>
                  <a:gd name="connsiteX4" fmla="*/ 0 w 173545"/>
                  <a:gd name="connsiteY4" fmla="*/ 69386 h 187020"/>
                  <a:gd name="connsiteX5" fmla="*/ 3334 w 173545"/>
                  <a:gd name="connsiteY5" fmla="*/ 93770 h 187020"/>
                  <a:gd name="connsiteX6" fmla="*/ 3334 w 173545"/>
                  <a:gd name="connsiteY6" fmla="*/ 93770 h 187020"/>
                  <a:gd name="connsiteX7" fmla="*/ 86773 w 173545"/>
                  <a:gd name="connsiteY7" fmla="*/ 187020 h 187020"/>
                  <a:gd name="connsiteX8" fmla="*/ 170212 w 173545"/>
                  <a:gd name="connsiteY8" fmla="*/ 93770 h 187020"/>
                  <a:gd name="connsiteX9" fmla="*/ 170212 w 173545"/>
                  <a:gd name="connsiteY9" fmla="*/ 93199 h 187020"/>
                  <a:gd name="connsiteX10" fmla="*/ 170212 w 173545"/>
                  <a:gd name="connsiteY10" fmla="*/ 93199 h 187020"/>
                  <a:gd name="connsiteX11" fmla="*/ 173546 w 173545"/>
                  <a:gd name="connsiteY11" fmla="*/ 68815 h 187020"/>
                  <a:gd name="connsiteX12" fmla="*/ 173546 w 173545"/>
                  <a:gd name="connsiteY12" fmla="*/ 25000 h 187020"/>
                  <a:gd name="connsiteX13" fmla="*/ 117538 w 173545"/>
                  <a:gd name="connsiteY13" fmla="*/ 9474 h 187020"/>
                  <a:gd name="connsiteX14" fmla="*/ 117538 w 173545"/>
                  <a:gd name="connsiteY14" fmla="*/ 9474 h 187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3545" h="187020">
                    <a:moveTo>
                      <a:pt x="117538" y="9474"/>
                    </a:moveTo>
                    <a:cubicBezTo>
                      <a:pt x="109823" y="3378"/>
                      <a:pt x="98869" y="44"/>
                      <a:pt x="86773" y="44"/>
                    </a:cubicBezTo>
                    <a:cubicBezTo>
                      <a:pt x="75248" y="-527"/>
                      <a:pt x="68104" y="4521"/>
                      <a:pt x="56007" y="10046"/>
                    </a:cubicBezTo>
                    <a:cubicBezTo>
                      <a:pt x="38386" y="16713"/>
                      <a:pt x="22003" y="25571"/>
                      <a:pt x="0" y="25571"/>
                    </a:cubicBezTo>
                    <a:lnTo>
                      <a:pt x="0" y="69386"/>
                    </a:lnTo>
                    <a:cubicBezTo>
                      <a:pt x="0" y="77673"/>
                      <a:pt x="1143" y="86055"/>
                      <a:pt x="3334" y="93770"/>
                    </a:cubicBezTo>
                    <a:lnTo>
                      <a:pt x="3334" y="93770"/>
                    </a:lnTo>
                    <a:cubicBezTo>
                      <a:pt x="13240" y="129870"/>
                      <a:pt x="42863" y="162065"/>
                      <a:pt x="86773" y="187020"/>
                    </a:cubicBezTo>
                    <a:cubicBezTo>
                      <a:pt x="131254" y="162065"/>
                      <a:pt x="160877" y="129870"/>
                      <a:pt x="170212" y="93770"/>
                    </a:cubicBezTo>
                    <a:lnTo>
                      <a:pt x="170212" y="93199"/>
                    </a:lnTo>
                    <a:lnTo>
                      <a:pt x="170212" y="93199"/>
                    </a:lnTo>
                    <a:cubicBezTo>
                      <a:pt x="172402" y="85388"/>
                      <a:pt x="173546" y="76530"/>
                      <a:pt x="173546" y="68815"/>
                    </a:cubicBezTo>
                    <a:lnTo>
                      <a:pt x="173546" y="25000"/>
                    </a:lnTo>
                    <a:cubicBezTo>
                      <a:pt x="151067" y="25000"/>
                      <a:pt x="131826" y="19475"/>
                      <a:pt x="117538" y="9474"/>
                    </a:cubicBezTo>
                    <a:lnTo>
                      <a:pt x="117538" y="9474"/>
                    </a:lnTo>
                    <a:close/>
                  </a:path>
                </a:pathLst>
              </a:custGeom>
              <a:noFill/>
              <a:ln w="6350" cap="rnd">
                <a:solidFill>
                  <a:srgbClr val="000000"/>
                </a:solidFill>
                <a:prstDash val="solid"/>
                <a:round/>
              </a:ln>
            </p:spPr>
            <p:txBody>
              <a:bodyPr rtlCol="0" anchor="ctr"/>
              <a:lstStyle/>
              <a:p>
                <a:endParaRPr lang="en-US"/>
              </a:p>
            </p:txBody>
          </p:sp>
        </p:grpSp>
      </p:grpSp>
      <p:sp>
        <p:nvSpPr>
          <p:cNvPr id="121" name="Text Placeholder 2">
            <a:extLst>
              <a:ext uri="{FF2B5EF4-FFF2-40B4-BE49-F238E27FC236}">
                <a16:creationId xmlns:a16="http://schemas.microsoft.com/office/drawing/2014/main" id="{21F1D0AA-2FA1-45AD-82A5-0312AA5E2925}"/>
              </a:ext>
            </a:extLst>
          </p:cNvPr>
          <p:cNvSpPr txBox="1">
            <a:spLocks/>
          </p:cNvSpPr>
          <p:nvPr/>
        </p:nvSpPr>
        <p:spPr>
          <a:xfrm>
            <a:off x="328613" y="6902933"/>
            <a:ext cx="6200773" cy="1010533"/>
          </a:xfrm>
          <a:prstGeom prst="rect">
            <a:avLst/>
          </a:prstGeom>
        </p:spPr>
        <p:txBody>
          <a:bodyPr vert="horz" wrap="square" lIns="0" tIns="0" rIns="0" bIns="0" rtlCol="0" anchor="t">
            <a:spAutoFit/>
          </a:bodyPr>
          <a:lstStyle>
            <a:lvl1pPr marL="0" marR="0" indent="0" algn="l" defTabSz="493831" rtl="0" eaLnBrk="1" fontAlgn="auto" latinLnBrk="0" hangingPunct="1">
              <a:lnSpc>
                <a:spcPct val="100000"/>
              </a:lnSpc>
              <a:spcBef>
                <a:spcPct val="20000"/>
              </a:spcBef>
              <a:spcAft>
                <a:spcPts val="0"/>
              </a:spcAft>
              <a:buClrTx/>
              <a:buSzPct val="90000"/>
              <a:buFont typeface="Wingdings" panose="05000000000000000000" pitchFamily="2" charset="2"/>
              <a:buNone/>
              <a:tabLst/>
              <a:defRPr sz="1400" kern="1200" spc="0" baseline="0">
                <a:solidFill>
                  <a:schemeClr val="tx1"/>
                </a:solidFill>
                <a:latin typeface="+mj-lt"/>
                <a:ea typeface="+mn-ea"/>
                <a:cs typeface="Segoe Sans Display Semilight" pitchFamily="2" charset="0"/>
              </a:defRPr>
            </a:lvl1pPr>
            <a:lvl2pPr marL="121030" marR="0" indent="0" algn="l" defTabSz="493831" rtl="0" eaLnBrk="1" fontAlgn="auto" latinLnBrk="0" hangingPunct="1">
              <a:lnSpc>
                <a:spcPct val="100000"/>
              </a:lnSpc>
              <a:spcBef>
                <a:spcPct val="20000"/>
              </a:spcBef>
              <a:spcAft>
                <a:spcPts val="0"/>
              </a:spcAft>
              <a:buClrTx/>
              <a:buSzPct val="90000"/>
              <a:buFont typeface="Wingdings" panose="05000000000000000000" pitchFamily="2" charset="2"/>
              <a:buNone/>
              <a:tabLst/>
              <a:defRPr sz="1200" kern="1200" spc="0" baseline="0">
                <a:solidFill>
                  <a:schemeClr val="tx1"/>
                </a:solidFill>
                <a:latin typeface="Segoe Sans Display (Body)"/>
                <a:ea typeface="+mn-ea"/>
                <a:cs typeface="+mn-cs"/>
              </a:defRPr>
            </a:lvl2pPr>
            <a:lvl3pPr marL="242060" marR="0" indent="0" algn="l" defTabSz="493831" rtl="0" eaLnBrk="1" fontAlgn="auto" latinLnBrk="0" hangingPunct="1">
              <a:lnSpc>
                <a:spcPct val="100000"/>
              </a:lnSpc>
              <a:spcBef>
                <a:spcPct val="20000"/>
              </a:spcBef>
              <a:spcAft>
                <a:spcPts val="0"/>
              </a:spcAft>
              <a:buClrTx/>
              <a:buSzPct val="90000"/>
              <a:buFont typeface="Wingdings" panose="05000000000000000000" pitchFamily="2" charset="2"/>
              <a:buNone/>
              <a:tabLst/>
              <a:defRPr sz="900" kern="1200" spc="0" baseline="0">
                <a:solidFill>
                  <a:schemeClr val="tx1"/>
                </a:solidFill>
                <a:latin typeface="Segoe Sans Display (Body)"/>
                <a:ea typeface="+mn-ea"/>
                <a:cs typeface="+mn-cs"/>
              </a:defRPr>
            </a:lvl3pPr>
            <a:lvl4pPr marL="350484" marR="0" indent="0" algn="l" defTabSz="493831" rtl="0" eaLnBrk="1" fontAlgn="auto" latinLnBrk="0" hangingPunct="1">
              <a:lnSpc>
                <a:spcPct val="100000"/>
              </a:lnSpc>
              <a:spcBef>
                <a:spcPct val="20000"/>
              </a:spcBef>
              <a:spcAft>
                <a:spcPts val="0"/>
              </a:spcAft>
              <a:buClrTx/>
              <a:buSzPct val="90000"/>
              <a:buFont typeface="Wingdings" panose="05000000000000000000" pitchFamily="2" charset="2"/>
              <a:buNone/>
              <a:tabLst/>
              <a:defRPr sz="800" kern="1200" spc="0" baseline="0">
                <a:solidFill>
                  <a:schemeClr val="tx1"/>
                </a:solidFill>
                <a:latin typeface="Segoe Sans Display (Body)"/>
                <a:ea typeface="+mn-ea"/>
                <a:cs typeface="+mn-cs"/>
              </a:defRPr>
            </a:lvl4pPr>
            <a:lvl5pPr marL="453022" marR="0" indent="0" algn="l" defTabSz="493831" rtl="0" eaLnBrk="1" fontAlgn="auto" latinLnBrk="0" hangingPunct="1">
              <a:lnSpc>
                <a:spcPct val="100000"/>
              </a:lnSpc>
              <a:spcBef>
                <a:spcPct val="20000"/>
              </a:spcBef>
              <a:spcAft>
                <a:spcPts val="0"/>
              </a:spcAft>
              <a:buClrTx/>
              <a:buSzPct val="90000"/>
              <a:buFont typeface="Wingdings" panose="05000000000000000000" pitchFamily="2" charset="2"/>
              <a:buNone/>
              <a:tabLst/>
              <a:defRPr sz="794" kern="1200" spc="0" baseline="0">
                <a:solidFill>
                  <a:schemeClr val="tx1"/>
                </a:solidFill>
                <a:latin typeface="Segoe Sans Display (Body)"/>
                <a:ea typeface="+mn-ea"/>
                <a:cs typeface="+mn-cs"/>
              </a:defRPr>
            </a:lvl5pPr>
            <a:lvl6pPr marL="1358035" indent="-123458" algn="l" defTabSz="493831" rtl="0" eaLnBrk="1" latinLnBrk="0" hangingPunct="1">
              <a:spcBef>
                <a:spcPct val="20000"/>
              </a:spcBef>
              <a:buFont typeface="Arial" pitchFamily="34" charset="0"/>
              <a:buChar char="•"/>
              <a:defRPr sz="1059" kern="1200">
                <a:solidFill>
                  <a:schemeClr val="tx1"/>
                </a:solidFill>
                <a:latin typeface="+mn-lt"/>
                <a:ea typeface="+mn-ea"/>
                <a:cs typeface="+mn-cs"/>
              </a:defRPr>
            </a:lvl6pPr>
            <a:lvl7pPr marL="1604951" indent="-123458" algn="l" defTabSz="493831" rtl="0" eaLnBrk="1" latinLnBrk="0" hangingPunct="1">
              <a:spcBef>
                <a:spcPct val="20000"/>
              </a:spcBef>
              <a:buFont typeface="Arial" pitchFamily="34" charset="0"/>
              <a:buChar char="•"/>
              <a:defRPr sz="1059" kern="1200">
                <a:solidFill>
                  <a:schemeClr val="tx1"/>
                </a:solidFill>
                <a:latin typeface="+mn-lt"/>
                <a:ea typeface="+mn-ea"/>
                <a:cs typeface="+mn-cs"/>
              </a:defRPr>
            </a:lvl7pPr>
            <a:lvl8pPr marL="1851866" indent="-123458" algn="l" defTabSz="493831" rtl="0" eaLnBrk="1" latinLnBrk="0" hangingPunct="1">
              <a:spcBef>
                <a:spcPct val="20000"/>
              </a:spcBef>
              <a:buFont typeface="Arial" pitchFamily="34" charset="0"/>
              <a:buChar char="•"/>
              <a:defRPr sz="1059" kern="1200">
                <a:solidFill>
                  <a:schemeClr val="tx1"/>
                </a:solidFill>
                <a:latin typeface="+mn-lt"/>
                <a:ea typeface="+mn-ea"/>
                <a:cs typeface="+mn-cs"/>
              </a:defRPr>
            </a:lvl8pPr>
            <a:lvl9pPr marL="2098782" indent="-123458" algn="l" defTabSz="493831" rtl="0" eaLnBrk="1" latinLnBrk="0" hangingPunct="1">
              <a:spcBef>
                <a:spcPct val="20000"/>
              </a:spcBef>
              <a:buFont typeface="Arial" pitchFamily="34" charset="0"/>
              <a:buChar char="•"/>
              <a:defRPr sz="1059" kern="1200">
                <a:solidFill>
                  <a:schemeClr val="tx1"/>
                </a:solidFill>
                <a:latin typeface="+mn-lt"/>
                <a:ea typeface="+mn-ea"/>
                <a:cs typeface="+mn-cs"/>
              </a:defRPr>
            </a:lvl9pPr>
          </a:lstStyle>
          <a:p>
            <a:pPr>
              <a:spcBef>
                <a:spcPts val="200"/>
              </a:spcBef>
              <a:spcAft>
                <a:spcPts val="300"/>
              </a:spcAft>
            </a:pPr>
            <a:r>
              <a:rPr lang="en-US" sz="900" dirty="0">
                <a:latin typeface="+mn-lt"/>
              </a:rPr>
              <a:t>This integrated approach delivers key advantages for insurance organisations:</a:t>
            </a:r>
          </a:p>
          <a:p>
            <a:pPr marL="171450" indent="-171450">
              <a:spcBef>
                <a:spcPts val="200"/>
              </a:spcBef>
              <a:buFont typeface="Arial" panose="020B0604020202020204" pitchFamily="34" charset="0"/>
              <a:buChar char="•"/>
            </a:pPr>
            <a:r>
              <a:rPr lang="en-US" sz="900" dirty="0"/>
              <a:t>Operational efficiency: </a:t>
            </a:r>
            <a:r>
              <a:rPr lang="en-US" sz="900" dirty="0">
                <a:latin typeface="+mn-lt"/>
              </a:rPr>
              <a:t>Security that enhances rather than impedes insurance workflows</a:t>
            </a:r>
          </a:p>
          <a:p>
            <a:pPr marL="171450" indent="-171450">
              <a:spcBef>
                <a:spcPts val="200"/>
              </a:spcBef>
              <a:buFont typeface="Arial" panose="020B0604020202020204" pitchFamily="34" charset="0"/>
              <a:buChar char="•"/>
            </a:pPr>
            <a:r>
              <a:rPr lang="en-US" sz="900" dirty="0"/>
              <a:t>Scalability:</a:t>
            </a:r>
            <a:r>
              <a:rPr lang="en-US" sz="900" dirty="0">
                <a:latin typeface="+mn-lt"/>
              </a:rPr>
              <a:t> Protection that grows alongside your digital transformation initiatives</a:t>
            </a:r>
          </a:p>
          <a:p>
            <a:pPr marL="171450" indent="-171450">
              <a:spcBef>
                <a:spcPts val="200"/>
              </a:spcBef>
              <a:spcAft>
                <a:spcPts val="300"/>
              </a:spcAft>
              <a:buFont typeface="Arial" panose="020B0604020202020204" pitchFamily="34" charset="0"/>
              <a:buChar char="•"/>
            </a:pPr>
            <a:r>
              <a:rPr lang="en-US" sz="900" dirty="0"/>
              <a:t>Unified management: </a:t>
            </a:r>
            <a:r>
              <a:rPr lang="en-US" sz="900" dirty="0">
                <a:latin typeface="+mn-lt"/>
              </a:rPr>
              <a:t>Simplified visibility across complex insurance operations</a:t>
            </a:r>
          </a:p>
          <a:p>
            <a:pPr>
              <a:spcBef>
                <a:spcPts val="200"/>
              </a:spcBef>
            </a:pPr>
            <a:r>
              <a:rPr lang="en-US" sz="900" dirty="0">
                <a:latin typeface="+mn-lt"/>
              </a:rPr>
              <a:t>Together, these capabilities ensure regulatory compliance while supporting the convenient digital experiences policyholders increasingly expect from their insurance providers.</a:t>
            </a:r>
          </a:p>
        </p:txBody>
      </p:sp>
      <p:pic>
        <p:nvPicPr>
          <p:cNvPr id="44" name="Picture 43">
            <a:extLst>
              <a:ext uri="{FF2B5EF4-FFF2-40B4-BE49-F238E27FC236}">
                <a16:creationId xmlns:a16="http://schemas.microsoft.com/office/drawing/2014/main" id="{777F2881-E872-45D2-9551-21C43D57C6B6}"/>
              </a:ext>
            </a:extLst>
          </p:cNvPr>
          <p:cNvPicPr>
            <a:picLocks noChangeAspect="1"/>
          </p:cNvPicPr>
          <p:nvPr/>
        </p:nvPicPr>
        <p:blipFill>
          <a:blip r:embed="rId9">
            <a:extLst>
              <a:ext uri="{28A0092B-C50C-407E-A947-70E740481C1C}">
                <a14:useLocalDpi xmlns:a14="http://schemas.microsoft.com/office/drawing/2010/main"/>
              </a:ext>
            </a:extLst>
          </a:blip>
          <a:srcRect/>
          <a:stretch/>
        </p:blipFill>
        <p:spPr>
          <a:xfrm>
            <a:off x="310372" y="740996"/>
            <a:ext cx="2949373" cy="1344654"/>
          </a:xfrm>
          <a:prstGeom prst="rect">
            <a:avLst/>
          </a:prstGeom>
        </p:spPr>
      </p:pic>
      <p:sp>
        <p:nvSpPr>
          <p:cNvPr id="45" name="Rectangle 44">
            <a:extLst>
              <a:ext uri="{FF2B5EF4-FFF2-40B4-BE49-F238E27FC236}">
                <a16:creationId xmlns:a16="http://schemas.microsoft.com/office/drawing/2014/main" id="{044276D2-6FAB-4DB0-95F8-6CB721163EC8}"/>
              </a:ext>
            </a:extLst>
          </p:cNvPr>
          <p:cNvSpPr/>
          <p:nvPr/>
        </p:nvSpPr>
        <p:spPr bwMode="auto">
          <a:xfrm>
            <a:off x="310372" y="740996"/>
            <a:ext cx="2947957" cy="1240134"/>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08000" tIns="108000" rIns="108000" bIns="0" numCol="1" spcCol="0" rtlCol="0" fromWordArt="0" anchor="t" anchorCtr="0" forceAA="0" compatLnSpc="1">
            <a:prstTxWarp prst="textNoShape">
              <a:avLst/>
            </a:prstTxWarp>
            <a:spAutoFit/>
          </a:bodyPr>
          <a:lstStyle/>
          <a:p>
            <a:pPr algn="l" defTabSz="932472" fontAlgn="base">
              <a:spcBef>
                <a:spcPct val="0"/>
              </a:spcBef>
              <a:spcAft>
                <a:spcPts val="300"/>
              </a:spcAft>
            </a:pPr>
            <a:r>
              <a:rPr lang="en-US" sz="1200" dirty="0">
                <a:solidFill>
                  <a:srgbClr val="091F2C"/>
                </a:solidFill>
                <a:latin typeface="+mj-lt"/>
                <a:ea typeface="Segoe UI" pitchFamily="34" charset="0"/>
                <a:cs typeface="Segoe Sans Display Semilight" pitchFamily="2" charset="0"/>
              </a:rPr>
              <a:t>Data Protection</a:t>
            </a:r>
            <a:endParaRPr lang="en-US" sz="1200" dirty="0">
              <a:solidFill>
                <a:schemeClr val="tx1"/>
              </a:solidFill>
              <a:ea typeface="Segoe UI" pitchFamily="34" charset="0"/>
              <a:cs typeface="Segoe UI" pitchFamily="34" charset="0"/>
            </a:endParaRPr>
          </a:p>
          <a:p>
            <a:pPr algn="l" defTabSz="932472" fontAlgn="base">
              <a:spcBef>
                <a:spcPct val="0"/>
              </a:spcBef>
              <a:spcAft>
                <a:spcPts val="300"/>
              </a:spcAft>
            </a:pPr>
            <a:r>
              <a:rPr lang="en-US" sz="900" dirty="0">
                <a:solidFill>
                  <a:schemeClr val="tx1"/>
                </a:solidFill>
                <a:latin typeface="+mj-lt"/>
                <a:ea typeface="Segoe UI" pitchFamily="34" charset="0"/>
                <a:cs typeface="Segoe Sans Display Semilight" pitchFamily="2" charset="0"/>
              </a:rPr>
              <a:t>Why it matters: </a:t>
            </a:r>
            <a:r>
              <a:rPr lang="en-US" sz="900" dirty="0">
                <a:solidFill>
                  <a:schemeClr val="tx1"/>
                </a:solidFill>
                <a:ea typeface="Segoe UI" pitchFamily="34" charset="0"/>
                <a:cs typeface="Segoe Sans Display Semilight" pitchFamily="2" charset="0"/>
              </a:rPr>
              <a:t>To safeguard sensitive customer information and comply with privacy laws governing medical and financial data.</a:t>
            </a:r>
          </a:p>
          <a:p>
            <a:pPr algn="l" defTabSz="932472" fontAlgn="base">
              <a:spcBef>
                <a:spcPct val="0"/>
              </a:spcBef>
              <a:spcAft>
                <a:spcPts val="300"/>
              </a:spcAft>
            </a:pPr>
            <a:r>
              <a:rPr lang="en-US" sz="900" dirty="0">
                <a:solidFill>
                  <a:schemeClr val="tx1"/>
                </a:solidFill>
                <a:latin typeface="+mj-lt"/>
                <a:ea typeface="Segoe UI" pitchFamily="34" charset="0"/>
                <a:cs typeface="Segoe Sans Display Semilight" pitchFamily="2" charset="0"/>
              </a:rPr>
              <a:t>What you need: </a:t>
            </a:r>
            <a:r>
              <a:rPr lang="en-US" sz="900" dirty="0">
                <a:solidFill>
                  <a:schemeClr val="tx1"/>
                </a:solidFill>
                <a:ea typeface="Segoe UI" pitchFamily="34" charset="0"/>
                <a:cs typeface="Segoe Sans Display Semilight" pitchFamily="2" charset="0"/>
              </a:rPr>
              <a:t>Implementation of robust encryption methods, secure data storage solutions and comprehensive data governance.</a:t>
            </a:r>
          </a:p>
        </p:txBody>
      </p:sp>
      <p:pic>
        <p:nvPicPr>
          <p:cNvPr id="46" name="Picture 45">
            <a:extLst>
              <a:ext uri="{FF2B5EF4-FFF2-40B4-BE49-F238E27FC236}">
                <a16:creationId xmlns:a16="http://schemas.microsoft.com/office/drawing/2014/main" id="{2AC12F38-2ECF-4CDB-A1A8-EC4585E87F4B}"/>
              </a:ext>
            </a:extLst>
          </p:cNvPr>
          <p:cNvPicPr>
            <a:picLocks noChangeAspect="1"/>
          </p:cNvPicPr>
          <p:nvPr/>
        </p:nvPicPr>
        <p:blipFill>
          <a:blip r:embed="rId9">
            <a:extLst>
              <a:ext uri="{28A0092B-C50C-407E-A947-70E740481C1C}">
                <a14:useLocalDpi xmlns:a14="http://schemas.microsoft.com/office/drawing/2010/main"/>
              </a:ext>
            </a:extLst>
          </a:blip>
          <a:srcRect/>
          <a:stretch/>
        </p:blipFill>
        <p:spPr>
          <a:xfrm>
            <a:off x="3580013" y="740996"/>
            <a:ext cx="2949373" cy="1339159"/>
          </a:xfrm>
          <a:prstGeom prst="rect">
            <a:avLst/>
          </a:prstGeom>
        </p:spPr>
      </p:pic>
      <p:sp>
        <p:nvSpPr>
          <p:cNvPr id="47" name="Rectangle 46">
            <a:extLst>
              <a:ext uri="{FF2B5EF4-FFF2-40B4-BE49-F238E27FC236}">
                <a16:creationId xmlns:a16="http://schemas.microsoft.com/office/drawing/2014/main" id="{E5FF8712-DD43-4B90-BDAA-CC51356FB150}"/>
              </a:ext>
            </a:extLst>
          </p:cNvPr>
          <p:cNvSpPr/>
          <p:nvPr/>
        </p:nvSpPr>
        <p:spPr bwMode="auto">
          <a:xfrm>
            <a:off x="3580013" y="740994"/>
            <a:ext cx="2947957" cy="1240134"/>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08000" tIns="108000" rIns="108000" bIns="0" numCol="1" spcCol="0" rtlCol="0" fromWordArt="0" anchor="t" anchorCtr="0" forceAA="0" compatLnSpc="1">
            <a:prstTxWarp prst="textNoShape">
              <a:avLst/>
            </a:prstTxWarp>
            <a:spAutoFit/>
          </a:bodyPr>
          <a:lstStyle/>
          <a:p>
            <a:pPr algn="l" defTabSz="932472" fontAlgn="base">
              <a:spcBef>
                <a:spcPct val="0"/>
              </a:spcBef>
              <a:spcAft>
                <a:spcPts val="300"/>
              </a:spcAft>
            </a:pPr>
            <a:r>
              <a:rPr lang="en-US" sz="1200" dirty="0">
                <a:solidFill>
                  <a:srgbClr val="091F2C"/>
                </a:solidFill>
                <a:latin typeface="+mj-lt"/>
                <a:ea typeface="Segoe UI" pitchFamily="34" charset="0"/>
                <a:cs typeface="Segoe Sans Display Semilight" pitchFamily="2" charset="0"/>
              </a:rPr>
              <a:t>Cybersecurity</a:t>
            </a:r>
            <a:endParaRPr lang="en-US" sz="1200" dirty="0">
              <a:solidFill>
                <a:schemeClr val="tx1"/>
              </a:solidFill>
              <a:ea typeface="Segoe UI" pitchFamily="34" charset="0"/>
              <a:cs typeface="Segoe UI" pitchFamily="34" charset="0"/>
            </a:endParaRPr>
          </a:p>
          <a:p>
            <a:pPr algn="l" defTabSz="932472" fontAlgn="base">
              <a:spcBef>
                <a:spcPct val="0"/>
              </a:spcBef>
              <a:spcAft>
                <a:spcPts val="300"/>
              </a:spcAft>
            </a:pPr>
            <a:r>
              <a:rPr lang="en-US" sz="900" dirty="0">
                <a:solidFill>
                  <a:schemeClr val="tx1"/>
                </a:solidFill>
                <a:latin typeface="+mj-lt"/>
                <a:ea typeface="Segoe UI" pitchFamily="34" charset="0"/>
                <a:cs typeface="Segoe Sans Display Semilight" pitchFamily="2" charset="0"/>
              </a:rPr>
              <a:t>Why it matters: </a:t>
            </a:r>
            <a:r>
              <a:rPr lang="en-US" sz="900" dirty="0">
                <a:solidFill>
                  <a:schemeClr val="tx1"/>
                </a:solidFill>
                <a:ea typeface="Segoe UI" pitchFamily="34" charset="0"/>
                <a:cs typeface="Segoe Sans Display Semilight" pitchFamily="2" charset="0"/>
              </a:rPr>
              <a:t>To protect against cyberattacks that target customer data, claims processing systems and underwriting platforms.</a:t>
            </a:r>
          </a:p>
          <a:p>
            <a:pPr algn="l" defTabSz="932472" fontAlgn="base">
              <a:spcBef>
                <a:spcPct val="0"/>
              </a:spcBef>
              <a:spcAft>
                <a:spcPts val="300"/>
              </a:spcAft>
            </a:pPr>
            <a:r>
              <a:rPr lang="en-US" sz="900" dirty="0">
                <a:solidFill>
                  <a:schemeClr val="tx1"/>
                </a:solidFill>
                <a:latin typeface="+mj-lt"/>
                <a:ea typeface="Segoe UI" pitchFamily="34" charset="0"/>
                <a:cs typeface="Segoe Sans Display Semilight" pitchFamily="2" charset="0"/>
              </a:rPr>
              <a:t>What you need: </a:t>
            </a:r>
            <a:r>
              <a:rPr lang="en-US" sz="900" dirty="0">
                <a:solidFill>
                  <a:schemeClr val="tx1"/>
                </a:solidFill>
                <a:ea typeface="Segoe UI" pitchFamily="34" charset="0"/>
                <a:cs typeface="Segoe Sans Display Semilight" pitchFamily="2" charset="0"/>
              </a:rPr>
              <a:t>Comprehensive cybersecurity frameworks, regular security assessments and incident response planning.</a:t>
            </a:r>
          </a:p>
        </p:txBody>
      </p:sp>
      <p:pic>
        <p:nvPicPr>
          <p:cNvPr id="48" name="Picture 47">
            <a:extLst>
              <a:ext uri="{FF2B5EF4-FFF2-40B4-BE49-F238E27FC236}">
                <a16:creationId xmlns:a16="http://schemas.microsoft.com/office/drawing/2014/main" id="{287DC5C1-3BC2-44AB-ACDC-BAE306816E2D}"/>
              </a:ext>
            </a:extLst>
          </p:cNvPr>
          <p:cNvPicPr>
            <a:picLocks noChangeAspect="1"/>
          </p:cNvPicPr>
          <p:nvPr/>
        </p:nvPicPr>
        <p:blipFill>
          <a:blip r:embed="rId9">
            <a:extLst>
              <a:ext uri="{28A0092B-C50C-407E-A947-70E740481C1C}">
                <a14:useLocalDpi xmlns:a14="http://schemas.microsoft.com/office/drawing/2010/main"/>
              </a:ext>
            </a:extLst>
          </a:blip>
          <a:srcRect/>
          <a:stretch/>
        </p:blipFill>
        <p:spPr>
          <a:xfrm>
            <a:off x="310372" y="2191961"/>
            <a:ext cx="2949373" cy="1306308"/>
          </a:xfrm>
          <a:prstGeom prst="rect">
            <a:avLst/>
          </a:prstGeom>
        </p:spPr>
      </p:pic>
      <p:sp>
        <p:nvSpPr>
          <p:cNvPr id="49" name="Rectangle 48">
            <a:extLst>
              <a:ext uri="{FF2B5EF4-FFF2-40B4-BE49-F238E27FC236}">
                <a16:creationId xmlns:a16="http://schemas.microsoft.com/office/drawing/2014/main" id="{26E37DE6-26C8-4668-BA15-73809FB59847}"/>
              </a:ext>
            </a:extLst>
          </p:cNvPr>
          <p:cNvSpPr/>
          <p:nvPr/>
        </p:nvSpPr>
        <p:spPr bwMode="auto">
          <a:xfrm>
            <a:off x="310372" y="2191959"/>
            <a:ext cx="2947957" cy="1240134"/>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08000" tIns="108000" rIns="108000" bIns="0" numCol="1" spcCol="0" rtlCol="0" fromWordArt="0" anchor="t" anchorCtr="0" forceAA="0" compatLnSpc="1">
            <a:prstTxWarp prst="textNoShape">
              <a:avLst/>
            </a:prstTxWarp>
            <a:spAutoFit/>
          </a:bodyPr>
          <a:lstStyle/>
          <a:p>
            <a:pPr algn="l" defTabSz="932472" fontAlgn="base">
              <a:spcBef>
                <a:spcPct val="0"/>
              </a:spcBef>
              <a:spcAft>
                <a:spcPts val="300"/>
              </a:spcAft>
            </a:pPr>
            <a:r>
              <a:rPr lang="en-US" sz="1200" dirty="0">
                <a:solidFill>
                  <a:srgbClr val="091F2C"/>
                </a:solidFill>
                <a:latin typeface="+mj-lt"/>
                <a:ea typeface="Segoe UI" pitchFamily="34" charset="0"/>
                <a:cs typeface="Segoe Sans Display Semilight" pitchFamily="2" charset="0"/>
              </a:rPr>
              <a:t>Threat Detection </a:t>
            </a:r>
            <a:endParaRPr lang="en-US" sz="1200" dirty="0">
              <a:solidFill>
                <a:schemeClr val="tx1"/>
              </a:solidFill>
              <a:ea typeface="Segoe UI" pitchFamily="34" charset="0"/>
              <a:cs typeface="Segoe UI" pitchFamily="34" charset="0"/>
            </a:endParaRPr>
          </a:p>
          <a:p>
            <a:pPr algn="l" defTabSz="932472" fontAlgn="base">
              <a:spcBef>
                <a:spcPct val="0"/>
              </a:spcBef>
              <a:spcAft>
                <a:spcPts val="300"/>
              </a:spcAft>
            </a:pPr>
            <a:r>
              <a:rPr lang="en-US" sz="900" dirty="0">
                <a:solidFill>
                  <a:schemeClr val="tx1"/>
                </a:solidFill>
                <a:latin typeface="+mj-lt"/>
                <a:ea typeface="Segoe UI" pitchFamily="34" charset="0"/>
                <a:cs typeface="Segoe Sans Display Semilight" pitchFamily="2" charset="0"/>
              </a:rPr>
              <a:t>Why it matters: </a:t>
            </a:r>
            <a:r>
              <a:rPr lang="en-US" sz="900" dirty="0">
                <a:solidFill>
                  <a:schemeClr val="tx1"/>
                </a:solidFill>
                <a:ea typeface="Segoe UI" pitchFamily="34" charset="0"/>
                <a:cs typeface="Segoe Sans Display Semilight" pitchFamily="2" charset="0"/>
              </a:rPr>
              <a:t>To mitigate potential financial losses due to fraudulent claims and activities that exploit security vulnerabilities.</a:t>
            </a:r>
          </a:p>
          <a:p>
            <a:pPr algn="l" defTabSz="932472" fontAlgn="base">
              <a:spcBef>
                <a:spcPct val="0"/>
              </a:spcBef>
              <a:spcAft>
                <a:spcPts val="300"/>
              </a:spcAft>
            </a:pPr>
            <a:r>
              <a:rPr lang="en-US" sz="900" dirty="0">
                <a:solidFill>
                  <a:schemeClr val="tx1"/>
                </a:solidFill>
                <a:latin typeface="+mj-lt"/>
                <a:ea typeface="Segoe UI" pitchFamily="34" charset="0"/>
                <a:cs typeface="Segoe Sans Display Semilight" pitchFamily="2" charset="0"/>
              </a:rPr>
              <a:t>What you need: </a:t>
            </a:r>
            <a:r>
              <a:rPr lang="en-US" sz="900" dirty="0">
                <a:solidFill>
                  <a:schemeClr val="tx1"/>
                </a:solidFill>
                <a:ea typeface="Segoe UI" pitchFamily="34" charset="0"/>
                <a:cs typeface="Segoe Sans Display Semilight" pitchFamily="2" charset="0"/>
              </a:rPr>
              <a:t>Advanced threat detection systems using AI capabilities and real-time monitoring to identify suspicious patterns.</a:t>
            </a:r>
          </a:p>
        </p:txBody>
      </p:sp>
      <p:pic>
        <p:nvPicPr>
          <p:cNvPr id="50" name="Picture 49">
            <a:extLst>
              <a:ext uri="{FF2B5EF4-FFF2-40B4-BE49-F238E27FC236}">
                <a16:creationId xmlns:a16="http://schemas.microsoft.com/office/drawing/2014/main" id="{B6917320-EB38-49F2-B5BF-AD24A2B1DCCA}"/>
              </a:ext>
            </a:extLst>
          </p:cNvPr>
          <p:cNvPicPr>
            <a:picLocks noChangeAspect="1"/>
          </p:cNvPicPr>
          <p:nvPr/>
        </p:nvPicPr>
        <p:blipFill>
          <a:blip r:embed="rId9">
            <a:extLst>
              <a:ext uri="{28A0092B-C50C-407E-A947-70E740481C1C}">
                <a14:useLocalDpi xmlns:a14="http://schemas.microsoft.com/office/drawing/2010/main"/>
              </a:ext>
            </a:extLst>
          </a:blip>
          <a:srcRect/>
          <a:stretch/>
        </p:blipFill>
        <p:spPr>
          <a:xfrm>
            <a:off x="3580013" y="2191960"/>
            <a:ext cx="2949373" cy="1317354"/>
          </a:xfrm>
          <a:prstGeom prst="rect">
            <a:avLst/>
          </a:prstGeom>
        </p:spPr>
      </p:pic>
      <p:sp>
        <p:nvSpPr>
          <p:cNvPr id="53" name="Rectangle 52">
            <a:extLst>
              <a:ext uri="{FF2B5EF4-FFF2-40B4-BE49-F238E27FC236}">
                <a16:creationId xmlns:a16="http://schemas.microsoft.com/office/drawing/2014/main" id="{EBCF1A22-1A33-4265-8B9E-5C6BFB0E1E5E}"/>
              </a:ext>
            </a:extLst>
          </p:cNvPr>
          <p:cNvSpPr/>
          <p:nvPr/>
        </p:nvSpPr>
        <p:spPr bwMode="auto">
          <a:xfrm>
            <a:off x="3580013" y="2191958"/>
            <a:ext cx="2947957" cy="1063162"/>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08000" tIns="108000" rIns="36000" bIns="0" numCol="1" spcCol="0" rtlCol="0" fromWordArt="0" anchor="t" anchorCtr="0" forceAA="0" compatLnSpc="1">
            <a:prstTxWarp prst="textNoShape">
              <a:avLst/>
            </a:prstTxWarp>
            <a:spAutoFit/>
          </a:bodyPr>
          <a:lstStyle/>
          <a:p>
            <a:pPr algn="l" defTabSz="932472" fontAlgn="base">
              <a:spcBef>
                <a:spcPct val="0"/>
              </a:spcBef>
              <a:spcAft>
                <a:spcPts val="300"/>
              </a:spcAft>
            </a:pPr>
            <a:r>
              <a:rPr lang="en-US" sz="1200" dirty="0">
                <a:solidFill>
                  <a:srgbClr val="091F2C"/>
                </a:solidFill>
                <a:latin typeface="+mj-lt"/>
                <a:ea typeface="Segoe UI" pitchFamily="34" charset="0"/>
                <a:cs typeface="Segoe Sans Display Semilight" pitchFamily="2" charset="0"/>
              </a:rPr>
              <a:t>Compliance Monitoring</a:t>
            </a:r>
            <a:endParaRPr lang="en-US" sz="1200" dirty="0">
              <a:solidFill>
                <a:schemeClr val="tx1"/>
              </a:solidFill>
              <a:ea typeface="Segoe UI" pitchFamily="34" charset="0"/>
              <a:cs typeface="Segoe UI" pitchFamily="34" charset="0"/>
            </a:endParaRPr>
          </a:p>
          <a:p>
            <a:pPr algn="l" defTabSz="932472" fontAlgn="base">
              <a:spcBef>
                <a:spcPct val="0"/>
              </a:spcBef>
              <a:spcAft>
                <a:spcPts val="300"/>
              </a:spcAft>
            </a:pPr>
            <a:r>
              <a:rPr lang="en-US" sz="900" dirty="0">
                <a:solidFill>
                  <a:schemeClr val="tx1"/>
                </a:solidFill>
                <a:latin typeface="+mj-lt"/>
                <a:ea typeface="Segoe UI" pitchFamily="34" charset="0"/>
                <a:cs typeface="Segoe Sans Display Semilight" pitchFamily="2" charset="0"/>
              </a:rPr>
              <a:t>Why it matters: </a:t>
            </a:r>
            <a:r>
              <a:rPr lang="en-US" sz="900" dirty="0">
                <a:solidFill>
                  <a:schemeClr val="tx1"/>
                </a:solidFill>
                <a:ea typeface="Segoe UI" pitchFamily="34" charset="0"/>
                <a:cs typeface="Segoe Sans Display Semilight" pitchFamily="2" charset="0"/>
              </a:rPr>
              <a:t>To ensure adherence to evolving insurance regulations and data protection laws.</a:t>
            </a:r>
          </a:p>
          <a:p>
            <a:pPr algn="l" defTabSz="932472" fontAlgn="base">
              <a:spcBef>
                <a:spcPct val="0"/>
              </a:spcBef>
              <a:spcAft>
                <a:spcPts val="300"/>
              </a:spcAft>
            </a:pPr>
            <a:r>
              <a:rPr lang="en-US" sz="900" dirty="0">
                <a:solidFill>
                  <a:schemeClr val="tx1"/>
                </a:solidFill>
                <a:latin typeface="+mj-lt"/>
                <a:ea typeface="Segoe UI" pitchFamily="34" charset="0"/>
                <a:cs typeface="Segoe Sans Display Semilight" pitchFamily="2" charset="0"/>
              </a:rPr>
              <a:t>What you need: </a:t>
            </a:r>
            <a:r>
              <a:rPr lang="en-US" sz="900" dirty="0">
                <a:solidFill>
                  <a:schemeClr val="tx1"/>
                </a:solidFill>
                <a:ea typeface="Segoe UI" pitchFamily="34" charset="0"/>
                <a:cs typeface="Segoe Sans Display Semilight" pitchFamily="2" charset="0"/>
              </a:rPr>
              <a:t>Automated compliance tools, regular audits and systems that adapt to changing regulatory requirements.</a:t>
            </a:r>
          </a:p>
        </p:txBody>
      </p:sp>
      <p:sp>
        <p:nvSpPr>
          <p:cNvPr id="54" name="Text Placeholder 2">
            <a:extLst>
              <a:ext uri="{FF2B5EF4-FFF2-40B4-BE49-F238E27FC236}">
                <a16:creationId xmlns:a16="http://schemas.microsoft.com/office/drawing/2014/main" id="{219BAE6D-9AC7-4972-8441-D64C9D68315D}"/>
              </a:ext>
            </a:extLst>
          </p:cNvPr>
          <p:cNvSpPr txBox="1">
            <a:spLocks/>
          </p:cNvSpPr>
          <p:nvPr/>
        </p:nvSpPr>
        <p:spPr>
          <a:xfrm>
            <a:off x="328613" y="3790330"/>
            <a:ext cx="6200773" cy="558614"/>
          </a:xfrm>
          <a:prstGeom prst="rect">
            <a:avLst/>
          </a:prstGeom>
        </p:spPr>
        <p:txBody>
          <a:bodyPr vert="horz" wrap="square" lIns="0" tIns="0" rIns="0" bIns="0" rtlCol="0" anchor="t">
            <a:spAutoFit/>
          </a:bodyPr>
          <a:lstStyle>
            <a:lvl1pPr marL="0" marR="0" indent="0" algn="l" defTabSz="493831" rtl="0" eaLnBrk="1" fontAlgn="auto" latinLnBrk="0" hangingPunct="1">
              <a:lnSpc>
                <a:spcPct val="100000"/>
              </a:lnSpc>
              <a:spcBef>
                <a:spcPct val="20000"/>
              </a:spcBef>
              <a:spcAft>
                <a:spcPts val="0"/>
              </a:spcAft>
              <a:buClrTx/>
              <a:buSzPct val="90000"/>
              <a:buFont typeface="Wingdings" panose="05000000000000000000" pitchFamily="2" charset="2"/>
              <a:buNone/>
              <a:tabLst/>
              <a:defRPr sz="1400" kern="1200" spc="0" baseline="0">
                <a:solidFill>
                  <a:schemeClr val="tx1"/>
                </a:solidFill>
                <a:latin typeface="+mj-lt"/>
                <a:ea typeface="+mn-ea"/>
                <a:cs typeface="Segoe Sans Display Semilight" pitchFamily="2" charset="0"/>
              </a:defRPr>
            </a:lvl1pPr>
            <a:lvl2pPr marL="121030" marR="0" indent="0" algn="l" defTabSz="493831" rtl="0" eaLnBrk="1" fontAlgn="auto" latinLnBrk="0" hangingPunct="1">
              <a:lnSpc>
                <a:spcPct val="100000"/>
              </a:lnSpc>
              <a:spcBef>
                <a:spcPct val="20000"/>
              </a:spcBef>
              <a:spcAft>
                <a:spcPts val="0"/>
              </a:spcAft>
              <a:buClrTx/>
              <a:buSzPct val="90000"/>
              <a:buFont typeface="Wingdings" panose="05000000000000000000" pitchFamily="2" charset="2"/>
              <a:buNone/>
              <a:tabLst/>
              <a:defRPr sz="1200" kern="1200" spc="0" baseline="0">
                <a:solidFill>
                  <a:schemeClr val="tx1"/>
                </a:solidFill>
                <a:latin typeface="Segoe Sans Display (Body)"/>
                <a:ea typeface="+mn-ea"/>
                <a:cs typeface="+mn-cs"/>
              </a:defRPr>
            </a:lvl2pPr>
            <a:lvl3pPr marL="242060" marR="0" indent="0" algn="l" defTabSz="493831" rtl="0" eaLnBrk="1" fontAlgn="auto" latinLnBrk="0" hangingPunct="1">
              <a:lnSpc>
                <a:spcPct val="100000"/>
              </a:lnSpc>
              <a:spcBef>
                <a:spcPct val="20000"/>
              </a:spcBef>
              <a:spcAft>
                <a:spcPts val="0"/>
              </a:spcAft>
              <a:buClrTx/>
              <a:buSzPct val="90000"/>
              <a:buFont typeface="Wingdings" panose="05000000000000000000" pitchFamily="2" charset="2"/>
              <a:buNone/>
              <a:tabLst/>
              <a:defRPr sz="900" kern="1200" spc="0" baseline="0">
                <a:solidFill>
                  <a:schemeClr val="tx1"/>
                </a:solidFill>
                <a:latin typeface="Segoe Sans Display (Body)"/>
                <a:ea typeface="+mn-ea"/>
                <a:cs typeface="+mn-cs"/>
              </a:defRPr>
            </a:lvl3pPr>
            <a:lvl4pPr marL="350484" marR="0" indent="0" algn="l" defTabSz="493831" rtl="0" eaLnBrk="1" fontAlgn="auto" latinLnBrk="0" hangingPunct="1">
              <a:lnSpc>
                <a:spcPct val="100000"/>
              </a:lnSpc>
              <a:spcBef>
                <a:spcPct val="20000"/>
              </a:spcBef>
              <a:spcAft>
                <a:spcPts val="0"/>
              </a:spcAft>
              <a:buClrTx/>
              <a:buSzPct val="90000"/>
              <a:buFont typeface="Wingdings" panose="05000000000000000000" pitchFamily="2" charset="2"/>
              <a:buNone/>
              <a:tabLst/>
              <a:defRPr sz="800" kern="1200" spc="0" baseline="0">
                <a:solidFill>
                  <a:schemeClr val="tx1"/>
                </a:solidFill>
                <a:latin typeface="Segoe Sans Display (Body)"/>
                <a:ea typeface="+mn-ea"/>
                <a:cs typeface="+mn-cs"/>
              </a:defRPr>
            </a:lvl4pPr>
            <a:lvl5pPr marL="453022" marR="0" indent="0" algn="l" defTabSz="493831" rtl="0" eaLnBrk="1" fontAlgn="auto" latinLnBrk="0" hangingPunct="1">
              <a:lnSpc>
                <a:spcPct val="100000"/>
              </a:lnSpc>
              <a:spcBef>
                <a:spcPct val="20000"/>
              </a:spcBef>
              <a:spcAft>
                <a:spcPts val="0"/>
              </a:spcAft>
              <a:buClrTx/>
              <a:buSzPct val="90000"/>
              <a:buFont typeface="Wingdings" panose="05000000000000000000" pitchFamily="2" charset="2"/>
              <a:buNone/>
              <a:tabLst/>
              <a:defRPr sz="794" kern="1200" spc="0" baseline="0">
                <a:solidFill>
                  <a:schemeClr val="tx1"/>
                </a:solidFill>
                <a:latin typeface="Segoe Sans Display (Body)"/>
                <a:ea typeface="+mn-ea"/>
                <a:cs typeface="+mn-cs"/>
              </a:defRPr>
            </a:lvl5pPr>
            <a:lvl6pPr marL="1358035" indent="-123458" algn="l" defTabSz="493831" rtl="0" eaLnBrk="1" latinLnBrk="0" hangingPunct="1">
              <a:spcBef>
                <a:spcPct val="20000"/>
              </a:spcBef>
              <a:buFont typeface="Arial" pitchFamily="34" charset="0"/>
              <a:buChar char="•"/>
              <a:defRPr sz="1059" kern="1200">
                <a:solidFill>
                  <a:schemeClr val="tx1"/>
                </a:solidFill>
                <a:latin typeface="+mn-lt"/>
                <a:ea typeface="+mn-ea"/>
                <a:cs typeface="+mn-cs"/>
              </a:defRPr>
            </a:lvl6pPr>
            <a:lvl7pPr marL="1604951" indent="-123458" algn="l" defTabSz="493831" rtl="0" eaLnBrk="1" latinLnBrk="0" hangingPunct="1">
              <a:spcBef>
                <a:spcPct val="20000"/>
              </a:spcBef>
              <a:buFont typeface="Arial" pitchFamily="34" charset="0"/>
              <a:buChar char="•"/>
              <a:defRPr sz="1059" kern="1200">
                <a:solidFill>
                  <a:schemeClr val="tx1"/>
                </a:solidFill>
                <a:latin typeface="+mn-lt"/>
                <a:ea typeface="+mn-ea"/>
                <a:cs typeface="+mn-cs"/>
              </a:defRPr>
            </a:lvl7pPr>
            <a:lvl8pPr marL="1851866" indent="-123458" algn="l" defTabSz="493831" rtl="0" eaLnBrk="1" latinLnBrk="0" hangingPunct="1">
              <a:spcBef>
                <a:spcPct val="20000"/>
              </a:spcBef>
              <a:buFont typeface="Arial" pitchFamily="34" charset="0"/>
              <a:buChar char="•"/>
              <a:defRPr sz="1059" kern="1200">
                <a:solidFill>
                  <a:schemeClr val="tx1"/>
                </a:solidFill>
                <a:latin typeface="+mn-lt"/>
                <a:ea typeface="+mn-ea"/>
                <a:cs typeface="+mn-cs"/>
              </a:defRPr>
            </a:lvl8pPr>
            <a:lvl9pPr marL="2098782" indent="-123458" algn="l" defTabSz="493831" rtl="0" eaLnBrk="1" latinLnBrk="0" hangingPunct="1">
              <a:spcBef>
                <a:spcPct val="20000"/>
              </a:spcBef>
              <a:buFont typeface="Arial" pitchFamily="34" charset="0"/>
              <a:buChar char="•"/>
              <a:defRPr sz="1059" kern="1200">
                <a:solidFill>
                  <a:schemeClr val="tx1"/>
                </a:solidFill>
                <a:latin typeface="+mn-lt"/>
                <a:ea typeface="+mn-ea"/>
                <a:cs typeface="+mn-cs"/>
              </a:defRPr>
            </a:lvl9pPr>
          </a:lstStyle>
          <a:p>
            <a:pPr>
              <a:spcBef>
                <a:spcPts val="0"/>
              </a:spcBef>
              <a:spcAft>
                <a:spcPts val="300"/>
              </a:spcAft>
            </a:pPr>
            <a:r>
              <a:rPr lang="en-US" dirty="0">
                <a:solidFill>
                  <a:srgbClr val="091F2C"/>
                </a:solidFill>
                <a:cs typeface="Segoe UI"/>
              </a:rPr>
              <a:t>The Microsoft security advantage for insurance</a:t>
            </a:r>
          </a:p>
          <a:p>
            <a:r>
              <a:rPr lang="en-US" sz="900" dirty="0">
                <a:latin typeface="+mn-lt"/>
              </a:rPr>
              <a:t>Microsoft's integrated security solutions address the unique challenges faced by insurance providers while meeting strict regulatory requirements. These comprehensive solutions deliver:</a:t>
            </a:r>
          </a:p>
        </p:txBody>
      </p:sp>
      <p:sp>
        <p:nvSpPr>
          <p:cNvPr id="55" name="Text Placeholder 2">
            <a:extLst>
              <a:ext uri="{FF2B5EF4-FFF2-40B4-BE49-F238E27FC236}">
                <a16:creationId xmlns:a16="http://schemas.microsoft.com/office/drawing/2014/main" id="{A7E28CAD-A015-4859-9021-D85B99E7D988}"/>
              </a:ext>
            </a:extLst>
          </p:cNvPr>
          <p:cNvSpPr txBox="1">
            <a:spLocks/>
          </p:cNvSpPr>
          <p:nvPr/>
        </p:nvSpPr>
        <p:spPr>
          <a:xfrm>
            <a:off x="328613" y="8069091"/>
            <a:ext cx="6200773" cy="697114"/>
          </a:xfrm>
          <a:prstGeom prst="rect">
            <a:avLst/>
          </a:prstGeom>
        </p:spPr>
        <p:txBody>
          <a:bodyPr vert="horz" wrap="square" lIns="0" tIns="0" rIns="0" bIns="0" rtlCol="0" anchor="t">
            <a:spAutoFit/>
          </a:bodyPr>
          <a:lstStyle>
            <a:lvl1pPr marL="0" marR="0" indent="0" algn="l" defTabSz="493831" rtl="0" eaLnBrk="1" fontAlgn="auto" latinLnBrk="0" hangingPunct="1">
              <a:lnSpc>
                <a:spcPct val="100000"/>
              </a:lnSpc>
              <a:spcBef>
                <a:spcPct val="20000"/>
              </a:spcBef>
              <a:spcAft>
                <a:spcPts val="0"/>
              </a:spcAft>
              <a:buClrTx/>
              <a:buSzPct val="90000"/>
              <a:buFont typeface="Wingdings" panose="05000000000000000000" pitchFamily="2" charset="2"/>
              <a:buNone/>
              <a:tabLst/>
              <a:defRPr sz="1400" kern="1200" spc="0" baseline="0">
                <a:solidFill>
                  <a:schemeClr val="tx1"/>
                </a:solidFill>
                <a:latin typeface="+mj-lt"/>
                <a:ea typeface="+mn-ea"/>
                <a:cs typeface="Segoe Sans Display Semilight" pitchFamily="2" charset="0"/>
              </a:defRPr>
            </a:lvl1pPr>
            <a:lvl2pPr marL="121030" marR="0" indent="0" algn="l" defTabSz="493831" rtl="0" eaLnBrk="1" fontAlgn="auto" latinLnBrk="0" hangingPunct="1">
              <a:lnSpc>
                <a:spcPct val="100000"/>
              </a:lnSpc>
              <a:spcBef>
                <a:spcPct val="20000"/>
              </a:spcBef>
              <a:spcAft>
                <a:spcPts val="0"/>
              </a:spcAft>
              <a:buClrTx/>
              <a:buSzPct val="90000"/>
              <a:buFont typeface="Wingdings" panose="05000000000000000000" pitchFamily="2" charset="2"/>
              <a:buNone/>
              <a:tabLst/>
              <a:defRPr sz="1200" kern="1200" spc="0" baseline="0">
                <a:solidFill>
                  <a:schemeClr val="tx1"/>
                </a:solidFill>
                <a:latin typeface="Segoe Sans Display (Body)"/>
                <a:ea typeface="+mn-ea"/>
                <a:cs typeface="+mn-cs"/>
              </a:defRPr>
            </a:lvl2pPr>
            <a:lvl3pPr marL="242060" marR="0" indent="0" algn="l" defTabSz="493831" rtl="0" eaLnBrk="1" fontAlgn="auto" latinLnBrk="0" hangingPunct="1">
              <a:lnSpc>
                <a:spcPct val="100000"/>
              </a:lnSpc>
              <a:spcBef>
                <a:spcPct val="20000"/>
              </a:spcBef>
              <a:spcAft>
                <a:spcPts val="0"/>
              </a:spcAft>
              <a:buClrTx/>
              <a:buSzPct val="90000"/>
              <a:buFont typeface="Wingdings" panose="05000000000000000000" pitchFamily="2" charset="2"/>
              <a:buNone/>
              <a:tabLst/>
              <a:defRPr sz="900" kern="1200" spc="0" baseline="0">
                <a:solidFill>
                  <a:schemeClr val="tx1"/>
                </a:solidFill>
                <a:latin typeface="Segoe Sans Display (Body)"/>
                <a:ea typeface="+mn-ea"/>
                <a:cs typeface="+mn-cs"/>
              </a:defRPr>
            </a:lvl3pPr>
            <a:lvl4pPr marL="350484" marR="0" indent="0" algn="l" defTabSz="493831" rtl="0" eaLnBrk="1" fontAlgn="auto" latinLnBrk="0" hangingPunct="1">
              <a:lnSpc>
                <a:spcPct val="100000"/>
              </a:lnSpc>
              <a:spcBef>
                <a:spcPct val="20000"/>
              </a:spcBef>
              <a:spcAft>
                <a:spcPts val="0"/>
              </a:spcAft>
              <a:buClrTx/>
              <a:buSzPct val="90000"/>
              <a:buFont typeface="Wingdings" panose="05000000000000000000" pitchFamily="2" charset="2"/>
              <a:buNone/>
              <a:tabLst/>
              <a:defRPr sz="800" kern="1200" spc="0" baseline="0">
                <a:solidFill>
                  <a:schemeClr val="tx1"/>
                </a:solidFill>
                <a:latin typeface="Segoe Sans Display (Body)"/>
                <a:ea typeface="+mn-ea"/>
                <a:cs typeface="+mn-cs"/>
              </a:defRPr>
            </a:lvl4pPr>
            <a:lvl5pPr marL="453022" marR="0" indent="0" algn="l" defTabSz="493831" rtl="0" eaLnBrk="1" fontAlgn="auto" latinLnBrk="0" hangingPunct="1">
              <a:lnSpc>
                <a:spcPct val="100000"/>
              </a:lnSpc>
              <a:spcBef>
                <a:spcPct val="20000"/>
              </a:spcBef>
              <a:spcAft>
                <a:spcPts val="0"/>
              </a:spcAft>
              <a:buClrTx/>
              <a:buSzPct val="90000"/>
              <a:buFont typeface="Wingdings" panose="05000000000000000000" pitchFamily="2" charset="2"/>
              <a:buNone/>
              <a:tabLst/>
              <a:defRPr sz="794" kern="1200" spc="0" baseline="0">
                <a:solidFill>
                  <a:schemeClr val="tx1"/>
                </a:solidFill>
                <a:latin typeface="Segoe Sans Display (Body)"/>
                <a:ea typeface="+mn-ea"/>
                <a:cs typeface="+mn-cs"/>
              </a:defRPr>
            </a:lvl5pPr>
            <a:lvl6pPr marL="1358035" indent="-123458" algn="l" defTabSz="493831" rtl="0" eaLnBrk="1" latinLnBrk="0" hangingPunct="1">
              <a:spcBef>
                <a:spcPct val="20000"/>
              </a:spcBef>
              <a:buFont typeface="Arial" pitchFamily="34" charset="0"/>
              <a:buChar char="•"/>
              <a:defRPr sz="1059" kern="1200">
                <a:solidFill>
                  <a:schemeClr val="tx1"/>
                </a:solidFill>
                <a:latin typeface="+mn-lt"/>
                <a:ea typeface="+mn-ea"/>
                <a:cs typeface="+mn-cs"/>
              </a:defRPr>
            </a:lvl6pPr>
            <a:lvl7pPr marL="1604951" indent="-123458" algn="l" defTabSz="493831" rtl="0" eaLnBrk="1" latinLnBrk="0" hangingPunct="1">
              <a:spcBef>
                <a:spcPct val="20000"/>
              </a:spcBef>
              <a:buFont typeface="Arial" pitchFamily="34" charset="0"/>
              <a:buChar char="•"/>
              <a:defRPr sz="1059" kern="1200">
                <a:solidFill>
                  <a:schemeClr val="tx1"/>
                </a:solidFill>
                <a:latin typeface="+mn-lt"/>
                <a:ea typeface="+mn-ea"/>
                <a:cs typeface="+mn-cs"/>
              </a:defRPr>
            </a:lvl7pPr>
            <a:lvl8pPr marL="1851866" indent="-123458" algn="l" defTabSz="493831" rtl="0" eaLnBrk="1" latinLnBrk="0" hangingPunct="1">
              <a:spcBef>
                <a:spcPct val="20000"/>
              </a:spcBef>
              <a:buFont typeface="Arial" pitchFamily="34" charset="0"/>
              <a:buChar char="•"/>
              <a:defRPr sz="1059" kern="1200">
                <a:solidFill>
                  <a:schemeClr val="tx1"/>
                </a:solidFill>
                <a:latin typeface="+mn-lt"/>
                <a:ea typeface="+mn-ea"/>
                <a:cs typeface="+mn-cs"/>
              </a:defRPr>
            </a:lvl8pPr>
            <a:lvl9pPr marL="2098782" indent="-123458" algn="l" defTabSz="493831" rtl="0" eaLnBrk="1" latinLnBrk="0" hangingPunct="1">
              <a:spcBef>
                <a:spcPct val="20000"/>
              </a:spcBef>
              <a:buFont typeface="Arial" pitchFamily="34" charset="0"/>
              <a:buChar char="•"/>
              <a:defRPr sz="1059" kern="1200">
                <a:solidFill>
                  <a:schemeClr val="tx1"/>
                </a:solidFill>
                <a:latin typeface="+mn-lt"/>
                <a:ea typeface="+mn-ea"/>
                <a:cs typeface="+mn-cs"/>
              </a:defRPr>
            </a:lvl9pPr>
          </a:lstStyle>
          <a:p>
            <a:pPr>
              <a:spcBef>
                <a:spcPts val="0"/>
              </a:spcBef>
              <a:spcAft>
                <a:spcPts val="300"/>
              </a:spcAft>
            </a:pPr>
            <a:r>
              <a:rPr lang="en-US" dirty="0">
                <a:solidFill>
                  <a:srgbClr val="091F2C"/>
                </a:solidFill>
                <a:cs typeface="Segoe UI"/>
              </a:rPr>
              <a:t>Supercharge your insurance security</a:t>
            </a:r>
          </a:p>
          <a:p>
            <a:r>
              <a:rPr lang="en-US" sz="900" dirty="0">
                <a:latin typeface="+mn-lt"/>
              </a:rPr>
              <a:t>By taking the time to understand your unique insurance business model, our technology experts can help assess your security posture, develop a tailored roadmap that balances protection with operational efficiency and implement Microsoft security solutions that ensure compliance with insurance regulations.</a:t>
            </a:r>
          </a:p>
        </p:txBody>
      </p:sp>
      <p:sp>
        <p:nvSpPr>
          <p:cNvPr id="56" name="Text Placeholder 2">
            <a:extLst>
              <a:ext uri="{FF2B5EF4-FFF2-40B4-BE49-F238E27FC236}">
                <a16:creationId xmlns:a16="http://schemas.microsoft.com/office/drawing/2014/main" id="{824DF519-E919-43AA-BD84-9322860A7B46}"/>
              </a:ext>
            </a:extLst>
          </p:cNvPr>
          <p:cNvSpPr txBox="1">
            <a:spLocks/>
          </p:cNvSpPr>
          <p:nvPr/>
        </p:nvSpPr>
        <p:spPr>
          <a:xfrm>
            <a:off x="328613" y="8912231"/>
            <a:ext cx="6200773" cy="92333"/>
          </a:xfrm>
          <a:prstGeom prst="rect">
            <a:avLst/>
          </a:prstGeom>
        </p:spPr>
        <p:txBody>
          <a:bodyPr vert="horz" wrap="square" lIns="0" tIns="0" rIns="0" bIns="0" rtlCol="0" anchor="t">
            <a:spAutoFit/>
          </a:bodyPr>
          <a:lstStyle>
            <a:lvl1pPr marL="0" marR="0" indent="0" algn="l" defTabSz="493831" rtl="0" eaLnBrk="1" fontAlgn="auto" latinLnBrk="0" hangingPunct="1">
              <a:lnSpc>
                <a:spcPct val="100000"/>
              </a:lnSpc>
              <a:spcBef>
                <a:spcPct val="20000"/>
              </a:spcBef>
              <a:spcAft>
                <a:spcPts val="0"/>
              </a:spcAft>
              <a:buClrTx/>
              <a:buSzPct val="90000"/>
              <a:buFont typeface="Wingdings" panose="05000000000000000000" pitchFamily="2" charset="2"/>
              <a:buNone/>
              <a:tabLst/>
              <a:defRPr sz="1400" kern="1200" spc="0" baseline="0">
                <a:solidFill>
                  <a:schemeClr val="tx1"/>
                </a:solidFill>
                <a:latin typeface="+mj-lt"/>
                <a:ea typeface="+mn-ea"/>
                <a:cs typeface="Segoe Sans Display Semilight" pitchFamily="2" charset="0"/>
              </a:defRPr>
            </a:lvl1pPr>
            <a:lvl2pPr marL="121030" marR="0" indent="0" algn="l" defTabSz="493831" rtl="0" eaLnBrk="1" fontAlgn="auto" latinLnBrk="0" hangingPunct="1">
              <a:lnSpc>
                <a:spcPct val="100000"/>
              </a:lnSpc>
              <a:spcBef>
                <a:spcPct val="20000"/>
              </a:spcBef>
              <a:spcAft>
                <a:spcPts val="0"/>
              </a:spcAft>
              <a:buClrTx/>
              <a:buSzPct val="90000"/>
              <a:buFont typeface="Wingdings" panose="05000000000000000000" pitchFamily="2" charset="2"/>
              <a:buNone/>
              <a:tabLst/>
              <a:defRPr sz="1200" kern="1200" spc="0" baseline="0">
                <a:solidFill>
                  <a:schemeClr val="tx1"/>
                </a:solidFill>
                <a:latin typeface="Segoe Sans Display (Body)"/>
                <a:ea typeface="+mn-ea"/>
                <a:cs typeface="+mn-cs"/>
              </a:defRPr>
            </a:lvl2pPr>
            <a:lvl3pPr marL="242060" marR="0" indent="0" algn="l" defTabSz="493831" rtl="0" eaLnBrk="1" fontAlgn="auto" latinLnBrk="0" hangingPunct="1">
              <a:lnSpc>
                <a:spcPct val="100000"/>
              </a:lnSpc>
              <a:spcBef>
                <a:spcPct val="20000"/>
              </a:spcBef>
              <a:spcAft>
                <a:spcPts val="0"/>
              </a:spcAft>
              <a:buClrTx/>
              <a:buSzPct val="90000"/>
              <a:buFont typeface="Wingdings" panose="05000000000000000000" pitchFamily="2" charset="2"/>
              <a:buNone/>
              <a:tabLst/>
              <a:defRPr sz="900" kern="1200" spc="0" baseline="0">
                <a:solidFill>
                  <a:schemeClr val="tx1"/>
                </a:solidFill>
                <a:latin typeface="Segoe Sans Display (Body)"/>
                <a:ea typeface="+mn-ea"/>
                <a:cs typeface="+mn-cs"/>
              </a:defRPr>
            </a:lvl3pPr>
            <a:lvl4pPr marL="350484" marR="0" indent="0" algn="l" defTabSz="493831" rtl="0" eaLnBrk="1" fontAlgn="auto" latinLnBrk="0" hangingPunct="1">
              <a:lnSpc>
                <a:spcPct val="100000"/>
              </a:lnSpc>
              <a:spcBef>
                <a:spcPct val="20000"/>
              </a:spcBef>
              <a:spcAft>
                <a:spcPts val="0"/>
              </a:spcAft>
              <a:buClrTx/>
              <a:buSzPct val="90000"/>
              <a:buFont typeface="Wingdings" panose="05000000000000000000" pitchFamily="2" charset="2"/>
              <a:buNone/>
              <a:tabLst/>
              <a:defRPr sz="800" kern="1200" spc="0" baseline="0">
                <a:solidFill>
                  <a:schemeClr val="tx1"/>
                </a:solidFill>
                <a:latin typeface="Segoe Sans Display (Body)"/>
                <a:ea typeface="+mn-ea"/>
                <a:cs typeface="+mn-cs"/>
              </a:defRPr>
            </a:lvl4pPr>
            <a:lvl5pPr marL="453022" marR="0" indent="0" algn="l" defTabSz="493831" rtl="0" eaLnBrk="1" fontAlgn="auto" latinLnBrk="0" hangingPunct="1">
              <a:lnSpc>
                <a:spcPct val="100000"/>
              </a:lnSpc>
              <a:spcBef>
                <a:spcPct val="20000"/>
              </a:spcBef>
              <a:spcAft>
                <a:spcPts val="0"/>
              </a:spcAft>
              <a:buClrTx/>
              <a:buSzPct val="90000"/>
              <a:buFont typeface="Wingdings" panose="05000000000000000000" pitchFamily="2" charset="2"/>
              <a:buNone/>
              <a:tabLst/>
              <a:defRPr sz="794" kern="1200" spc="0" baseline="0">
                <a:solidFill>
                  <a:schemeClr val="tx1"/>
                </a:solidFill>
                <a:latin typeface="Segoe Sans Display (Body)"/>
                <a:ea typeface="+mn-ea"/>
                <a:cs typeface="+mn-cs"/>
              </a:defRPr>
            </a:lvl5pPr>
            <a:lvl6pPr marL="1358035" indent="-123458" algn="l" defTabSz="493831" rtl="0" eaLnBrk="1" latinLnBrk="0" hangingPunct="1">
              <a:spcBef>
                <a:spcPct val="20000"/>
              </a:spcBef>
              <a:buFont typeface="Arial" pitchFamily="34" charset="0"/>
              <a:buChar char="•"/>
              <a:defRPr sz="1059" kern="1200">
                <a:solidFill>
                  <a:schemeClr val="tx1"/>
                </a:solidFill>
                <a:latin typeface="+mn-lt"/>
                <a:ea typeface="+mn-ea"/>
                <a:cs typeface="+mn-cs"/>
              </a:defRPr>
            </a:lvl6pPr>
            <a:lvl7pPr marL="1604951" indent="-123458" algn="l" defTabSz="493831" rtl="0" eaLnBrk="1" latinLnBrk="0" hangingPunct="1">
              <a:spcBef>
                <a:spcPct val="20000"/>
              </a:spcBef>
              <a:buFont typeface="Arial" pitchFamily="34" charset="0"/>
              <a:buChar char="•"/>
              <a:defRPr sz="1059" kern="1200">
                <a:solidFill>
                  <a:schemeClr val="tx1"/>
                </a:solidFill>
                <a:latin typeface="+mn-lt"/>
                <a:ea typeface="+mn-ea"/>
                <a:cs typeface="+mn-cs"/>
              </a:defRPr>
            </a:lvl7pPr>
            <a:lvl8pPr marL="1851866" indent="-123458" algn="l" defTabSz="493831" rtl="0" eaLnBrk="1" latinLnBrk="0" hangingPunct="1">
              <a:spcBef>
                <a:spcPct val="20000"/>
              </a:spcBef>
              <a:buFont typeface="Arial" pitchFamily="34" charset="0"/>
              <a:buChar char="•"/>
              <a:defRPr sz="1059" kern="1200">
                <a:solidFill>
                  <a:schemeClr val="tx1"/>
                </a:solidFill>
                <a:latin typeface="+mn-lt"/>
                <a:ea typeface="+mn-ea"/>
                <a:cs typeface="+mn-cs"/>
              </a:defRPr>
            </a:lvl8pPr>
            <a:lvl9pPr marL="2098782" indent="-123458" algn="l" defTabSz="493831" rtl="0" eaLnBrk="1" latinLnBrk="0" hangingPunct="1">
              <a:spcBef>
                <a:spcPct val="20000"/>
              </a:spcBef>
              <a:buFont typeface="Arial" pitchFamily="34" charset="0"/>
              <a:buChar char="•"/>
              <a:defRPr sz="1059" kern="1200">
                <a:solidFill>
                  <a:schemeClr val="tx1"/>
                </a:solidFill>
                <a:latin typeface="+mn-lt"/>
                <a:ea typeface="+mn-ea"/>
                <a:cs typeface="+mn-cs"/>
              </a:defRPr>
            </a:lvl9pPr>
          </a:lstStyle>
          <a:p>
            <a:pPr>
              <a:spcBef>
                <a:spcPts val="200"/>
              </a:spcBef>
              <a:spcAft>
                <a:spcPts val="300"/>
              </a:spcAft>
            </a:pPr>
            <a:r>
              <a:rPr lang="en-AU" sz="600" dirty="0">
                <a:effectLst/>
                <a:latin typeface="+mn-lt"/>
                <a:ea typeface="Arial" panose="020B0604020202020204" pitchFamily="34" charset="0"/>
              </a:rPr>
              <a:t>* Cisco: </a:t>
            </a:r>
            <a:r>
              <a:rPr lang="en-AU" sz="600" u="sng" dirty="0">
                <a:effectLst/>
                <a:latin typeface="+mn-lt"/>
                <a:ea typeface="Arial" panose="020B0604020202020204" pitchFamily="34" charset="0"/>
                <a:cs typeface="Times New Roman" panose="02020603050405020304" pitchFamily="18" charset="0"/>
                <a:hlinkClick r:id="rId10">
                  <a:extLst>
                    <a:ext uri="{A12FA001-AC4F-418D-AE19-62706E023703}">
                      <ahyp:hlinkClr xmlns:ahyp="http://schemas.microsoft.com/office/drawing/2018/hyperlinkcolor" val="tx"/>
                    </a:ext>
                  </a:extLst>
                </a:hlinkClick>
              </a:rPr>
              <a:t>Cybersecurity for SMBs: Asia Pacific Businesses Prepare for Digital </a:t>
            </a:r>
            <a:r>
              <a:rPr lang="en-AU" sz="600" u="sng" dirty="0" err="1">
                <a:effectLst/>
                <a:latin typeface="+mn-lt"/>
                <a:ea typeface="Arial" panose="020B0604020202020204" pitchFamily="34" charset="0"/>
                <a:cs typeface="Times New Roman" panose="02020603050405020304" pitchFamily="18" charset="0"/>
                <a:hlinkClick r:id="rId10">
                  <a:extLst>
                    <a:ext uri="{A12FA001-AC4F-418D-AE19-62706E023703}">
                      <ahyp:hlinkClr xmlns:ahyp="http://schemas.microsoft.com/office/drawing/2018/hyperlinkcolor" val="tx"/>
                    </a:ext>
                  </a:extLst>
                </a:hlinkClick>
              </a:rPr>
              <a:t>Defense</a:t>
            </a:r>
            <a:r>
              <a:rPr lang="en-AU" sz="600" u="sng" dirty="0">
                <a:effectLst/>
                <a:latin typeface="+mn-lt"/>
                <a:ea typeface="Arial" panose="020B0604020202020204" pitchFamily="34" charset="0"/>
                <a:cs typeface="Times New Roman" panose="02020603050405020304" pitchFamily="18" charset="0"/>
                <a:hlinkClick r:id="rId10">
                  <a:extLst>
                    <a:ext uri="{A12FA001-AC4F-418D-AE19-62706E023703}">
                      <ahyp:hlinkClr xmlns:ahyp="http://schemas.microsoft.com/office/drawing/2018/hyperlinkcolor" val="tx"/>
                    </a:ext>
                  </a:extLst>
                </a:hlinkClick>
              </a:rPr>
              <a:t>,</a:t>
            </a:r>
            <a:r>
              <a:rPr lang="en-AU" sz="600" dirty="0">
                <a:effectLst/>
                <a:latin typeface="+mn-lt"/>
                <a:ea typeface="Arial" panose="020B0604020202020204" pitchFamily="34" charset="0"/>
              </a:rPr>
              <a:t> 2021</a:t>
            </a:r>
            <a:endParaRPr lang="en-US" sz="600" dirty="0">
              <a:latin typeface="+mn-lt"/>
            </a:endParaRPr>
          </a:p>
        </p:txBody>
      </p:sp>
    </p:spTree>
    <p:extLst>
      <p:ext uri="{BB962C8B-B14F-4D97-AF65-F5344CB8AC3E}">
        <p14:creationId xmlns:p14="http://schemas.microsoft.com/office/powerpoint/2010/main" val="4082800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White Template">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Custom 1">
      <a:majorFont>
        <a:latin typeface="Segoe Sans Display Semibold"/>
        <a:ea typeface=""/>
        <a:cs typeface=""/>
      </a:majorFont>
      <a:minorFont>
        <a:latin typeface="Segoe Sans Display"/>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extLst>
    <a:ext uri="{05A4C25C-085E-4340-85A3-A5531E510DB2}">
      <thm15:themeFamily xmlns:thm15="http://schemas.microsoft.com/office/thememl/2012/main" name="Template Starter Blue - February 2020_v6" id="{071E01FD-2079-42F8-8403-F72D98F421C4}" vid="{4AE5ECA4-1508-4F7F-B9BC-6CD0E5E51A6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9CE9D3728B5814FB45CEFA044557808" ma:contentTypeVersion="18" ma:contentTypeDescription="Create a new document." ma:contentTypeScope="" ma:versionID="83d9e95c12dcad1ee09f99c488f38643">
  <xsd:schema xmlns:xsd="http://www.w3.org/2001/XMLSchema" xmlns:xs="http://www.w3.org/2001/XMLSchema" xmlns:p="http://schemas.microsoft.com/office/2006/metadata/properties" xmlns:ns2="097bb821-340d-4a6b-ab9d-4a4be84d8d64" xmlns:ns3="c8e5ee5f-cdc9-400e-abeb-489c00a90ce7" targetNamespace="http://schemas.microsoft.com/office/2006/metadata/properties" ma:root="true" ma:fieldsID="4d4de455e7227b351f96e30c21fec957" ns2:_="" ns3:_="">
    <xsd:import namespace="097bb821-340d-4a6b-ab9d-4a4be84d8d64"/>
    <xsd:import namespace="c8e5ee5f-cdc9-400e-abeb-489c00a90ce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AutoKeyPoints" minOccurs="0"/>
                <xsd:element ref="ns2:MediaServiceKeyPoints" minOccurs="0"/>
                <xsd:element ref="ns2:MediaServiceGenerationTime" minOccurs="0"/>
                <xsd:element ref="ns2:MediaServiceEventHashCode" minOccurs="0"/>
                <xsd:element ref="ns2:MediaLengthInSeconds" minOccurs="0"/>
                <xsd:element ref="ns2:MediaServiceObjectDetectorVersions" minOccurs="0"/>
                <xsd:element ref="ns2:lcf76f155ced4ddcb4097134ff3c332f" minOccurs="0"/>
                <xsd:element ref="ns3:TaxCatchAll"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7bb821-340d-4a6b-ab9d-4a4be84d8d64"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428fa2c3-b102-4787-8df5-b23ef8e8fe5e" ma:termSetId="09814cd3-568e-fe90-9814-8d621ff8fb84" ma:anchorId="fba54fb3-c3e1-fe81-a776-ca4b69148c4d" ma:open="true" ma:isKeyword="false">
      <xsd:complexType>
        <xsd:sequence>
          <xsd:element ref="pc:Terms" minOccurs="0" maxOccurs="1"/>
        </xsd:sequence>
      </xsd:complex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Location" ma:index="25"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8e5ee5f-cdc9-400e-abeb-489c00a90ce7"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TaxCatchAll" ma:index="23" nillable="true" ma:displayName="Taxonomy Catch All Column" ma:hidden="true" ma:list="{2d36cde7-d4b7-4e1e-aa86-3e0e18ed58bf}" ma:internalName="TaxCatchAll" ma:showField="CatchAllData" ma:web="c8e5ee5f-cdc9-400e-abeb-489c00a90ce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c8e5ee5f-cdc9-400e-abeb-489c00a90ce7" xsi:nil="true"/>
    <lcf76f155ced4ddcb4097134ff3c332f xmlns="097bb821-340d-4a6b-ab9d-4a4be84d8d6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702BDF6-79E2-411B-8E9A-1D77D35BBAF2}">
  <ds:schemaRefs>
    <ds:schemaRef ds:uri="http://schemas.microsoft.com/sharepoint/v3/contenttype/forms"/>
  </ds:schemaRefs>
</ds:datastoreItem>
</file>

<file path=customXml/itemProps2.xml><?xml version="1.0" encoding="utf-8"?>
<ds:datastoreItem xmlns:ds="http://schemas.openxmlformats.org/officeDocument/2006/customXml" ds:itemID="{B559E8AD-3F24-49B5-93C4-84533746BF6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97bb821-340d-4a6b-ab9d-4a4be84d8d64"/>
    <ds:schemaRef ds:uri="c8e5ee5f-cdc9-400e-abeb-489c00a90ce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E83CB5F-CEF0-435F-B9FE-9E4510FBF462}">
  <ds:schemaRefs>
    <ds:schemaRef ds:uri="http://schemas.microsoft.com/office/2006/documentManagement/types"/>
    <ds:schemaRef ds:uri="http://purl.org/dc/terms/"/>
    <ds:schemaRef ds:uri="http://www.w3.org/XML/1998/namespace"/>
    <ds:schemaRef ds:uri="http://schemas.microsoft.com/office/infopath/2007/PartnerControls"/>
    <ds:schemaRef ds:uri="http://schemas.openxmlformats.org/package/2006/metadata/core-properties"/>
    <ds:schemaRef ds:uri="http://purl.org/dc/elements/1.1/"/>
    <ds:schemaRef ds:uri="6df301cc-813f-4ddb-94b8-ab5dfbf2201d"/>
    <ds:schemaRef ds:uri="4dd31aea-d8a2-4be3-9f39-1c1295f40056"/>
    <ds:schemaRef ds:uri="http://schemas.microsoft.com/office/2006/metadata/properties"/>
    <ds:schemaRef ds:uri="http://purl.org/dc/dcmitype/"/>
    <ds:schemaRef ds:uri="fdddb3d6-5bd7-4379-986a-b69d31005687"/>
    <ds:schemaRef ds:uri="912a965b-18ab-48f9-afa9-986d97207d9f"/>
    <ds:schemaRef ds:uri="c8e5ee5f-cdc9-400e-abeb-489c00a90ce7"/>
    <ds:schemaRef ds:uri="097bb821-340d-4a6b-ab9d-4a4be84d8d64"/>
  </ds:schemaRefs>
</ds:datastoreItem>
</file>

<file path=docMetadata/LabelInfo.xml><?xml version="1.0" encoding="utf-8"?>
<clbl:labelList xmlns:clbl="http://schemas.microsoft.com/office/2020/mipLabelMetadata">
  <clbl:label id="{f2cd219a-7fef-4855-86b9-76cef3de89bd}" enabled="1" method="Standard" siteId="{6e417ab3-58de-417d-9aaa-da5837716c4c}" contentBits="0" removed="0"/>
</clbl:labelList>
</file>

<file path=docProps/app.xml><?xml version="1.0" encoding="utf-8"?>
<Properties xmlns="http://schemas.openxmlformats.org/officeDocument/2006/extended-properties" xmlns:vt="http://schemas.openxmlformats.org/officeDocument/2006/docPropsVTypes">
  <Template>Office Theme</Template>
  <TotalTime>2693</TotalTime>
  <Words>770</Words>
  <Application>Microsoft Office PowerPoint</Application>
  <PresentationFormat>A4 Paper (210x297 mm)</PresentationFormat>
  <Paragraphs>55</Paragraphs>
  <Slides>2</Slides>
  <Notes>2</Notes>
  <HiddenSlides>0</HiddenSlides>
  <MMClips>0</MMClip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White Template</vt:lpstr>
      <vt:lpstr>Security Essentials for Insurance: Protecting policyholder data and  claims processing</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Industry Flyer</dc:title>
  <dc:subject>Insurance</dc:subject>
  <dc:creator>Matt George</dc:creator>
  <cp:keywords/>
  <dc:description/>
  <cp:lastModifiedBy>Matthew George</cp:lastModifiedBy>
  <cp:revision>647</cp:revision>
  <dcterms:created xsi:type="dcterms:W3CDTF">2025-01-16T21:55:48Z</dcterms:created>
  <dcterms:modified xsi:type="dcterms:W3CDTF">2025-04-04T00:34:11Z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0x01010089CE9D3728B5814FB45CEFA044557808</vt:lpwstr>
  </property>
  <property fmtid="{D5CDD505-2E9C-101B-9397-08002B2CF9AE}" pid="3" name="MediaServiceImageTags">
    <vt:lpwstr/>
  </property>
</Properties>
</file>