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47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5715000" cy="9525000"/>
  <p:notesSz cx="6858000" cy="9144000"/>
  <p:defaultTextStyle>
    <a:defPPr>
      <a:defRPr lang="en-US"/>
    </a:defPPr>
    <a:lvl1pPr marL="0" algn="l" defTabSz="546151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73075" algn="l" defTabSz="546151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46151" algn="l" defTabSz="546151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19227" algn="l" defTabSz="546151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92303" algn="l" defTabSz="546151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65379" algn="l" defTabSz="546151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38454" algn="l" defTabSz="546151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911530" algn="l" defTabSz="546151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84606" algn="l" defTabSz="546151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4F3FA-6DBA-4AC1-8BF7-E54B4ADAF583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E91866-61C1-2DFE-6E96-C185B418BC44}" name="Zoe Nelson" initials="ZN" userId="S::zoe.nelson@zumcom.com::26906bc3-ec75-49a6-b535-4e5e2d6e563a" providerId="AD"/>
  <p188:author id="{6768C999-94CC-8BD5-ECA2-C1A2B645C61F}" name="Matthew George" initials="MG" userId="4b93059ffac5902b" providerId="Windows Live"/>
  <p188:author id="{A5924ECA-9D88-7163-DB9E-80CF0AECF57C}" name="Zoe Ha" initials="ZH" userId="Zoe Ha" providerId="None"/>
  <p188:author id="{6AFA61D8-796F-555E-A395-B33F90AAF99E}" name="Monica Lueder" initials="ML" userId="S::monical@microsoft.com::75969e72-ba9c-4e32-a4ac-c8f3aeff9ba2" providerId="AD"/>
  <p188:author id="{FB2220EC-6E9D-66CF-528C-A1FDAC2F85AA}" name="Ben Hermel" initials="" userId="S::bhermel@microsoft.com::bf02db1c-aaaa-44a0-870c-3c953b9e4a6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8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Tracy Tran" initials="TT" lastIdx="9" clrIdx="4">
    <p:extLst>
      <p:ext uri="{19B8F6BF-5375-455C-9EA6-DF929625EA0E}">
        <p15:presenceInfo xmlns:p15="http://schemas.microsoft.com/office/powerpoint/2012/main" userId="S::tracyt@microsoft.com::7b485f56-8fe8-4efc-a1b3-85e720327a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F5"/>
    <a:srgbClr val="77787B"/>
    <a:srgbClr val="091F2C"/>
    <a:srgbClr val="FEA38B"/>
    <a:srgbClr val="77EAB3"/>
    <a:srgbClr val="4FA7F2"/>
    <a:srgbClr val="FADAFD"/>
    <a:srgbClr val="E8F4FA"/>
    <a:srgbClr val="C2F1C8"/>
    <a:srgbClr val="C04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notesViewPr>
    <p:cSldViewPr snapToGrid="0">
      <p:cViewPr>
        <p:scale>
          <a:sx n="1" d="2"/>
          <a:sy n="1" d="2"/>
        </p:scale>
        <p:origin x="3696" y="10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Sans Display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Sans Display" pitchFamily="2" charset="0"/>
              </a:rPr>
              <a:t>4/3/2025 5:15 PM</a:t>
            </a:fld>
            <a:endParaRPr lang="en-US">
              <a:latin typeface="Segoe Sans Display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Sans Display" pitchFamily="2" charset="0"/>
                <a:ea typeface="Segoe UI" pitchFamily="34" charset="0"/>
                <a:cs typeface="Segoe Sans Display" pitchFamily="2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Sans Display" pitchFamily="2" charset="0"/>
              </a:rPr>
              <a:t>‹#›</a:t>
            </a:fld>
            <a:endParaRPr lang="en-US">
              <a:latin typeface="Segoe Sans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Sans Display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685800"/>
            <a:ext cx="2057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>
                <a:latin typeface="Segoe Sans Display" pitchFamily="2" charset="0"/>
                <a:cs typeface="Segoe Sans Display" pitchFamily="2" charset="0"/>
              </a:defRPr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a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Sans Display" pitchFamily="2" charset="0"/>
              </a:defRPr>
            </a:lvl1pPr>
          </a:lstStyle>
          <a:p>
            <a:fld id="{386CE63F-9E7F-4C04-9D0D-FCA25A8E9E86}" type="datetime8">
              <a:rPr lang="en-US" smtClean="0"/>
              <a:pPr/>
              <a:t>4/3/2025 5:15 PM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Sans Display" pitchFamily="2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546151" rtl="0" eaLnBrk="1" latinLnBrk="0" hangingPunct="1">
      <a:lnSpc>
        <a:spcPct val="90000"/>
      </a:lnSpc>
      <a:spcAft>
        <a:spcPts val="199"/>
      </a:spcAft>
      <a:defRPr sz="527" kern="1200">
        <a:solidFill>
          <a:schemeClr val="tx1"/>
        </a:solidFill>
        <a:latin typeface="Segoe Sans Display" pitchFamily="2" charset="0"/>
        <a:ea typeface="+mn-ea"/>
        <a:cs typeface="+mn-cs"/>
      </a:defRPr>
    </a:lvl1pPr>
    <a:lvl2pPr marL="127214" indent="-63212" algn="l" defTabSz="546151" rtl="0" eaLnBrk="1" latinLnBrk="0" hangingPunct="1">
      <a:lnSpc>
        <a:spcPct val="90000"/>
      </a:lnSpc>
      <a:spcAft>
        <a:spcPts val="199"/>
      </a:spcAft>
      <a:buFont typeface="Arial" pitchFamily="34" charset="0"/>
      <a:buChar char="•"/>
      <a:defRPr sz="527" kern="1200">
        <a:solidFill>
          <a:schemeClr val="tx1"/>
        </a:solidFill>
        <a:latin typeface="Segoe Sans Display" pitchFamily="2" charset="0"/>
        <a:ea typeface="+mn-ea"/>
        <a:cs typeface="+mn-cs"/>
      </a:defRPr>
    </a:lvl2pPr>
    <a:lvl3pPr marL="195957" indent="-68743" algn="l" defTabSz="546151" rtl="0" eaLnBrk="1" latinLnBrk="0" hangingPunct="1">
      <a:lnSpc>
        <a:spcPct val="90000"/>
      </a:lnSpc>
      <a:spcAft>
        <a:spcPts val="199"/>
      </a:spcAft>
      <a:buFont typeface="Arial" pitchFamily="34" charset="0"/>
      <a:buChar char="•"/>
      <a:defRPr sz="527" kern="1200">
        <a:solidFill>
          <a:schemeClr val="tx1"/>
        </a:solidFill>
        <a:latin typeface="Segoe Sans Display" pitchFamily="2" charset="0"/>
        <a:ea typeface="+mn-ea"/>
        <a:cs typeface="+mn-cs"/>
      </a:defRPr>
    </a:lvl3pPr>
    <a:lvl4pPr marL="288405" indent="-87706" algn="l" defTabSz="546151" rtl="0" eaLnBrk="1" latinLnBrk="0" hangingPunct="1">
      <a:lnSpc>
        <a:spcPct val="90000"/>
      </a:lnSpc>
      <a:spcAft>
        <a:spcPts val="199"/>
      </a:spcAft>
      <a:buFont typeface="Arial" pitchFamily="34" charset="0"/>
      <a:buChar char="•"/>
      <a:defRPr sz="527" kern="1200">
        <a:solidFill>
          <a:schemeClr val="tx1"/>
        </a:solidFill>
        <a:latin typeface="Segoe Sans Display" pitchFamily="2" charset="0"/>
        <a:ea typeface="+mn-ea"/>
        <a:cs typeface="+mn-cs"/>
      </a:defRPr>
    </a:lvl4pPr>
    <a:lvl5pPr marL="367420" indent="-68743" algn="l" defTabSz="546151" rtl="0" eaLnBrk="1" latinLnBrk="0" hangingPunct="1">
      <a:lnSpc>
        <a:spcPct val="90000"/>
      </a:lnSpc>
      <a:spcAft>
        <a:spcPts val="199"/>
      </a:spcAft>
      <a:buFont typeface="Arial" pitchFamily="34" charset="0"/>
      <a:buChar char="•"/>
      <a:defRPr sz="527" kern="1200">
        <a:solidFill>
          <a:schemeClr val="tx1"/>
        </a:solidFill>
        <a:latin typeface="Segoe Sans Display" pitchFamily="2" charset="0"/>
        <a:ea typeface="+mn-ea"/>
        <a:cs typeface="+mn-cs"/>
      </a:defRPr>
    </a:lvl5pPr>
    <a:lvl6pPr marL="1365379" algn="l" defTabSz="546151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6pPr>
    <a:lvl7pPr marL="1638454" algn="l" defTabSz="546151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7pPr>
    <a:lvl8pPr marL="1911530" algn="l" defTabSz="546151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8pPr>
    <a:lvl9pPr marL="2184606" algn="l" defTabSz="546151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048A-4F0D-B875-375B-E7827CA8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748" y="-635126"/>
            <a:ext cx="5164931" cy="259751"/>
          </a:xfrm>
        </p:spPr>
        <p:txBody>
          <a:bodyPr anchor="b"/>
          <a:lstStyle>
            <a:lvl1pPr>
              <a:defRPr>
                <a:solidFill>
                  <a:srgbClr val="B1B3B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68535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365" userDrawn="1">
          <p15:clr>
            <a:srgbClr val="A4A3A4"/>
          </p15:clr>
        </p15:guide>
        <p15:guide id="7" pos="451" userDrawn="1">
          <p15:clr>
            <a:srgbClr val="A4A3A4"/>
          </p15:clr>
        </p15:guide>
        <p15:guide id="8" pos="644" userDrawn="1">
          <p15:clr>
            <a:srgbClr val="A4A3A4"/>
          </p15:clr>
        </p15:guide>
        <p15:guide id="9" pos="729" userDrawn="1">
          <p15:clr>
            <a:srgbClr val="A4A3A4"/>
          </p15:clr>
        </p15:guide>
        <p15:guide id="10" pos="922" userDrawn="1">
          <p15:clr>
            <a:srgbClr val="A4A3A4"/>
          </p15:clr>
        </p15:guide>
        <p15:guide id="11" pos="1008" userDrawn="1">
          <p15:clr>
            <a:srgbClr val="A4A3A4"/>
          </p15:clr>
        </p15:guide>
        <p15:guide id="12" pos="1200" userDrawn="1">
          <p15:clr>
            <a:srgbClr val="A4A3A4"/>
          </p15:clr>
        </p15:guide>
        <p15:guide id="13" pos="1286" userDrawn="1">
          <p15:clr>
            <a:srgbClr val="A4A3A4"/>
          </p15:clr>
        </p15:guide>
        <p15:guide id="14" pos="1482" userDrawn="1">
          <p15:clr>
            <a:srgbClr val="A4A3A4"/>
          </p15:clr>
        </p15:guide>
        <p15:guide id="15" pos="1569" userDrawn="1">
          <p15:clr>
            <a:srgbClr val="A4A3A4"/>
          </p15:clr>
        </p15:guide>
        <p15:guide id="16" pos="1760" userDrawn="1">
          <p15:clr>
            <a:srgbClr val="A4A3A4"/>
          </p15:clr>
        </p15:guide>
        <p15:guide id="17" pos="1843" userDrawn="1">
          <p15:clr>
            <a:srgbClr val="A4A3A4"/>
          </p15:clr>
        </p15:guide>
        <p15:guide id="18" pos="2035" userDrawn="1">
          <p15:clr>
            <a:srgbClr val="A4A3A4"/>
          </p15:clr>
        </p15:guide>
        <p15:guide id="19" pos="2124" userDrawn="1">
          <p15:clr>
            <a:srgbClr val="A4A3A4"/>
          </p15:clr>
        </p15:guide>
        <p15:guide id="20" pos="2314" userDrawn="1">
          <p15:clr>
            <a:srgbClr val="A4A3A4"/>
          </p15:clr>
        </p15:guide>
        <p15:guide id="21" pos="2400" userDrawn="1">
          <p15:clr>
            <a:srgbClr val="A4A3A4"/>
          </p15:clr>
        </p15:guide>
        <p15:guide id="22" pos="2592" userDrawn="1">
          <p15:clr>
            <a:srgbClr val="A4A3A4"/>
          </p15:clr>
        </p15:guide>
        <p15:guide id="23" pos="2678" userDrawn="1">
          <p15:clr>
            <a:srgbClr val="A4A3A4"/>
          </p15:clr>
        </p15:guide>
        <p15:guide id="24" pos="2870" userDrawn="1">
          <p15:clr>
            <a:srgbClr val="A4A3A4"/>
          </p15:clr>
        </p15:guide>
        <p15:guide id="25" pos="2957" userDrawn="1">
          <p15:clr>
            <a:srgbClr val="A4A3A4"/>
          </p15:clr>
        </p15:guide>
        <p15:guide id="26" pos="3149" userDrawn="1">
          <p15:clr>
            <a:srgbClr val="A4A3A4"/>
          </p15:clr>
        </p15:guide>
        <p15:guide id="27" pos="3234" userDrawn="1">
          <p15:clr>
            <a:srgbClr val="A4A3A4"/>
          </p15:clr>
        </p15:guide>
        <p15:guide id="28" orient="horz" pos="1257" userDrawn="1">
          <p15:clr>
            <a:srgbClr val="5ACBF0"/>
          </p15:clr>
        </p15:guide>
        <p15:guide id="29" orient="horz" pos="1765" userDrawn="1">
          <p15:clr>
            <a:srgbClr val="5ACBF0"/>
          </p15:clr>
        </p15:guide>
        <p15:guide id="30" orient="horz" pos="400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748" y="635000"/>
            <a:ext cx="5164931" cy="25975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3844" y="1993756"/>
            <a:ext cx="5164931" cy="755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5715000" cy="9525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274320" cy="81280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68580" rIns="85725" bIns="685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3712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125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137160" cy="40640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68580" rIns="85725" bIns="685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3712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125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3929513" y="1814137"/>
            <a:ext cx="4271211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8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3" r:id="rId1"/>
  </p:sldLayoutIdLst>
  <p:transition>
    <p:fade/>
  </p:transition>
  <p:hf sldNum="0" hdr="0" ftr="0" dt="0"/>
  <p:txStyles>
    <p:titleStyle>
      <a:lvl1pPr algn="l" defTabSz="437246" rtl="0" eaLnBrk="1" latinLnBrk="0" hangingPunct="1">
        <a:lnSpc>
          <a:spcPct val="100000"/>
        </a:lnSpc>
        <a:spcBef>
          <a:spcPct val="0"/>
        </a:spcBef>
        <a:buNone/>
        <a:defRPr lang="en-US" sz="1688" b="0" kern="1200" cap="none" spc="-23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107162" marR="0" indent="-107162" algn="l" defTabSz="437246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313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214324" marR="0" indent="-107162" algn="l" defTabSz="437246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38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08091" marR="0" indent="-93767" algn="l" defTabSz="437246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5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395160" marR="0" indent="-84837" algn="l" defTabSz="437246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656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479997" marR="0" indent="-78883" algn="l" defTabSz="437246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656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202428" indent="-109312" algn="l" defTabSz="437246" rtl="0" eaLnBrk="1" latinLnBrk="0" hangingPunct="1">
        <a:spcBef>
          <a:spcPct val="20000"/>
        </a:spcBef>
        <a:buFont typeface="Arial" pitchFamily="34" charset="0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6pPr>
      <a:lvl7pPr marL="1421051" indent="-109312" algn="l" defTabSz="437246" rtl="0" eaLnBrk="1" latinLnBrk="0" hangingPunct="1">
        <a:spcBef>
          <a:spcPct val="20000"/>
        </a:spcBef>
        <a:buFont typeface="Arial" pitchFamily="34" charset="0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7pPr>
      <a:lvl8pPr marL="1639675" indent="-109312" algn="l" defTabSz="437246" rtl="0" eaLnBrk="1" latinLnBrk="0" hangingPunct="1">
        <a:spcBef>
          <a:spcPct val="20000"/>
        </a:spcBef>
        <a:buFont typeface="Arial" pitchFamily="34" charset="0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8pPr>
      <a:lvl9pPr marL="1858298" indent="-109312" algn="l" defTabSz="437246" rtl="0" eaLnBrk="1" latinLnBrk="0" hangingPunct="1">
        <a:spcBef>
          <a:spcPct val="20000"/>
        </a:spcBef>
        <a:buFont typeface="Arial" pitchFamily="34" charset="0"/>
        <a:buChar char="•"/>
        <a:defRPr sz="9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724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8623" algn="l" defTabSz="43724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37246" algn="l" defTabSz="43724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55870" algn="l" defTabSz="43724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74493" algn="l" defTabSz="43724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93117" algn="l" defTabSz="43724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311739" algn="l" defTabSz="43724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30363" algn="l" defTabSz="43724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48986" algn="l" defTabSz="43724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169" userDrawn="1">
          <p15:clr>
            <a:srgbClr val="C35EA4"/>
          </p15:clr>
        </p15:guide>
        <p15:guide id="17" pos="3431" userDrawn="1">
          <p15:clr>
            <a:srgbClr val="C35EA4"/>
          </p15:clr>
        </p15:guide>
        <p15:guide id="25" orient="horz" pos="513" userDrawn="1">
          <p15:clr>
            <a:srgbClr val="C35EA4"/>
          </p15:clr>
        </p15:guide>
        <p15:guide id="26" orient="horz" pos="5484" userDrawn="1">
          <p15:clr>
            <a:srgbClr val="C35EA4"/>
          </p15:clr>
        </p15:guide>
        <p15:guide id="27" orient="horz" pos="255" userDrawn="1">
          <p15:clr>
            <a:srgbClr val="A4A3A4"/>
          </p15:clr>
        </p15:guide>
        <p15:guide id="28" pos="90" userDrawn="1">
          <p15:clr>
            <a:srgbClr val="A4A3A4"/>
          </p15:clr>
        </p15:guide>
        <p15:guide id="29" orient="horz" pos="5743" userDrawn="1">
          <p15:clr>
            <a:srgbClr val="A4A3A4"/>
          </p15:clr>
        </p15:guide>
        <p15:guide id="30" pos="3510" userDrawn="1">
          <p15:clr>
            <a:srgbClr val="A4A3A4"/>
          </p15:clr>
        </p15:guide>
        <p15:guide id="31" orient="horz" pos="55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ka.ms/partnerled-marketing-guidelines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BCDEABD-A982-4732-97ED-033FFEF8A979}"/>
              </a:ext>
            </a:extLst>
          </p:cNvPr>
          <p:cNvSpPr>
            <a:spLocks/>
          </p:cNvSpPr>
          <p:nvPr/>
        </p:nvSpPr>
        <p:spPr bwMode="auto">
          <a:xfrm>
            <a:off x="0" y="620884"/>
            <a:ext cx="5715000" cy="1080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68A686-E6C0-4D05-A11B-C5F235693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7149" y="219075"/>
            <a:ext cx="1504950" cy="190500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1CA33D13-B53D-418C-9ED9-32E9E1BB08A1}"/>
              </a:ext>
            </a:extLst>
          </p:cNvPr>
          <p:cNvSpPr/>
          <p:nvPr/>
        </p:nvSpPr>
        <p:spPr bwMode="auto">
          <a:xfrm>
            <a:off x="215264" y="219075"/>
            <a:ext cx="732473" cy="190800"/>
          </a:xfrm>
          <a:prstGeom prst="rect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68580" rIns="6750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3712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FA43B7-55DE-4830-9BE4-33C03C3CA8ED}"/>
              </a:ext>
            </a:extLst>
          </p:cNvPr>
          <p:cNvCxnSpPr>
            <a:cxnSpLocks/>
          </p:cNvCxnSpPr>
          <p:nvPr/>
        </p:nvCxnSpPr>
        <p:spPr>
          <a:xfrm>
            <a:off x="1137443" y="219075"/>
            <a:ext cx="0" cy="190800"/>
          </a:xfrm>
          <a:prstGeom prst="line">
            <a:avLst/>
          </a:prstGeom>
          <a:ln>
            <a:solidFill>
              <a:srgbClr val="77787B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itle 3">
            <a:extLst>
              <a:ext uri="{FF2B5EF4-FFF2-40B4-BE49-F238E27FC236}">
                <a16:creationId xmlns:a16="http://schemas.microsoft.com/office/drawing/2014/main" id="{F5526FEB-89A4-4978-BD43-7C448B01C394}"/>
              </a:ext>
            </a:extLst>
          </p:cNvPr>
          <p:cNvSpPr txBox="1">
            <a:spLocks/>
          </p:cNvSpPr>
          <p:nvPr/>
        </p:nvSpPr>
        <p:spPr>
          <a:xfrm>
            <a:off x="215264" y="847502"/>
            <a:ext cx="3524886" cy="5924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69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solidFill>
                  <a:srgbClr val="B1B3B3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77EAB3"/>
                </a:solidFill>
              </a:rPr>
              <a:t>Supercharge your security: 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chemeClr val="bg1"/>
                </a:solidFill>
              </a:rPr>
              <a:t>Critical protection for SMBs in 2025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D9620DB-AFB6-425C-9488-353AE512BD77}"/>
              </a:ext>
            </a:extLst>
          </p:cNvPr>
          <p:cNvSpPr txBox="1"/>
          <p:nvPr/>
        </p:nvSpPr>
        <p:spPr>
          <a:xfrm>
            <a:off x="215264" y="1882166"/>
            <a:ext cx="5185411" cy="8720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700"/>
              </a:spcAft>
            </a:pPr>
            <a:r>
              <a:rPr lang="en-US" sz="900" dirty="0">
                <a:solidFill>
                  <a:srgbClr val="111111"/>
                </a:solidFill>
                <a:ea typeface="Roboto"/>
                <a:cs typeface="Roboto"/>
              </a:rPr>
              <a:t>Dear </a:t>
            </a:r>
            <a:r>
              <a:rPr lang="en-US" sz="900" dirty="0">
                <a:solidFill>
                  <a:srgbClr val="111111"/>
                </a:solidFill>
                <a:highlight>
                  <a:srgbClr val="FFFF00"/>
                </a:highlight>
                <a:ea typeface="Roboto"/>
                <a:cs typeface="Roboto"/>
              </a:rPr>
              <a:t>[Name]</a:t>
            </a:r>
            <a:r>
              <a:rPr lang="en-US" sz="900" dirty="0">
                <a:solidFill>
                  <a:srgbClr val="111111"/>
                </a:solidFill>
                <a:ea typeface="Roboto"/>
                <a:cs typeface="Roboto"/>
              </a:rPr>
              <a:t>,</a:t>
            </a:r>
          </a:p>
          <a:p>
            <a:pPr>
              <a:spcAft>
                <a:spcPts val="700"/>
              </a:spcAft>
            </a:pPr>
            <a:r>
              <a:rPr lang="en-US" sz="900" dirty="0">
                <a:solidFill>
                  <a:srgbClr val="111111"/>
                </a:solidFill>
                <a:ea typeface="Roboto"/>
                <a:cs typeface="Roboto"/>
              </a:rPr>
              <a:t>With AI-powered cyber attacks on the rise and new regulatory changes coming in 2025, I wanted to let you know about new options for strengthening your security posture.</a:t>
            </a:r>
          </a:p>
          <a:p>
            <a:pPr>
              <a:spcAft>
                <a:spcPts val="700"/>
              </a:spcAft>
            </a:pPr>
            <a:r>
              <a:rPr lang="en-US" sz="900" dirty="0">
                <a:solidFill>
                  <a:srgbClr val="111111"/>
                </a:solidFill>
                <a:ea typeface="Roboto"/>
                <a:cs typeface="Roboto"/>
              </a:rPr>
              <a:t>If you're already using Microsoft 365 tools, their modular security offerings and add-ons now let you easily integrate enterprise-grade protection into your existing environment.</a:t>
            </a:r>
            <a:endParaRPr lang="en-US" sz="9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A29F6BC-577F-4574-91EC-8490A00C1962}"/>
              </a:ext>
            </a:extLst>
          </p:cNvPr>
          <p:cNvSpPr txBox="1"/>
          <p:nvPr/>
        </p:nvSpPr>
        <p:spPr>
          <a:xfrm>
            <a:off x="215264" y="2995179"/>
            <a:ext cx="5185411" cy="1615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700"/>
              </a:spcAft>
            </a:pPr>
            <a:r>
              <a:rPr lang="en-US" sz="1050" dirty="0">
                <a:solidFill>
                  <a:schemeClr val="tx2"/>
                </a:solidFill>
                <a:latin typeface="+mj-lt"/>
                <a:ea typeface="Roboto"/>
                <a:cs typeface="Segoe Sans Display Bold" pitchFamily="2" charset="0"/>
              </a:rPr>
              <a:t>We can help protect you from critical security risks facing your business:</a:t>
            </a:r>
            <a:endParaRPr lang="en-US" sz="1050" dirty="0">
              <a:solidFill>
                <a:schemeClr val="tx2"/>
              </a:solidFill>
              <a:latin typeface="+mj-lt"/>
              <a:cs typeface="Segoe Sans Display Bold" pitchFamily="2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7B022CC-E6C4-4152-ABDF-FC613DDA4D10}"/>
              </a:ext>
            </a:extLst>
          </p:cNvPr>
          <p:cNvSpPr txBox="1"/>
          <p:nvPr/>
        </p:nvSpPr>
        <p:spPr>
          <a:xfrm>
            <a:off x="215264" y="3418995"/>
            <a:ext cx="1620000" cy="1181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69"/>
              </a:spcAft>
            </a:pPr>
            <a:r>
              <a:rPr lang="en-US" sz="1050" dirty="0">
                <a:solidFill>
                  <a:schemeClr val="tx2"/>
                </a:solidFill>
                <a:ea typeface="Roboto"/>
                <a:cs typeface="Roboto"/>
              </a:rPr>
              <a:t>Data Security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91A8F2E-CAC2-40BB-9BC1-3EB422BD77EA}"/>
              </a:ext>
            </a:extLst>
          </p:cNvPr>
          <p:cNvSpPr txBox="1"/>
          <p:nvPr/>
        </p:nvSpPr>
        <p:spPr>
          <a:xfrm>
            <a:off x="2047499" y="3418995"/>
            <a:ext cx="1620000" cy="1181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69"/>
              </a:spcAft>
            </a:pPr>
            <a:r>
              <a:rPr lang="en-US" sz="1050" dirty="0">
                <a:solidFill>
                  <a:schemeClr val="tx2"/>
                </a:solidFill>
                <a:ea typeface="Roboto"/>
                <a:cs typeface="Roboto"/>
              </a:rPr>
              <a:t>Identity Protection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D4CC851-010A-4EFE-AD6D-BA807CF79A12}"/>
              </a:ext>
            </a:extLst>
          </p:cNvPr>
          <p:cNvSpPr txBox="1"/>
          <p:nvPr/>
        </p:nvSpPr>
        <p:spPr>
          <a:xfrm>
            <a:off x="3879735" y="3418995"/>
            <a:ext cx="1620000" cy="1181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69"/>
              </a:spcAft>
            </a:pPr>
            <a:r>
              <a:rPr lang="en-US" sz="1050" dirty="0">
                <a:solidFill>
                  <a:schemeClr val="tx2"/>
                </a:solidFill>
                <a:ea typeface="Roboto"/>
                <a:cs typeface="Roboto"/>
              </a:rPr>
              <a:t>Device Protection</a:t>
            </a:r>
            <a:endParaRPr lang="en-US" sz="1050" dirty="0">
              <a:solidFill>
                <a:schemeClr val="tx2"/>
              </a:solidFill>
            </a:endParaRP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1A75F688-F785-4E1F-8BB6-BC8B5EA6C04D}"/>
              </a:ext>
            </a:extLst>
          </p:cNvPr>
          <p:cNvCxnSpPr>
            <a:cxnSpLocks/>
          </p:cNvCxnSpPr>
          <p:nvPr/>
        </p:nvCxnSpPr>
        <p:spPr>
          <a:xfrm>
            <a:off x="2047499" y="3653050"/>
            <a:ext cx="1620000" cy="0"/>
          </a:xfrm>
          <a:prstGeom prst="line">
            <a:avLst/>
          </a:prstGeom>
          <a:ln w="12700">
            <a:solidFill>
              <a:srgbClr val="77EA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AB56E6F-7AF9-4BA5-8347-0D5F21075CF8}"/>
              </a:ext>
            </a:extLst>
          </p:cNvPr>
          <p:cNvCxnSpPr>
            <a:cxnSpLocks/>
          </p:cNvCxnSpPr>
          <p:nvPr/>
        </p:nvCxnSpPr>
        <p:spPr>
          <a:xfrm>
            <a:off x="215264" y="3653050"/>
            <a:ext cx="1620000" cy="0"/>
          </a:xfrm>
          <a:prstGeom prst="line">
            <a:avLst/>
          </a:prstGeom>
          <a:ln w="12700">
            <a:solidFill>
              <a:srgbClr val="4FA7F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43DAB7CF-28C8-491F-8300-5A3B52F055B1}"/>
              </a:ext>
            </a:extLst>
          </p:cNvPr>
          <p:cNvCxnSpPr>
            <a:cxnSpLocks/>
          </p:cNvCxnSpPr>
          <p:nvPr/>
        </p:nvCxnSpPr>
        <p:spPr>
          <a:xfrm>
            <a:off x="3879735" y="3643993"/>
            <a:ext cx="1620000" cy="0"/>
          </a:xfrm>
          <a:prstGeom prst="line">
            <a:avLst/>
          </a:prstGeom>
          <a:ln w="12700">
            <a:solidFill>
              <a:srgbClr val="FEA38B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BAFC425D-41A2-4675-AA8C-5F191D1A0EDD}"/>
              </a:ext>
            </a:extLst>
          </p:cNvPr>
          <p:cNvSpPr txBox="1"/>
          <p:nvPr/>
        </p:nvSpPr>
        <p:spPr>
          <a:xfrm>
            <a:off x="215264" y="4660147"/>
            <a:ext cx="162000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469"/>
              </a:spcAft>
            </a:pPr>
            <a: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  <a:t>Prevent breaches and </a:t>
            </a:r>
            <a:b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</a:br>
            <a: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  <a:t>safeguard IP, information </a:t>
            </a:r>
            <a:b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</a:br>
            <a: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  <a:t>and financial records</a:t>
            </a:r>
            <a:endParaRPr lang="en-US" sz="900" dirty="0">
              <a:solidFill>
                <a:srgbClr val="091F2C"/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6980D14-22E7-4AB5-BFD7-44711C808E65}"/>
              </a:ext>
            </a:extLst>
          </p:cNvPr>
          <p:cNvSpPr txBox="1"/>
          <p:nvPr/>
        </p:nvSpPr>
        <p:spPr>
          <a:xfrm>
            <a:off x="2047499" y="4660145"/>
            <a:ext cx="162000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469"/>
              </a:spcAft>
            </a:pPr>
            <a: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  <a:t>Secure credentials, </a:t>
            </a:r>
            <a:b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</a:br>
            <a: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  <a:t>passwords, and </a:t>
            </a:r>
            <a:b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</a:br>
            <a: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  <a:t>authentication processes</a:t>
            </a:r>
            <a:endParaRPr lang="en-US" sz="900" dirty="0">
              <a:solidFill>
                <a:srgbClr val="091F2C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B8AD23A5-2458-4FBF-9A89-A581D9A0D4F7}"/>
              </a:ext>
            </a:extLst>
          </p:cNvPr>
          <p:cNvSpPr txBox="1"/>
          <p:nvPr/>
        </p:nvSpPr>
        <p:spPr>
          <a:xfrm>
            <a:off x="3879735" y="4660145"/>
            <a:ext cx="162000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469"/>
              </a:spcAft>
            </a:pPr>
            <a: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  <a:t>Shield every </a:t>
            </a:r>
            <a:b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</a:br>
            <a: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  <a:t>connected device </a:t>
            </a:r>
            <a:b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</a:br>
            <a:r>
              <a:rPr lang="en-US" sz="900" dirty="0">
                <a:solidFill>
                  <a:srgbClr val="091F2C"/>
                </a:solidFill>
                <a:ea typeface="Roboto"/>
                <a:cs typeface="Roboto"/>
              </a:rPr>
              <a:t>from cyber threats</a:t>
            </a:r>
            <a:endParaRPr lang="en-US" sz="900" dirty="0">
              <a:solidFill>
                <a:srgbClr val="091F2C"/>
              </a:solidFill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C5C48FD4-C2F8-4731-9F72-900B3749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3" y="3883038"/>
            <a:ext cx="580405" cy="580405"/>
          </a:xfrm>
          <a:prstGeom prst="rect">
            <a:avLst/>
          </a:prstGeom>
        </p:spPr>
      </p:pic>
      <p:grpSp>
        <p:nvGrpSpPr>
          <p:cNvPr id="199" name="Graphic 200">
            <a:extLst>
              <a:ext uri="{FF2B5EF4-FFF2-40B4-BE49-F238E27FC236}">
                <a16:creationId xmlns:a16="http://schemas.microsoft.com/office/drawing/2014/main" id="{0E705C97-614B-4719-B94B-7657B617FAEA}"/>
              </a:ext>
            </a:extLst>
          </p:cNvPr>
          <p:cNvGrpSpPr/>
          <p:nvPr/>
        </p:nvGrpSpPr>
        <p:grpSpPr>
          <a:xfrm>
            <a:off x="918805" y="4012355"/>
            <a:ext cx="236320" cy="321770"/>
            <a:chOff x="2715750" y="4101220"/>
            <a:chExt cx="307816" cy="419118"/>
          </a:xfrm>
          <a:noFill/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973C42C-D99E-4AE5-AB57-38D8F9F7E7A0}"/>
                </a:ext>
              </a:extLst>
            </p:cNvPr>
            <p:cNvSpPr/>
            <p:nvPr/>
          </p:nvSpPr>
          <p:spPr>
            <a:xfrm>
              <a:off x="2715815" y="4101220"/>
              <a:ext cx="307751" cy="167605"/>
            </a:xfrm>
            <a:custGeom>
              <a:avLst/>
              <a:gdLst>
                <a:gd name="connsiteX0" fmla="*/ 307752 w 307751"/>
                <a:gd name="connsiteY0" fmla="*/ 83900 h 167605"/>
                <a:gd name="connsiteX1" fmla="*/ 287119 w 307751"/>
                <a:gd name="connsiteY1" fmla="*/ 125875 h 167605"/>
                <a:gd name="connsiteX2" fmla="*/ 251592 w 307751"/>
                <a:gd name="connsiteY2" fmla="*/ 148700 h 167605"/>
                <a:gd name="connsiteX3" fmla="*/ 239599 w 307751"/>
                <a:gd name="connsiteY3" fmla="*/ 153600 h 167605"/>
                <a:gd name="connsiteX4" fmla="*/ 213356 w 307751"/>
                <a:gd name="connsiteY4" fmla="*/ 161273 h 167605"/>
                <a:gd name="connsiteX5" fmla="*/ 184470 w 307751"/>
                <a:gd name="connsiteY5" fmla="*/ 166173 h 167605"/>
                <a:gd name="connsiteX6" fmla="*/ 169060 w 307751"/>
                <a:gd name="connsiteY6" fmla="*/ 167463 h 167605"/>
                <a:gd name="connsiteX7" fmla="*/ 154488 w 307751"/>
                <a:gd name="connsiteY7" fmla="*/ 167463 h 167605"/>
                <a:gd name="connsiteX8" fmla="*/ 139272 w 307751"/>
                <a:gd name="connsiteY8" fmla="*/ 167463 h 167605"/>
                <a:gd name="connsiteX9" fmla="*/ 123861 w 307751"/>
                <a:gd name="connsiteY9" fmla="*/ 166173 h 167605"/>
                <a:gd name="connsiteX10" fmla="*/ 94847 w 307751"/>
                <a:gd name="connsiteY10" fmla="*/ 161273 h 167605"/>
                <a:gd name="connsiteX11" fmla="*/ 68217 w 307751"/>
                <a:gd name="connsiteY11" fmla="*/ 153471 h 167605"/>
                <a:gd name="connsiteX12" fmla="*/ 56224 w 307751"/>
                <a:gd name="connsiteY12" fmla="*/ 148571 h 167605"/>
                <a:gd name="connsiteX13" fmla="*/ 20568 w 307751"/>
                <a:gd name="connsiteY13" fmla="*/ 125746 h 167605"/>
                <a:gd name="connsiteX14" fmla="*/ 20568 w 307751"/>
                <a:gd name="connsiteY14" fmla="*/ 125746 h 167605"/>
                <a:gd name="connsiteX15" fmla="*/ 0 w 307751"/>
                <a:gd name="connsiteY15" fmla="*/ 83771 h 167605"/>
                <a:gd name="connsiteX16" fmla="*/ 56289 w 307751"/>
                <a:gd name="connsiteY16" fmla="*/ 18842 h 167605"/>
                <a:gd name="connsiteX17" fmla="*/ 68282 w 307751"/>
                <a:gd name="connsiteY17" fmla="*/ 14006 h 167605"/>
                <a:gd name="connsiteX18" fmla="*/ 108645 w 307751"/>
                <a:gd name="connsiteY18" fmla="*/ 3303 h 167605"/>
                <a:gd name="connsiteX19" fmla="*/ 123539 w 307751"/>
                <a:gd name="connsiteY19" fmla="*/ 1304 h 167605"/>
                <a:gd name="connsiteX20" fmla="*/ 138949 w 307751"/>
                <a:gd name="connsiteY20" fmla="*/ 143 h 167605"/>
                <a:gd name="connsiteX21" fmla="*/ 153392 w 307751"/>
                <a:gd name="connsiteY21" fmla="*/ 143 h 167605"/>
                <a:gd name="connsiteX22" fmla="*/ 169125 w 307751"/>
                <a:gd name="connsiteY22" fmla="*/ 143 h 167605"/>
                <a:gd name="connsiteX23" fmla="*/ 184535 w 307751"/>
                <a:gd name="connsiteY23" fmla="*/ 1304 h 167605"/>
                <a:gd name="connsiteX24" fmla="*/ 199300 w 307751"/>
                <a:gd name="connsiteY24" fmla="*/ 3303 h 167605"/>
                <a:gd name="connsiteX25" fmla="*/ 239470 w 307751"/>
                <a:gd name="connsiteY25" fmla="*/ 14651 h 167605"/>
                <a:gd name="connsiteX26" fmla="*/ 251463 w 307751"/>
                <a:gd name="connsiteY26" fmla="*/ 19487 h 167605"/>
                <a:gd name="connsiteX27" fmla="*/ 307752 w 307751"/>
                <a:gd name="connsiteY27" fmla="*/ 83900 h 167605"/>
                <a:gd name="connsiteX28" fmla="*/ 307752 w 307751"/>
                <a:gd name="connsiteY28" fmla="*/ 83900 h 16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7751" h="167605">
                  <a:moveTo>
                    <a:pt x="307752" y="83900"/>
                  </a:moveTo>
                  <a:cubicBezTo>
                    <a:pt x="307107" y="100148"/>
                    <a:pt x="299627" y="115429"/>
                    <a:pt x="287119" y="125875"/>
                  </a:cubicBezTo>
                  <a:cubicBezTo>
                    <a:pt x="276738" y="135482"/>
                    <a:pt x="264616" y="143284"/>
                    <a:pt x="251592" y="148700"/>
                  </a:cubicBezTo>
                  <a:cubicBezTo>
                    <a:pt x="247723" y="150441"/>
                    <a:pt x="243661" y="152117"/>
                    <a:pt x="239599" y="153600"/>
                  </a:cubicBezTo>
                  <a:cubicBezTo>
                    <a:pt x="231023" y="156695"/>
                    <a:pt x="222254" y="159274"/>
                    <a:pt x="213356" y="161273"/>
                  </a:cubicBezTo>
                  <a:cubicBezTo>
                    <a:pt x="203814" y="163530"/>
                    <a:pt x="194207" y="165142"/>
                    <a:pt x="184470" y="166173"/>
                  </a:cubicBezTo>
                  <a:cubicBezTo>
                    <a:pt x="179312" y="166818"/>
                    <a:pt x="173767" y="167140"/>
                    <a:pt x="169060" y="167463"/>
                  </a:cubicBezTo>
                  <a:cubicBezTo>
                    <a:pt x="164353" y="167785"/>
                    <a:pt x="159453" y="167463"/>
                    <a:pt x="154488" y="167463"/>
                  </a:cubicBezTo>
                  <a:lnTo>
                    <a:pt x="139272" y="167463"/>
                  </a:lnTo>
                  <a:cubicBezTo>
                    <a:pt x="134113" y="167334"/>
                    <a:pt x="129020" y="166947"/>
                    <a:pt x="123861" y="166173"/>
                  </a:cubicBezTo>
                  <a:cubicBezTo>
                    <a:pt x="114125" y="165206"/>
                    <a:pt x="104389" y="163594"/>
                    <a:pt x="94847" y="161273"/>
                  </a:cubicBezTo>
                  <a:cubicBezTo>
                    <a:pt x="85755" y="159339"/>
                    <a:pt x="76857" y="156759"/>
                    <a:pt x="68217" y="153471"/>
                  </a:cubicBezTo>
                  <a:cubicBezTo>
                    <a:pt x="64026" y="151988"/>
                    <a:pt x="59964" y="150247"/>
                    <a:pt x="56224" y="148571"/>
                  </a:cubicBezTo>
                  <a:cubicBezTo>
                    <a:pt x="43071" y="143155"/>
                    <a:pt x="30949" y="135353"/>
                    <a:pt x="20568" y="125746"/>
                  </a:cubicBezTo>
                  <a:lnTo>
                    <a:pt x="20568" y="125746"/>
                  </a:lnTo>
                  <a:cubicBezTo>
                    <a:pt x="8124" y="115300"/>
                    <a:pt x="645" y="100019"/>
                    <a:pt x="0" y="83771"/>
                  </a:cubicBezTo>
                  <a:cubicBezTo>
                    <a:pt x="0" y="57399"/>
                    <a:pt x="22051" y="34187"/>
                    <a:pt x="56289" y="18842"/>
                  </a:cubicBezTo>
                  <a:cubicBezTo>
                    <a:pt x="60158" y="17101"/>
                    <a:pt x="64091" y="15618"/>
                    <a:pt x="68282" y="14006"/>
                  </a:cubicBezTo>
                  <a:cubicBezTo>
                    <a:pt x="81371" y="9170"/>
                    <a:pt x="94847" y="5559"/>
                    <a:pt x="108645" y="3303"/>
                  </a:cubicBezTo>
                  <a:lnTo>
                    <a:pt x="123539" y="1304"/>
                  </a:lnTo>
                  <a:cubicBezTo>
                    <a:pt x="128568" y="1304"/>
                    <a:pt x="133598" y="466"/>
                    <a:pt x="138949" y="143"/>
                  </a:cubicBezTo>
                  <a:cubicBezTo>
                    <a:pt x="144301" y="-179"/>
                    <a:pt x="148492" y="143"/>
                    <a:pt x="153392" y="143"/>
                  </a:cubicBezTo>
                  <a:lnTo>
                    <a:pt x="169125" y="143"/>
                  </a:lnTo>
                  <a:cubicBezTo>
                    <a:pt x="174283" y="272"/>
                    <a:pt x="179377" y="659"/>
                    <a:pt x="184535" y="1304"/>
                  </a:cubicBezTo>
                  <a:lnTo>
                    <a:pt x="199300" y="3303"/>
                  </a:lnTo>
                  <a:cubicBezTo>
                    <a:pt x="213034" y="5882"/>
                    <a:pt x="226381" y="9686"/>
                    <a:pt x="239470" y="14651"/>
                  </a:cubicBezTo>
                  <a:cubicBezTo>
                    <a:pt x="243532" y="16263"/>
                    <a:pt x="247723" y="17746"/>
                    <a:pt x="251463" y="19487"/>
                  </a:cubicBezTo>
                  <a:cubicBezTo>
                    <a:pt x="286023" y="34316"/>
                    <a:pt x="307752" y="57399"/>
                    <a:pt x="307752" y="83900"/>
                  </a:cubicBezTo>
                  <a:lnTo>
                    <a:pt x="307752" y="83900"/>
                  </a:lnTo>
                  <a:close/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94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BD06A87-4D2C-41BF-839E-E729BDE41503}"/>
                </a:ext>
              </a:extLst>
            </p:cNvPr>
            <p:cNvSpPr/>
            <p:nvPr/>
          </p:nvSpPr>
          <p:spPr>
            <a:xfrm>
              <a:off x="2715750" y="4268876"/>
              <a:ext cx="83949" cy="69829"/>
            </a:xfrm>
            <a:custGeom>
              <a:avLst/>
              <a:gdLst>
                <a:gd name="connsiteX0" fmla="*/ 0 w 83949"/>
                <a:gd name="connsiteY0" fmla="*/ 0 h 69829"/>
                <a:gd name="connsiteX1" fmla="*/ 21278 w 83949"/>
                <a:gd name="connsiteY1" fmla="*/ 39654 h 69829"/>
                <a:gd name="connsiteX2" fmla="*/ 58288 w 83949"/>
                <a:gd name="connsiteY2" fmla="*/ 61254 h 69829"/>
                <a:gd name="connsiteX3" fmla="*/ 70990 w 83949"/>
                <a:gd name="connsiteY3" fmla="*/ 66025 h 69829"/>
                <a:gd name="connsiteX4" fmla="*/ 83950 w 83949"/>
                <a:gd name="connsiteY4" fmla="*/ 69829 h 6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49" h="69829">
                  <a:moveTo>
                    <a:pt x="0" y="0"/>
                  </a:moveTo>
                  <a:cubicBezTo>
                    <a:pt x="774" y="15346"/>
                    <a:pt x="8447" y="29660"/>
                    <a:pt x="21278" y="39654"/>
                  </a:cubicBezTo>
                  <a:cubicBezTo>
                    <a:pt x="32174" y="48745"/>
                    <a:pt x="44683" y="56031"/>
                    <a:pt x="58288" y="61254"/>
                  </a:cubicBezTo>
                  <a:cubicBezTo>
                    <a:pt x="62414" y="62866"/>
                    <a:pt x="66670" y="64478"/>
                    <a:pt x="70990" y="66025"/>
                  </a:cubicBezTo>
                  <a:cubicBezTo>
                    <a:pt x="75245" y="67444"/>
                    <a:pt x="79565" y="68733"/>
                    <a:pt x="83950" y="69829"/>
                  </a:cubicBezTo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94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C20FCC5-3903-452F-AB94-1AE6268947ED}"/>
                </a:ext>
              </a:extLst>
            </p:cNvPr>
            <p:cNvSpPr/>
            <p:nvPr/>
          </p:nvSpPr>
          <p:spPr>
            <a:xfrm>
              <a:off x="2715750" y="4352697"/>
              <a:ext cx="83949" cy="69829"/>
            </a:xfrm>
            <a:custGeom>
              <a:avLst/>
              <a:gdLst>
                <a:gd name="connsiteX0" fmla="*/ 0 w 83949"/>
                <a:gd name="connsiteY0" fmla="*/ 0 h 69829"/>
                <a:gd name="connsiteX1" fmla="*/ 19795 w 83949"/>
                <a:gd name="connsiteY1" fmla="*/ 38944 h 69829"/>
                <a:gd name="connsiteX2" fmla="*/ 54226 w 83949"/>
                <a:gd name="connsiteY2" fmla="*/ 60222 h 69829"/>
                <a:gd name="connsiteX3" fmla="*/ 66025 w 83949"/>
                <a:gd name="connsiteY3" fmla="*/ 64800 h 69829"/>
                <a:gd name="connsiteX4" fmla="*/ 83950 w 83949"/>
                <a:gd name="connsiteY4" fmla="*/ 69829 h 6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49" h="69829">
                  <a:moveTo>
                    <a:pt x="0" y="0"/>
                  </a:moveTo>
                  <a:cubicBezTo>
                    <a:pt x="709" y="15088"/>
                    <a:pt x="7866" y="29144"/>
                    <a:pt x="19795" y="38944"/>
                  </a:cubicBezTo>
                  <a:cubicBezTo>
                    <a:pt x="29982" y="47842"/>
                    <a:pt x="41588" y="55064"/>
                    <a:pt x="54226" y="60222"/>
                  </a:cubicBezTo>
                  <a:lnTo>
                    <a:pt x="66025" y="64800"/>
                  </a:lnTo>
                  <a:cubicBezTo>
                    <a:pt x="71957" y="66799"/>
                    <a:pt x="77953" y="68475"/>
                    <a:pt x="83950" y="69829"/>
                  </a:cubicBezTo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94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4192419-85CB-49E1-BAEF-24617F941A85}"/>
                </a:ext>
              </a:extLst>
            </p:cNvPr>
            <p:cNvSpPr/>
            <p:nvPr/>
          </p:nvSpPr>
          <p:spPr>
            <a:xfrm>
              <a:off x="2715750" y="4436518"/>
              <a:ext cx="153908" cy="83706"/>
            </a:xfrm>
            <a:custGeom>
              <a:avLst/>
              <a:gdLst>
                <a:gd name="connsiteX0" fmla="*/ 0 w 153908"/>
                <a:gd name="connsiteY0" fmla="*/ 0 h 83706"/>
                <a:gd name="connsiteX1" fmla="*/ 20568 w 153908"/>
                <a:gd name="connsiteY1" fmla="*/ 41975 h 83706"/>
                <a:gd name="connsiteX2" fmla="*/ 56353 w 153908"/>
                <a:gd name="connsiteY2" fmla="*/ 64929 h 83706"/>
                <a:gd name="connsiteX3" fmla="*/ 68733 w 153908"/>
                <a:gd name="connsiteY3" fmla="*/ 69829 h 83706"/>
                <a:gd name="connsiteX4" fmla="*/ 95104 w 153908"/>
                <a:gd name="connsiteY4" fmla="*/ 77502 h 83706"/>
                <a:gd name="connsiteX5" fmla="*/ 124313 w 153908"/>
                <a:gd name="connsiteY5" fmla="*/ 82402 h 83706"/>
                <a:gd name="connsiteX6" fmla="*/ 139723 w 153908"/>
                <a:gd name="connsiteY6" fmla="*/ 83563 h 83706"/>
                <a:gd name="connsiteX7" fmla="*/ 153908 w 153908"/>
                <a:gd name="connsiteY7" fmla="*/ 83563 h 8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908" h="83706">
                  <a:moveTo>
                    <a:pt x="0" y="0"/>
                  </a:moveTo>
                  <a:cubicBezTo>
                    <a:pt x="774" y="16248"/>
                    <a:pt x="8189" y="31401"/>
                    <a:pt x="20568" y="41975"/>
                  </a:cubicBezTo>
                  <a:cubicBezTo>
                    <a:pt x="31143" y="51582"/>
                    <a:pt x="43200" y="59384"/>
                    <a:pt x="56353" y="64929"/>
                  </a:cubicBezTo>
                  <a:lnTo>
                    <a:pt x="68733" y="69829"/>
                  </a:lnTo>
                  <a:cubicBezTo>
                    <a:pt x="77373" y="73053"/>
                    <a:pt x="86207" y="75568"/>
                    <a:pt x="95104" y="77502"/>
                  </a:cubicBezTo>
                  <a:cubicBezTo>
                    <a:pt x="104776" y="79759"/>
                    <a:pt x="114512" y="81371"/>
                    <a:pt x="124313" y="82402"/>
                  </a:cubicBezTo>
                  <a:cubicBezTo>
                    <a:pt x="129342" y="83047"/>
                    <a:pt x="134565" y="83241"/>
                    <a:pt x="139723" y="83563"/>
                  </a:cubicBezTo>
                  <a:cubicBezTo>
                    <a:pt x="144817" y="83885"/>
                    <a:pt x="149201" y="83563"/>
                    <a:pt x="153908" y="83563"/>
                  </a:cubicBezTo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94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E2D81A4-EA62-4894-815E-2C42D13C6A03}"/>
                </a:ext>
              </a:extLst>
            </p:cNvPr>
            <p:cNvSpPr/>
            <p:nvPr/>
          </p:nvSpPr>
          <p:spPr>
            <a:xfrm>
              <a:off x="2715750" y="4185055"/>
              <a:ext cx="6447" cy="251462"/>
            </a:xfrm>
            <a:custGeom>
              <a:avLst/>
              <a:gdLst>
                <a:gd name="connsiteX0" fmla="*/ 0 w 6447"/>
                <a:gd name="connsiteY0" fmla="*/ 0 h 251462"/>
                <a:gd name="connsiteX1" fmla="*/ 0 w 6447"/>
                <a:gd name="connsiteY1" fmla="*/ 251463 h 25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47" h="251462">
                  <a:moveTo>
                    <a:pt x="0" y="0"/>
                  </a:moveTo>
                  <a:lnTo>
                    <a:pt x="0" y="251463"/>
                  </a:lnTo>
                </a:path>
              </a:pathLst>
            </a:custGeom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94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0E4C85BB-FD94-4DFD-BDD9-DD5021D806C3}"/>
                </a:ext>
              </a:extLst>
            </p:cNvPr>
            <p:cNvSpPr/>
            <p:nvPr/>
          </p:nvSpPr>
          <p:spPr>
            <a:xfrm>
              <a:off x="3023566" y="4185055"/>
              <a:ext cx="6447" cy="125731"/>
            </a:xfrm>
            <a:custGeom>
              <a:avLst/>
              <a:gdLst>
                <a:gd name="connsiteX0" fmla="*/ 0 w 6447"/>
                <a:gd name="connsiteY0" fmla="*/ 125731 h 125731"/>
                <a:gd name="connsiteX1" fmla="*/ 0 w 6447"/>
                <a:gd name="connsiteY1" fmla="*/ 86722 h 125731"/>
                <a:gd name="connsiteX2" fmla="*/ 0 w 6447"/>
                <a:gd name="connsiteY2" fmla="*/ 0 h 12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47" h="125731">
                  <a:moveTo>
                    <a:pt x="0" y="125731"/>
                  </a:moveTo>
                  <a:lnTo>
                    <a:pt x="0" y="86722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94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60CC484-40E0-4CB3-A7F6-DC8C989C010E}"/>
                </a:ext>
              </a:extLst>
            </p:cNvPr>
            <p:cNvSpPr/>
            <p:nvPr/>
          </p:nvSpPr>
          <p:spPr>
            <a:xfrm>
              <a:off x="2827619" y="4310801"/>
              <a:ext cx="195882" cy="209537"/>
            </a:xfrm>
            <a:custGeom>
              <a:avLst/>
              <a:gdLst>
                <a:gd name="connsiteX0" fmla="*/ 132695 w 195882"/>
                <a:gd name="connsiteY0" fmla="*/ 10624 h 209537"/>
                <a:gd name="connsiteX1" fmla="*/ 97941 w 195882"/>
                <a:gd name="connsiteY1" fmla="*/ 50 h 209537"/>
                <a:gd name="connsiteX2" fmla="*/ 63188 w 195882"/>
                <a:gd name="connsiteY2" fmla="*/ 11269 h 209537"/>
                <a:gd name="connsiteX3" fmla="*/ 0 w 195882"/>
                <a:gd name="connsiteY3" fmla="*/ 28678 h 209537"/>
                <a:gd name="connsiteX4" fmla="*/ 0 w 195882"/>
                <a:gd name="connsiteY4" fmla="*/ 77746 h 209537"/>
                <a:gd name="connsiteX5" fmla="*/ 3740 w 195882"/>
                <a:gd name="connsiteY5" fmla="*/ 105084 h 209537"/>
                <a:gd name="connsiteX6" fmla="*/ 3740 w 195882"/>
                <a:gd name="connsiteY6" fmla="*/ 105084 h 209537"/>
                <a:gd name="connsiteX7" fmla="*/ 97941 w 195882"/>
                <a:gd name="connsiteY7" fmla="*/ 209538 h 209537"/>
                <a:gd name="connsiteX8" fmla="*/ 192143 w 195882"/>
                <a:gd name="connsiteY8" fmla="*/ 105084 h 209537"/>
                <a:gd name="connsiteX9" fmla="*/ 192143 w 195882"/>
                <a:gd name="connsiteY9" fmla="*/ 104439 h 209537"/>
                <a:gd name="connsiteX10" fmla="*/ 192143 w 195882"/>
                <a:gd name="connsiteY10" fmla="*/ 104439 h 209537"/>
                <a:gd name="connsiteX11" fmla="*/ 195883 w 195882"/>
                <a:gd name="connsiteY11" fmla="*/ 77101 h 209537"/>
                <a:gd name="connsiteX12" fmla="*/ 195883 w 195882"/>
                <a:gd name="connsiteY12" fmla="*/ 28033 h 209537"/>
                <a:gd name="connsiteX13" fmla="*/ 132695 w 195882"/>
                <a:gd name="connsiteY13" fmla="*/ 10624 h 209537"/>
                <a:gd name="connsiteX14" fmla="*/ 132695 w 195882"/>
                <a:gd name="connsiteY14" fmla="*/ 10624 h 2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882" h="209537">
                  <a:moveTo>
                    <a:pt x="132695" y="10624"/>
                  </a:moveTo>
                  <a:cubicBezTo>
                    <a:pt x="123990" y="3790"/>
                    <a:pt x="111611" y="50"/>
                    <a:pt x="97941" y="50"/>
                  </a:cubicBezTo>
                  <a:cubicBezTo>
                    <a:pt x="84917" y="-595"/>
                    <a:pt x="76857" y="5079"/>
                    <a:pt x="63188" y="11269"/>
                  </a:cubicBezTo>
                  <a:cubicBezTo>
                    <a:pt x="43329" y="18749"/>
                    <a:pt x="24824" y="28678"/>
                    <a:pt x="0" y="28678"/>
                  </a:cubicBezTo>
                  <a:lnTo>
                    <a:pt x="0" y="77746"/>
                  </a:lnTo>
                  <a:cubicBezTo>
                    <a:pt x="0" y="87030"/>
                    <a:pt x="1290" y="96444"/>
                    <a:pt x="3740" y="105084"/>
                  </a:cubicBezTo>
                  <a:lnTo>
                    <a:pt x="3740" y="105084"/>
                  </a:lnTo>
                  <a:cubicBezTo>
                    <a:pt x="14894" y="145512"/>
                    <a:pt x="48358" y="181619"/>
                    <a:pt x="97941" y="209538"/>
                  </a:cubicBezTo>
                  <a:cubicBezTo>
                    <a:pt x="148170" y="181555"/>
                    <a:pt x="181569" y="145512"/>
                    <a:pt x="192143" y="105084"/>
                  </a:cubicBezTo>
                  <a:lnTo>
                    <a:pt x="192143" y="104439"/>
                  </a:lnTo>
                  <a:lnTo>
                    <a:pt x="192143" y="104439"/>
                  </a:lnTo>
                  <a:cubicBezTo>
                    <a:pt x="194593" y="95670"/>
                    <a:pt x="195883" y="85741"/>
                    <a:pt x="195883" y="77101"/>
                  </a:cubicBezTo>
                  <a:lnTo>
                    <a:pt x="195883" y="28033"/>
                  </a:lnTo>
                  <a:cubicBezTo>
                    <a:pt x="170543" y="28033"/>
                    <a:pt x="148814" y="21844"/>
                    <a:pt x="132695" y="10624"/>
                  </a:cubicBezTo>
                  <a:lnTo>
                    <a:pt x="132695" y="10624"/>
                  </a:lnTo>
                  <a:close/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94"/>
            </a:p>
          </p:txBody>
        </p:sp>
      </p:grpSp>
      <p:pic>
        <p:nvPicPr>
          <p:cNvPr id="225" name="Picture 224">
            <a:extLst>
              <a:ext uri="{FF2B5EF4-FFF2-40B4-BE49-F238E27FC236}">
                <a16:creationId xmlns:a16="http://schemas.microsoft.com/office/drawing/2014/main" id="{265CA8FB-9D79-4FD8-A9CD-BFA489BDE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532" y="3883038"/>
            <a:ext cx="580405" cy="580405"/>
          </a:xfrm>
          <a:prstGeom prst="rect">
            <a:avLst/>
          </a:prstGeom>
        </p:spPr>
      </p:pic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0F07FF25-C98A-4D54-A3FA-9BDCCF659499}"/>
              </a:ext>
            </a:extLst>
          </p:cNvPr>
          <p:cNvSpPr/>
          <p:nvPr/>
        </p:nvSpPr>
        <p:spPr>
          <a:xfrm>
            <a:off x="4593059" y="4012336"/>
            <a:ext cx="193352" cy="321808"/>
          </a:xfrm>
          <a:custGeom>
            <a:avLst/>
            <a:gdLst>
              <a:gd name="connsiteX0" fmla="*/ 237858 w 251849"/>
              <a:gd name="connsiteY0" fmla="*/ 419104 h 419168"/>
              <a:gd name="connsiteX1" fmla="*/ 13992 w 251849"/>
              <a:gd name="connsiteY1" fmla="*/ 419104 h 419168"/>
              <a:gd name="connsiteX2" fmla="*/ 0 w 251849"/>
              <a:gd name="connsiteY2" fmla="*/ 405113 h 419168"/>
              <a:gd name="connsiteX3" fmla="*/ 0 w 251849"/>
              <a:gd name="connsiteY3" fmla="*/ 13992 h 419168"/>
              <a:gd name="connsiteX4" fmla="*/ 13992 w 251849"/>
              <a:gd name="connsiteY4" fmla="*/ 0 h 419168"/>
              <a:gd name="connsiteX5" fmla="*/ 237858 w 251849"/>
              <a:gd name="connsiteY5" fmla="*/ 0 h 419168"/>
              <a:gd name="connsiteX6" fmla="*/ 251849 w 251849"/>
              <a:gd name="connsiteY6" fmla="*/ 13992 h 419168"/>
              <a:gd name="connsiteX7" fmla="*/ 251849 w 251849"/>
              <a:gd name="connsiteY7" fmla="*/ 405177 h 419168"/>
              <a:gd name="connsiteX8" fmla="*/ 237858 w 251849"/>
              <a:gd name="connsiteY8" fmla="*/ 419169 h 419168"/>
              <a:gd name="connsiteX9" fmla="*/ 237858 w 251849"/>
              <a:gd name="connsiteY9" fmla="*/ 419169 h 419168"/>
              <a:gd name="connsiteX10" fmla="*/ 97941 w 251849"/>
              <a:gd name="connsiteY10" fmla="*/ 363202 h 419168"/>
              <a:gd name="connsiteX11" fmla="*/ 153908 w 251849"/>
              <a:gd name="connsiteY11" fmla="*/ 363202 h 41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849" h="419168">
                <a:moveTo>
                  <a:pt x="237858" y="419104"/>
                </a:moveTo>
                <a:lnTo>
                  <a:pt x="13992" y="419104"/>
                </a:lnTo>
                <a:cubicBezTo>
                  <a:pt x="6254" y="419104"/>
                  <a:pt x="0" y="412850"/>
                  <a:pt x="0" y="405113"/>
                </a:cubicBezTo>
                <a:lnTo>
                  <a:pt x="0" y="13992"/>
                </a:lnTo>
                <a:cubicBezTo>
                  <a:pt x="0" y="6254"/>
                  <a:pt x="6254" y="0"/>
                  <a:pt x="13992" y="0"/>
                </a:cubicBezTo>
                <a:lnTo>
                  <a:pt x="237858" y="0"/>
                </a:lnTo>
                <a:cubicBezTo>
                  <a:pt x="245595" y="0"/>
                  <a:pt x="251849" y="6254"/>
                  <a:pt x="251849" y="13992"/>
                </a:cubicBezTo>
                <a:lnTo>
                  <a:pt x="251849" y="405177"/>
                </a:lnTo>
                <a:cubicBezTo>
                  <a:pt x="251849" y="412915"/>
                  <a:pt x="245595" y="419169"/>
                  <a:pt x="237858" y="419169"/>
                </a:cubicBezTo>
                <a:lnTo>
                  <a:pt x="237858" y="419169"/>
                </a:lnTo>
                <a:close/>
                <a:moveTo>
                  <a:pt x="97941" y="363202"/>
                </a:moveTo>
                <a:lnTo>
                  <a:pt x="153908" y="363202"/>
                </a:lnTo>
              </a:path>
            </a:pathLst>
          </a:custGeom>
          <a:noFill/>
          <a:ln w="9525" cap="rnd">
            <a:solidFill>
              <a:schemeClr val="tx2"/>
            </a:solidFill>
            <a:prstDash val="solid"/>
            <a:round/>
          </a:ln>
        </p:spPr>
        <p:txBody>
          <a:bodyPr rtlCol="0" anchor="ctr"/>
          <a:lstStyle/>
          <a:p>
            <a:endParaRPr lang="en-US" sz="494"/>
          </a:p>
        </p:txBody>
      </p:sp>
      <p:pic>
        <p:nvPicPr>
          <p:cNvPr id="233" name="Picture 232">
            <a:extLst>
              <a:ext uri="{FF2B5EF4-FFF2-40B4-BE49-F238E27FC236}">
                <a16:creationId xmlns:a16="http://schemas.microsoft.com/office/drawing/2014/main" id="{B7863408-D512-4973-AAE9-0EF66623C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297" y="3883038"/>
            <a:ext cx="580405" cy="580405"/>
          </a:xfrm>
          <a:prstGeom prst="rect">
            <a:avLst/>
          </a:prstGeom>
        </p:spPr>
      </p:pic>
      <p:grpSp>
        <p:nvGrpSpPr>
          <p:cNvPr id="234" name="Graphic 204">
            <a:extLst>
              <a:ext uri="{FF2B5EF4-FFF2-40B4-BE49-F238E27FC236}">
                <a16:creationId xmlns:a16="http://schemas.microsoft.com/office/drawing/2014/main" id="{187D087F-5B2E-41F7-9A09-E8A20D681A82}"/>
              </a:ext>
            </a:extLst>
          </p:cNvPr>
          <p:cNvGrpSpPr/>
          <p:nvPr/>
        </p:nvGrpSpPr>
        <p:grpSpPr>
          <a:xfrm>
            <a:off x="2728276" y="4012361"/>
            <a:ext cx="258447" cy="321759"/>
            <a:chOff x="4085036" y="4101234"/>
            <a:chExt cx="336637" cy="419104"/>
          </a:xfrm>
          <a:noFill/>
        </p:grpSpPr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71FD47B5-BB53-4305-A788-1EE81A7591FD}"/>
                </a:ext>
              </a:extLst>
            </p:cNvPr>
            <p:cNvSpPr/>
            <p:nvPr/>
          </p:nvSpPr>
          <p:spPr>
            <a:xfrm>
              <a:off x="4096255" y="4101234"/>
              <a:ext cx="251656" cy="33463"/>
            </a:xfrm>
            <a:custGeom>
              <a:avLst/>
              <a:gdLst>
                <a:gd name="connsiteX0" fmla="*/ 0 w 251656"/>
                <a:gd name="connsiteY0" fmla="*/ 33464 h 33463"/>
                <a:gd name="connsiteX1" fmla="*/ 251656 w 251656"/>
                <a:gd name="connsiteY1" fmla="*/ 33464 h 3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656" h="33463">
                  <a:moveTo>
                    <a:pt x="0" y="33464"/>
                  </a:moveTo>
                  <a:cubicBezTo>
                    <a:pt x="83885" y="-11155"/>
                    <a:pt x="167771" y="-11155"/>
                    <a:pt x="251656" y="33464"/>
                  </a:cubicBezTo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94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BE19E592-6B5D-4A97-A105-478CA21EFA20}"/>
                </a:ext>
              </a:extLst>
            </p:cNvPr>
            <p:cNvSpPr/>
            <p:nvPr/>
          </p:nvSpPr>
          <p:spPr>
            <a:xfrm>
              <a:off x="4085036" y="4167632"/>
              <a:ext cx="300207" cy="92023"/>
            </a:xfrm>
            <a:custGeom>
              <a:avLst/>
              <a:gdLst>
                <a:gd name="connsiteX0" fmla="*/ 0 w 300207"/>
                <a:gd name="connsiteY0" fmla="*/ 60945 h 92023"/>
                <a:gd name="connsiteX1" fmla="*/ 300208 w 300207"/>
                <a:gd name="connsiteY1" fmla="*/ 92023 h 9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207" h="92023">
                  <a:moveTo>
                    <a:pt x="0" y="60945"/>
                  </a:moveTo>
                  <a:cubicBezTo>
                    <a:pt x="100907" y="-32999"/>
                    <a:pt x="240437" y="-15010"/>
                    <a:pt x="300208" y="92023"/>
                  </a:cubicBezTo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94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B4D17EC-1384-4F3D-A350-467F95AE8B31}"/>
                </a:ext>
              </a:extLst>
            </p:cNvPr>
            <p:cNvSpPr/>
            <p:nvPr/>
          </p:nvSpPr>
          <p:spPr>
            <a:xfrm>
              <a:off x="4104960" y="4229020"/>
              <a:ext cx="215032" cy="126965"/>
            </a:xfrm>
            <a:custGeom>
              <a:avLst/>
              <a:gdLst>
                <a:gd name="connsiteX0" fmla="*/ 0 w 215032"/>
                <a:gd name="connsiteY0" fmla="*/ 126966 h 126965"/>
                <a:gd name="connsiteX1" fmla="*/ 78985 w 215032"/>
                <a:gd name="connsiteY1" fmla="*/ 5490 h 126965"/>
                <a:gd name="connsiteX2" fmla="*/ 215033 w 215032"/>
                <a:gd name="connsiteY2" fmla="*/ 50044 h 1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032" h="126965">
                  <a:moveTo>
                    <a:pt x="0" y="126966"/>
                  </a:moveTo>
                  <a:cubicBezTo>
                    <a:pt x="0" y="69516"/>
                    <a:pt x="27661" y="21738"/>
                    <a:pt x="78985" y="5490"/>
                  </a:cubicBezTo>
                  <a:cubicBezTo>
                    <a:pt x="129213" y="-10307"/>
                    <a:pt x="183439" y="9036"/>
                    <a:pt x="215033" y="50044"/>
                  </a:cubicBezTo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94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667BCDFD-03D8-428D-BDB8-AC4DE80B02BA}"/>
                </a:ext>
              </a:extLst>
            </p:cNvPr>
            <p:cNvSpPr/>
            <p:nvPr/>
          </p:nvSpPr>
          <p:spPr>
            <a:xfrm>
              <a:off x="4096255" y="4287326"/>
              <a:ext cx="172155" cy="128005"/>
            </a:xfrm>
            <a:custGeom>
              <a:avLst/>
              <a:gdLst>
                <a:gd name="connsiteX0" fmla="*/ 0 w 172155"/>
                <a:gd name="connsiteY0" fmla="*/ 126495 h 128005"/>
                <a:gd name="connsiteX1" fmla="*/ 67121 w 172155"/>
                <a:gd name="connsiteY1" fmla="*/ 66596 h 128005"/>
                <a:gd name="connsiteX2" fmla="*/ 89559 w 172155"/>
                <a:gd name="connsiteY2" fmla="*/ 17851 h 128005"/>
                <a:gd name="connsiteX3" fmla="*/ 172155 w 172155"/>
                <a:gd name="connsiteY3" fmla="*/ 19785 h 12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155" h="128005">
                  <a:moveTo>
                    <a:pt x="0" y="126495"/>
                  </a:moveTo>
                  <a:cubicBezTo>
                    <a:pt x="42684" y="134491"/>
                    <a:pt x="61963" y="110183"/>
                    <a:pt x="67121" y="66596"/>
                  </a:cubicBezTo>
                  <a:cubicBezTo>
                    <a:pt x="69249" y="48091"/>
                    <a:pt x="76213" y="30295"/>
                    <a:pt x="89559" y="17851"/>
                  </a:cubicBezTo>
                  <a:cubicBezTo>
                    <a:pt x="116962" y="-7940"/>
                    <a:pt x="151522" y="-4459"/>
                    <a:pt x="172155" y="19785"/>
                  </a:cubicBezTo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94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E16B73EA-D19C-4D52-B5A3-D87B5BA13896}"/>
                </a:ext>
              </a:extLst>
            </p:cNvPr>
            <p:cNvSpPr/>
            <p:nvPr/>
          </p:nvSpPr>
          <p:spPr>
            <a:xfrm>
              <a:off x="4096255" y="4345669"/>
              <a:ext cx="130438" cy="133662"/>
            </a:xfrm>
            <a:custGeom>
              <a:avLst/>
              <a:gdLst>
                <a:gd name="connsiteX0" fmla="*/ 130438 w 130438"/>
                <a:gd name="connsiteY0" fmla="*/ 0 h 133662"/>
                <a:gd name="connsiteX1" fmla="*/ 0 w 130438"/>
                <a:gd name="connsiteY1" fmla="*/ 133662 h 13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438" h="133662">
                  <a:moveTo>
                    <a:pt x="130438" y="0"/>
                  </a:moveTo>
                  <a:cubicBezTo>
                    <a:pt x="126763" y="82338"/>
                    <a:pt x="83241" y="126892"/>
                    <a:pt x="0" y="133662"/>
                  </a:cubicBezTo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94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8149284D-75EB-47B5-A4C9-FF7CCBABEB3F}"/>
                </a:ext>
              </a:extLst>
            </p:cNvPr>
            <p:cNvSpPr/>
            <p:nvPr/>
          </p:nvSpPr>
          <p:spPr>
            <a:xfrm>
              <a:off x="4270538" y="4300664"/>
              <a:ext cx="116059" cy="119928"/>
            </a:xfrm>
            <a:custGeom>
              <a:avLst/>
              <a:gdLst>
                <a:gd name="connsiteX0" fmla="*/ 116060 w 116059"/>
                <a:gd name="connsiteY0" fmla="*/ 59964 h 119928"/>
                <a:gd name="connsiteX1" fmla="*/ 58030 w 116059"/>
                <a:gd name="connsiteY1" fmla="*/ 119928 h 119928"/>
                <a:gd name="connsiteX2" fmla="*/ 0 w 116059"/>
                <a:gd name="connsiteY2" fmla="*/ 59964 h 119928"/>
                <a:gd name="connsiteX3" fmla="*/ 58030 w 116059"/>
                <a:gd name="connsiteY3" fmla="*/ 0 h 119928"/>
                <a:gd name="connsiteX4" fmla="*/ 116060 w 116059"/>
                <a:gd name="connsiteY4" fmla="*/ 59964 h 119928"/>
                <a:gd name="connsiteX5" fmla="*/ 116060 w 116059"/>
                <a:gd name="connsiteY5" fmla="*/ 59964 h 11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059" h="119928">
                  <a:moveTo>
                    <a:pt x="116060" y="59964"/>
                  </a:moveTo>
                  <a:cubicBezTo>
                    <a:pt x="116060" y="93106"/>
                    <a:pt x="90075" y="119928"/>
                    <a:pt x="58030" y="119928"/>
                  </a:cubicBezTo>
                  <a:cubicBezTo>
                    <a:pt x="25984" y="119928"/>
                    <a:pt x="0" y="93106"/>
                    <a:pt x="0" y="59964"/>
                  </a:cubicBezTo>
                  <a:cubicBezTo>
                    <a:pt x="0" y="26823"/>
                    <a:pt x="25984" y="0"/>
                    <a:pt x="58030" y="0"/>
                  </a:cubicBezTo>
                  <a:cubicBezTo>
                    <a:pt x="90075" y="0"/>
                    <a:pt x="116060" y="26823"/>
                    <a:pt x="116060" y="59964"/>
                  </a:cubicBezTo>
                  <a:lnTo>
                    <a:pt x="116060" y="59964"/>
                  </a:lnTo>
                  <a:close/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94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C082873-C889-42D6-9D26-5374DD11C0E4}"/>
                </a:ext>
              </a:extLst>
            </p:cNvPr>
            <p:cNvSpPr/>
            <p:nvPr/>
          </p:nvSpPr>
          <p:spPr>
            <a:xfrm>
              <a:off x="4235335" y="4420656"/>
              <a:ext cx="186338" cy="99682"/>
            </a:xfrm>
            <a:custGeom>
              <a:avLst/>
              <a:gdLst>
                <a:gd name="connsiteX0" fmla="*/ 63 w 186338"/>
                <a:gd name="connsiteY0" fmla="*/ 99683 h 99682"/>
                <a:gd name="connsiteX1" fmla="*/ 89880 w 186338"/>
                <a:gd name="connsiteY1" fmla="*/ 65 h 99682"/>
                <a:gd name="connsiteX2" fmla="*/ 186338 w 186338"/>
                <a:gd name="connsiteY2" fmla="*/ 92784 h 99682"/>
                <a:gd name="connsiteX3" fmla="*/ 186338 w 186338"/>
                <a:gd name="connsiteY3" fmla="*/ 99683 h 9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338" h="99682">
                  <a:moveTo>
                    <a:pt x="63" y="99683"/>
                  </a:moveTo>
                  <a:cubicBezTo>
                    <a:pt x="-1807" y="46618"/>
                    <a:pt x="38491" y="1999"/>
                    <a:pt x="89880" y="65"/>
                  </a:cubicBezTo>
                  <a:cubicBezTo>
                    <a:pt x="141268" y="-1869"/>
                    <a:pt x="184468" y="39719"/>
                    <a:pt x="186338" y="92784"/>
                  </a:cubicBezTo>
                  <a:lnTo>
                    <a:pt x="186338" y="99683"/>
                  </a:lnTo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94"/>
            </a:p>
          </p:txBody>
        </p:sp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id="{2A01910E-BB05-49E7-9154-92761ECE3DE1}"/>
              </a:ext>
            </a:extLst>
          </p:cNvPr>
          <p:cNvSpPr txBox="1"/>
          <p:nvPr/>
        </p:nvSpPr>
        <p:spPr>
          <a:xfrm>
            <a:off x="215264" y="5301430"/>
            <a:ext cx="5185411" cy="1615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700"/>
              </a:spcAft>
            </a:pPr>
            <a:r>
              <a:rPr lang="en-US" sz="1050" dirty="0">
                <a:solidFill>
                  <a:schemeClr val="tx2"/>
                </a:solidFill>
                <a:latin typeface="+mj-lt"/>
                <a:ea typeface="Roboto"/>
                <a:cs typeface="Segoe Sans Display Bold" pitchFamily="2" charset="0"/>
              </a:rPr>
              <a:t>New resources available now:</a:t>
            </a:r>
            <a:endParaRPr lang="en-US" sz="1050" dirty="0">
              <a:solidFill>
                <a:schemeClr val="tx2"/>
              </a:solidFill>
              <a:latin typeface="+mj-lt"/>
              <a:cs typeface="Segoe Sans Display Bold" pitchFamily="2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001700B0-DC62-41B9-B295-FC9CC85572EE}"/>
              </a:ext>
            </a:extLst>
          </p:cNvPr>
          <p:cNvSpPr txBox="1"/>
          <p:nvPr/>
        </p:nvSpPr>
        <p:spPr>
          <a:xfrm>
            <a:off x="215265" y="5600346"/>
            <a:ext cx="4184268" cy="3513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400"/>
              </a:spcAft>
            </a:pPr>
            <a:r>
              <a:rPr lang="en-US" sz="1050" dirty="0">
                <a:solidFill>
                  <a:schemeClr val="tx2"/>
                </a:solidFill>
                <a:ea typeface="Roboto"/>
                <a:cs typeface="Segoe Sans Display Bold" pitchFamily="2" charset="0"/>
              </a:rPr>
              <a:t>eBook: SMB Security Roadmap:</a:t>
            </a:r>
          </a:p>
          <a:p>
            <a:pPr>
              <a:spcAft>
                <a:spcPts val="400"/>
              </a:spcAft>
            </a:pPr>
            <a:r>
              <a:rPr lang="en-US" sz="900" dirty="0">
                <a:solidFill>
                  <a:schemeClr val="tx2"/>
                </a:solidFill>
                <a:ea typeface="Roboto"/>
                <a:cs typeface="Segoe Sans Display Bold" pitchFamily="2" charset="0"/>
              </a:rPr>
              <a:t>A practical guide to implementing scalable security solutions within your budget</a:t>
            </a:r>
            <a:endParaRPr lang="en-US" sz="900" dirty="0">
              <a:solidFill>
                <a:schemeClr val="tx2"/>
              </a:solidFill>
              <a:cs typeface="Segoe Sans Display Bold" pitchFamily="2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64C74CE2-1645-4ECE-A032-FF7C5F242070}"/>
              </a:ext>
            </a:extLst>
          </p:cNvPr>
          <p:cNvSpPr txBox="1"/>
          <p:nvPr/>
        </p:nvSpPr>
        <p:spPr>
          <a:xfrm>
            <a:off x="215265" y="6081241"/>
            <a:ext cx="4184268" cy="3513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400"/>
              </a:spcAft>
            </a:pPr>
            <a:r>
              <a:rPr lang="en-US" sz="1050" dirty="0">
                <a:solidFill>
                  <a:schemeClr val="tx2"/>
                </a:solidFill>
                <a:ea typeface="Roboto"/>
                <a:cs typeface="Segoe Sans Display Bold" pitchFamily="2" charset="0"/>
              </a:rPr>
              <a:t>Industry-specific insights:</a:t>
            </a:r>
          </a:p>
          <a:p>
            <a:pPr>
              <a:spcAft>
                <a:spcPts val="400"/>
              </a:spcAft>
            </a:pPr>
            <a:r>
              <a:rPr lang="en-US" sz="900" dirty="0">
                <a:solidFill>
                  <a:schemeClr val="tx2"/>
                </a:solidFill>
                <a:ea typeface="Roboto"/>
                <a:cs typeface="Segoe Sans Display Bold" pitchFamily="2" charset="0"/>
              </a:rPr>
              <a:t>Tailored guidance for industry-specific challenges</a:t>
            </a:r>
            <a:endParaRPr lang="en-US" sz="900" dirty="0">
              <a:solidFill>
                <a:schemeClr val="tx2"/>
              </a:solidFill>
              <a:cs typeface="Segoe Sans Display Bold" pitchFamily="2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844A58ED-A9C2-4893-8F07-99E1337A5D07}"/>
              </a:ext>
            </a:extLst>
          </p:cNvPr>
          <p:cNvSpPr txBox="1"/>
          <p:nvPr/>
        </p:nvSpPr>
        <p:spPr>
          <a:xfrm>
            <a:off x="215264" y="6562136"/>
            <a:ext cx="4377795" cy="489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400"/>
              </a:spcAft>
            </a:pPr>
            <a:r>
              <a:rPr lang="en-US" sz="1050" dirty="0">
                <a:solidFill>
                  <a:schemeClr val="tx2"/>
                </a:solidFill>
                <a:ea typeface="Roboto"/>
                <a:cs typeface="Segoe Sans Display Bold" pitchFamily="2" charset="0"/>
              </a:rPr>
              <a:t>Regulatory updates:</a:t>
            </a:r>
          </a:p>
          <a:p>
            <a:pPr>
              <a:spcAft>
                <a:spcPts val="400"/>
              </a:spcAft>
            </a:pPr>
            <a:r>
              <a:rPr lang="en-US" sz="900" dirty="0">
                <a:solidFill>
                  <a:schemeClr val="tx2"/>
                </a:solidFill>
                <a:ea typeface="Roboto"/>
                <a:cs typeface="Segoe Sans Display Bold" pitchFamily="2" charset="0"/>
              </a:rPr>
              <a:t>Understand upcoming Privacy Act amendments and compliance frameworks </a:t>
            </a:r>
            <a:br>
              <a:rPr lang="en-US" sz="900" dirty="0">
                <a:solidFill>
                  <a:schemeClr val="tx2"/>
                </a:solidFill>
                <a:ea typeface="Roboto"/>
                <a:cs typeface="Segoe Sans Display Bold" pitchFamily="2" charset="0"/>
              </a:rPr>
            </a:br>
            <a:r>
              <a:rPr lang="en-US" sz="900" dirty="0">
                <a:solidFill>
                  <a:schemeClr val="tx2"/>
                </a:solidFill>
                <a:ea typeface="Roboto"/>
                <a:cs typeface="Segoe Sans Display Bold" pitchFamily="2" charset="0"/>
              </a:rPr>
              <a:t>impacting all SMBs</a:t>
            </a:r>
            <a:endParaRPr lang="en-US" sz="900" dirty="0">
              <a:solidFill>
                <a:schemeClr val="tx2"/>
              </a:solidFill>
              <a:cs typeface="Segoe Sans Display Bold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5BDBF8-8A1F-4032-94D4-D68B867D2C18}"/>
              </a:ext>
            </a:extLst>
          </p:cNvPr>
          <p:cNvGrpSpPr/>
          <p:nvPr/>
        </p:nvGrpSpPr>
        <p:grpSpPr>
          <a:xfrm>
            <a:off x="4789437" y="5600346"/>
            <a:ext cx="190500" cy="190500"/>
            <a:chOff x="4774506" y="5600346"/>
            <a:chExt cx="190500" cy="1905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8B763D-60B9-481F-8EA6-6E43B28914DA}"/>
                </a:ext>
              </a:extLst>
            </p:cNvPr>
            <p:cNvSpPr/>
            <p:nvPr/>
          </p:nvSpPr>
          <p:spPr>
            <a:xfrm>
              <a:off x="4774506" y="5600346"/>
              <a:ext cx="190500" cy="190500"/>
            </a:xfrm>
            <a:custGeom>
              <a:avLst/>
              <a:gdLst>
                <a:gd name="connsiteX0" fmla="*/ 0 w 190500"/>
                <a:gd name="connsiteY0" fmla="*/ 95250 h 190500"/>
                <a:gd name="connsiteX1" fmla="*/ 95250 w 190500"/>
                <a:gd name="connsiteY1" fmla="*/ 0 h 190500"/>
                <a:gd name="connsiteX2" fmla="*/ 190500 w 190500"/>
                <a:gd name="connsiteY2" fmla="*/ 95250 h 190500"/>
                <a:gd name="connsiteX3" fmla="*/ 95250 w 190500"/>
                <a:gd name="connsiteY3" fmla="*/ 190500 h 190500"/>
                <a:gd name="connsiteX4" fmla="*/ 0 w 190500"/>
                <a:gd name="connsiteY4" fmla="*/ 95250 h 190500"/>
                <a:gd name="connsiteX5" fmla="*/ 0 w 190500"/>
                <a:gd name="connsiteY5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90500">
                  <a:moveTo>
                    <a:pt x="0" y="95250"/>
                  </a:moveTo>
                  <a:cubicBezTo>
                    <a:pt x="0" y="42672"/>
                    <a:pt x="42672" y="0"/>
                    <a:pt x="95250" y="0"/>
                  </a:cubicBezTo>
                  <a:cubicBezTo>
                    <a:pt x="147828" y="0"/>
                    <a:pt x="190500" y="42672"/>
                    <a:pt x="190500" y="95250"/>
                  </a:cubicBezTo>
                  <a:cubicBezTo>
                    <a:pt x="190500" y="147828"/>
                    <a:pt x="147828" y="190500"/>
                    <a:pt x="95250" y="190500"/>
                  </a:cubicBezTo>
                  <a:cubicBezTo>
                    <a:pt x="42672" y="190500"/>
                    <a:pt x="0" y="147828"/>
                    <a:pt x="0" y="95250"/>
                  </a:cubicBezTo>
                  <a:lnTo>
                    <a:pt x="0" y="95250"/>
                  </a:lnTo>
                  <a:close/>
                </a:path>
              </a:pathLst>
            </a:custGeom>
            <a:solidFill>
              <a:srgbClr val="77EA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aphic 10">
              <a:extLst>
                <a:ext uri="{FF2B5EF4-FFF2-40B4-BE49-F238E27FC236}">
                  <a16:creationId xmlns:a16="http://schemas.microsoft.com/office/drawing/2014/main" id="{D65A66EB-B213-405C-B83E-2479F60F60DC}"/>
                </a:ext>
              </a:extLst>
            </p:cNvPr>
            <p:cNvGrpSpPr/>
            <p:nvPr/>
          </p:nvGrpSpPr>
          <p:grpSpPr>
            <a:xfrm>
              <a:off x="4847943" y="5673783"/>
              <a:ext cx="43624" cy="43624"/>
              <a:chOff x="4847943" y="5673783"/>
              <a:chExt cx="43624" cy="43624"/>
            </a:xfrm>
            <a:no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85140E-FD29-46D4-A829-78691AE49919}"/>
                  </a:ext>
                </a:extLst>
              </p:cNvPr>
              <p:cNvSpPr/>
              <p:nvPr/>
            </p:nvSpPr>
            <p:spPr>
              <a:xfrm>
                <a:off x="4847943" y="5673783"/>
                <a:ext cx="43624" cy="43624"/>
              </a:xfrm>
              <a:custGeom>
                <a:avLst/>
                <a:gdLst>
                  <a:gd name="connsiteX0" fmla="*/ 0 w 43624"/>
                  <a:gd name="connsiteY0" fmla="*/ 0 h 43624"/>
                  <a:gd name="connsiteX1" fmla="*/ 43625 w 43624"/>
                  <a:gd name="connsiteY1" fmla="*/ 0 h 43624"/>
                  <a:gd name="connsiteX2" fmla="*/ 43625 w 43624"/>
                  <a:gd name="connsiteY2" fmla="*/ 43625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624" h="43624">
                    <a:moveTo>
                      <a:pt x="0" y="0"/>
                    </a:moveTo>
                    <a:lnTo>
                      <a:pt x="43625" y="0"/>
                    </a:lnTo>
                    <a:lnTo>
                      <a:pt x="43625" y="43625"/>
                    </a:lnTo>
                  </a:path>
                </a:pathLst>
              </a:custGeom>
              <a:noFill/>
              <a:ln w="9525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20C7B7-6076-4C0C-B791-A99A920F488A}"/>
                  </a:ext>
                </a:extLst>
              </p:cNvPr>
              <p:cNvSpPr/>
              <p:nvPr/>
            </p:nvSpPr>
            <p:spPr>
              <a:xfrm>
                <a:off x="4847943" y="5673783"/>
                <a:ext cx="43624" cy="43624"/>
              </a:xfrm>
              <a:custGeom>
                <a:avLst/>
                <a:gdLst>
                  <a:gd name="connsiteX0" fmla="*/ 43625 w 43624"/>
                  <a:gd name="connsiteY0" fmla="*/ 0 h 43624"/>
                  <a:gd name="connsiteX1" fmla="*/ 0 w 43624"/>
                  <a:gd name="connsiteY1" fmla="*/ 43625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24" h="43624">
                    <a:moveTo>
                      <a:pt x="43625" y="0"/>
                    </a:moveTo>
                    <a:lnTo>
                      <a:pt x="0" y="43625"/>
                    </a:lnTo>
                  </a:path>
                </a:pathLst>
              </a:custGeom>
              <a:ln w="9525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3C6AB35D-13DA-496B-BEDF-BE67D960175F}"/>
              </a:ext>
            </a:extLst>
          </p:cNvPr>
          <p:cNvGrpSpPr/>
          <p:nvPr/>
        </p:nvGrpSpPr>
        <p:grpSpPr>
          <a:xfrm>
            <a:off x="4789437" y="6081241"/>
            <a:ext cx="190500" cy="190500"/>
            <a:chOff x="4774506" y="5600346"/>
            <a:chExt cx="190500" cy="190500"/>
          </a:xfrm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756CFC48-3442-4824-87C7-6F3E91D2C6D2}"/>
                </a:ext>
              </a:extLst>
            </p:cNvPr>
            <p:cNvSpPr/>
            <p:nvPr/>
          </p:nvSpPr>
          <p:spPr>
            <a:xfrm>
              <a:off x="4774506" y="5600346"/>
              <a:ext cx="190500" cy="190500"/>
            </a:xfrm>
            <a:custGeom>
              <a:avLst/>
              <a:gdLst>
                <a:gd name="connsiteX0" fmla="*/ 0 w 190500"/>
                <a:gd name="connsiteY0" fmla="*/ 95250 h 190500"/>
                <a:gd name="connsiteX1" fmla="*/ 95250 w 190500"/>
                <a:gd name="connsiteY1" fmla="*/ 0 h 190500"/>
                <a:gd name="connsiteX2" fmla="*/ 190500 w 190500"/>
                <a:gd name="connsiteY2" fmla="*/ 95250 h 190500"/>
                <a:gd name="connsiteX3" fmla="*/ 95250 w 190500"/>
                <a:gd name="connsiteY3" fmla="*/ 190500 h 190500"/>
                <a:gd name="connsiteX4" fmla="*/ 0 w 190500"/>
                <a:gd name="connsiteY4" fmla="*/ 95250 h 190500"/>
                <a:gd name="connsiteX5" fmla="*/ 0 w 190500"/>
                <a:gd name="connsiteY5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90500">
                  <a:moveTo>
                    <a:pt x="0" y="95250"/>
                  </a:moveTo>
                  <a:cubicBezTo>
                    <a:pt x="0" y="42672"/>
                    <a:pt x="42672" y="0"/>
                    <a:pt x="95250" y="0"/>
                  </a:cubicBezTo>
                  <a:cubicBezTo>
                    <a:pt x="147828" y="0"/>
                    <a:pt x="190500" y="42672"/>
                    <a:pt x="190500" y="95250"/>
                  </a:cubicBezTo>
                  <a:cubicBezTo>
                    <a:pt x="190500" y="147828"/>
                    <a:pt x="147828" y="190500"/>
                    <a:pt x="95250" y="190500"/>
                  </a:cubicBezTo>
                  <a:cubicBezTo>
                    <a:pt x="42672" y="190500"/>
                    <a:pt x="0" y="147828"/>
                    <a:pt x="0" y="95250"/>
                  </a:cubicBezTo>
                  <a:lnTo>
                    <a:pt x="0" y="95250"/>
                  </a:lnTo>
                  <a:close/>
                </a:path>
              </a:pathLst>
            </a:custGeom>
            <a:solidFill>
              <a:srgbClr val="77EA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9" name="Graphic 10">
              <a:extLst>
                <a:ext uri="{FF2B5EF4-FFF2-40B4-BE49-F238E27FC236}">
                  <a16:creationId xmlns:a16="http://schemas.microsoft.com/office/drawing/2014/main" id="{11A9D705-49CF-4144-8BCA-5D5B90E88269}"/>
                </a:ext>
              </a:extLst>
            </p:cNvPr>
            <p:cNvGrpSpPr/>
            <p:nvPr/>
          </p:nvGrpSpPr>
          <p:grpSpPr>
            <a:xfrm>
              <a:off x="4847943" y="5673783"/>
              <a:ext cx="43624" cy="43624"/>
              <a:chOff x="4847943" y="5673783"/>
              <a:chExt cx="43624" cy="43624"/>
            </a:xfrm>
            <a:noFill/>
          </p:grpSpPr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F5288C92-B1BF-4206-B90C-1A9C1B8A5B8F}"/>
                  </a:ext>
                </a:extLst>
              </p:cNvPr>
              <p:cNvSpPr/>
              <p:nvPr/>
            </p:nvSpPr>
            <p:spPr>
              <a:xfrm>
                <a:off x="4847943" y="5673783"/>
                <a:ext cx="43624" cy="43624"/>
              </a:xfrm>
              <a:custGeom>
                <a:avLst/>
                <a:gdLst>
                  <a:gd name="connsiteX0" fmla="*/ 0 w 43624"/>
                  <a:gd name="connsiteY0" fmla="*/ 0 h 43624"/>
                  <a:gd name="connsiteX1" fmla="*/ 43625 w 43624"/>
                  <a:gd name="connsiteY1" fmla="*/ 0 h 43624"/>
                  <a:gd name="connsiteX2" fmla="*/ 43625 w 43624"/>
                  <a:gd name="connsiteY2" fmla="*/ 43625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624" h="43624">
                    <a:moveTo>
                      <a:pt x="0" y="0"/>
                    </a:moveTo>
                    <a:lnTo>
                      <a:pt x="43625" y="0"/>
                    </a:lnTo>
                    <a:lnTo>
                      <a:pt x="43625" y="43625"/>
                    </a:lnTo>
                  </a:path>
                </a:pathLst>
              </a:custGeom>
              <a:noFill/>
              <a:ln w="9525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086C25EE-705C-42E2-99B9-B652EB399040}"/>
                  </a:ext>
                </a:extLst>
              </p:cNvPr>
              <p:cNvSpPr/>
              <p:nvPr/>
            </p:nvSpPr>
            <p:spPr>
              <a:xfrm>
                <a:off x="4847943" y="5673783"/>
                <a:ext cx="43624" cy="43624"/>
              </a:xfrm>
              <a:custGeom>
                <a:avLst/>
                <a:gdLst>
                  <a:gd name="connsiteX0" fmla="*/ 43625 w 43624"/>
                  <a:gd name="connsiteY0" fmla="*/ 0 h 43624"/>
                  <a:gd name="connsiteX1" fmla="*/ 0 w 43624"/>
                  <a:gd name="connsiteY1" fmla="*/ 43625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24" h="43624">
                    <a:moveTo>
                      <a:pt x="43625" y="0"/>
                    </a:moveTo>
                    <a:lnTo>
                      <a:pt x="0" y="43625"/>
                    </a:lnTo>
                  </a:path>
                </a:pathLst>
              </a:custGeom>
              <a:ln w="9525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64FB6148-7F6D-43E8-87F4-22D6E4EF5336}"/>
              </a:ext>
            </a:extLst>
          </p:cNvPr>
          <p:cNvGrpSpPr/>
          <p:nvPr/>
        </p:nvGrpSpPr>
        <p:grpSpPr>
          <a:xfrm>
            <a:off x="4789437" y="6562136"/>
            <a:ext cx="190500" cy="190500"/>
            <a:chOff x="4774506" y="5600346"/>
            <a:chExt cx="190500" cy="190500"/>
          </a:xfrm>
        </p:grpSpPr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26B5ED96-A6E3-4D65-9E2A-DBC67D7C5581}"/>
                </a:ext>
              </a:extLst>
            </p:cNvPr>
            <p:cNvSpPr/>
            <p:nvPr/>
          </p:nvSpPr>
          <p:spPr>
            <a:xfrm>
              <a:off x="4774506" y="5600346"/>
              <a:ext cx="190500" cy="190500"/>
            </a:xfrm>
            <a:custGeom>
              <a:avLst/>
              <a:gdLst>
                <a:gd name="connsiteX0" fmla="*/ 0 w 190500"/>
                <a:gd name="connsiteY0" fmla="*/ 95250 h 190500"/>
                <a:gd name="connsiteX1" fmla="*/ 95250 w 190500"/>
                <a:gd name="connsiteY1" fmla="*/ 0 h 190500"/>
                <a:gd name="connsiteX2" fmla="*/ 190500 w 190500"/>
                <a:gd name="connsiteY2" fmla="*/ 95250 h 190500"/>
                <a:gd name="connsiteX3" fmla="*/ 95250 w 190500"/>
                <a:gd name="connsiteY3" fmla="*/ 190500 h 190500"/>
                <a:gd name="connsiteX4" fmla="*/ 0 w 190500"/>
                <a:gd name="connsiteY4" fmla="*/ 95250 h 190500"/>
                <a:gd name="connsiteX5" fmla="*/ 0 w 190500"/>
                <a:gd name="connsiteY5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90500">
                  <a:moveTo>
                    <a:pt x="0" y="95250"/>
                  </a:moveTo>
                  <a:cubicBezTo>
                    <a:pt x="0" y="42672"/>
                    <a:pt x="42672" y="0"/>
                    <a:pt x="95250" y="0"/>
                  </a:cubicBezTo>
                  <a:cubicBezTo>
                    <a:pt x="147828" y="0"/>
                    <a:pt x="190500" y="42672"/>
                    <a:pt x="190500" y="95250"/>
                  </a:cubicBezTo>
                  <a:cubicBezTo>
                    <a:pt x="190500" y="147828"/>
                    <a:pt x="147828" y="190500"/>
                    <a:pt x="95250" y="190500"/>
                  </a:cubicBezTo>
                  <a:cubicBezTo>
                    <a:pt x="42672" y="190500"/>
                    <a:pt x="0" y="147828"/>
                    <a:pt x="0" y="95250"/>
                  </a:cubicBezTo>
                  <a:lnTo>
                    <a:pt x="0" y="95250"/>
                  </a:lnTo>
                  <a:close/>
                </a:path>
              </a:pathLst>
            </a:custGeom>
            <a:solidFill>
              <a:srgbClr val="77EA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4" name="Graphic 10">
              <a:extLst>
                <a:ext uri="{FF2B5EF4-FFF2-40B4-BE49-F238E27FC236}">
                  <a16:creationId xmlns:a16="http://schemas.microsoft.com/office/drawing/2014/main" id="{DB656AEB-858A-48DB-AAE3-63CDFD6D35E2}"/>
                </a:ext>
              </a:extLst>
            </p:cNvPr>
            <p:cNvGrpSpPr/>
            <p:nvPr/>
          </p:nvGrpSpPr>
          <p:grpSpPr>
            <a:xfrm>
              <a:off x="4847943" y="5673783"/>
              <a:ext cx="43624" cy="43624"/>
              <a:chOff x="4847943" y="5673783"/>
              <a:chExt cx="43624" cy="43624"/>
            </a:xfrm>
            <a:noFill/>
          </p:grpSpPr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B35C353B-7F01-4838-867F-48E19238F506}"/>
                  </a:ext>
                </a:extLst>
              </p:cNvPr>
              <p:cNvSpPr/>
              <p:nvPr/>
            </p:nvSpPr>
            <p:spPr>
              <a:xfrm>
                <a:off x="4847943" y="5673783"/>
                <a:ext cx="43624" cy="43624"/>
              </a:xfrm>
              <a:custGeom>
                <a:avLst/>
                <a:gdLst>
                  <a:gd name="connsiteX0" fmla="*/ 0 w 43624"/>
                  <a:gd name="connsiteY0" fmla="*/ 0 h 43624"/>
                  <a:gd name="connsiteX1" fmla="*/ 43625 w 43624"/>
                  <a:gd name="connsiteY1" fmla="*/ 0 h 43624"/>
                  <a:gd name="connsiteX2" fmla="*/ 43625 w 43624"/>
                  <a:gd name="connsiteY2" fmla="*/ 43625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624" h="43624">
                    <a:moveTo>
                      <a:pt x="0" y="0"/>
                    </a:moveTo>
                    <a:lnTo>
                      <a:pt x="43625" y="0"/>
                    </a:lnTo>
                    <a:lnTo>
                      <a:pt x="43625" y="43625"/>
                    </a:lnTo>
                  </a:path>
                </a:pathLst>
              </a:custGeom>
              <a:noFill/>
              <a:ln w="9525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D8090840-4398-4B70-8904-EB1BCED79B5B}"/>
                  </a:ext>
                </a:extLst>
              </p:cNvPr>
              <p:cNvSpPr/>
              <p:nvPr/>
            </p:nvSpPr>
            <p:spPr>
              <a:xfrm>
                <a:off x="4847943" y="5673783"/>
                <a:ext cx="43624" cy="43624"/>
              </a:xfrm>
              <a:custGeom>
                <a:avLst/>
                <a:gdLst>
                  <a:gd name="connsiteX0" fmla="*/ 43625 w 43624"/>
                  <a:gd name="connsiteY0" fmla="*/ 0 h 43624"/>
                  <a:gd name="connsiteX1" fmla="*/ 0 w 43624"/>
                  <a:gd name="connsiteY1" fmla="*/ 43625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24" h="43624">
                    <a:moveTo>
                      <a:pt x="43625" y="0"/>
                    </a:moveTo>
                    <a:lnTo>
                      <a:pt x="0" y="43625"/>
                    </a:lnTo>
                  </a:path>
                </a:pathLst>
              </a:custGeom>
              <a:ln w="9525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59D92101-B4D2-48EA-AE63-DA197E013DE9}"/>
              </a:ext>
            </a:extLst>
          </p:cNvPr>
          <p:cNvSpPr txBox="1"/>
          <p:nvPr/>
        </p:nvSpPr>
        <p:spPr>
          <a:xfrm>
            <a:off x="215264" y="7279261"/>
            <a:ext cx="486632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ea typeface="Roboto"/>
                <a:cs typeface="Segoe Sans Display Bold" pitchFamily="2" charset="0"/>
              </a:rPr>
              <a:t>We also offer complimentary security assessments that identify your specific risks and provide a </a:t>
            </a:r>
            <a:r>
              <a:rPr lang="en-US" sz="900" dirty="0" err="1">
                <a:solidFill>
                  <a:schemeClr val="tx2"/>
                </a:solidFill>
                <a:ea typeface="Roboto"/>
                <a:cs typeface="Segoe Sans Display Bold" pitchFamily="2" charset="0"/>
              </a:rPr>
              <a:t>personalised</a:t>
            </a:r>
            <a:r>
              <a:rPr lang="en-US" sz="900" dirty="0">
                <a:solidFill>
                  <a:schemeClr val="tx2"/>
                </a:solidFill>
                <a:ea typeface="Roboto"/>
                <a:cs typeface="Segoe Sans Display Bold" pitchFamily="2" charset="0"/>
              </a:rPr>
              <a:t> roadmap aligned with your business goals.</a:t>
            </a:r>
            <a:endParaRPr lang="en-US" sz="900" dirty="0">
              <a:solidFill>
                <a:schemeClr val="tx2"/>
              </a:solidFill>
              <a:cs typeface="Segoe Sans Display Bold" pitchFamily="2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DCED290C-A68F-4D49-AB47-0518086FE15B}"/>
              </a:ext>
            </a:extLst>
          </p:cNvPr>
          <p:cNvSpPr txBox="1"/>
          <p:nvPr/>
        </p:nvSpPr>
        <p:spPr>
          <a:xfrm>
            <a:off x="215264" y="7814796"/>
            <a:ext cx="5185411" cy="389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700"/>
              </a:spcAft>
            </a:pPr>
            <a:r>
              <a:rPr lang="en-US" sz="1050" u="sng" dirty="0">
                <a:solidFill>
                  <a:schemeClr val="tx2"/>
                </a:solidFill>
                <a:latin typeface="+mj-lt"/>
                <a:ea typeface="Roboto"/>
                <a:cs typeface="Segoe Sans Display Bold" pitchFamily="2" charset="0"/>
              </a:rPr>
              <a:t>Book your SMB Security Guide &amp; Assessment</a:t>
            </a:r>
          </a:p>
          <a:p>
            <a:pPr>
              <a:spcAft>
                <a:spcPts val="700"/>
              </a:spcAft>
            </a:pPr>
            <a:r>
              <a:rPr lang="en-US" sz="900" dirty="0">
                <a:cs typeface="Segoe Sans Display Bold" pitchFamily="2" charset="0"/>
              </a:rPr>
              <a:t>If you have any questions or would like to schedule your assessment, please contact me directly.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435A84ED-B813-49D9-8100-DAB3E2F95F1C}"/>
              </a:ext>
            </a:extLst>
          </p:cNvPr>
          <p:cNvSpPr txBox="1"/>
          <p:nvPr/>
        </p:nvSpPr>
        <p:spPr>
          <a:xfrm>
            <a:off x="215264" y="8456832"/>
            <a:ext cx="4866324" cy="5950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700"/>
              </a:spcAft>
            </a:pPr>
            <a:r>
              <a:rPr lang="en-US" sz="900" dirty="0">
                <a:ea typeface="Roboto"/>
                <a:cs typeface="Segoe Sans Display Bold" pitchFamily="2" charset="0"/>
              </a:rPr>
              <a:t>Kind regards,</a:t>
            </a:r>
          </a:p>
          <a:p>
            <a:pPr>
              <a:spcAft>
                <a:spcPts val="700"/>
              </a:spcAft>
            </a:pPr>
            <a:r>
              <a:rPr lang="en-US" sz="900" dirty="0">
                <a:highlight>
                  <a:srgbClr val="FFFF00"/>
                </a:highlight>
                <a:ea typeface="Roboto"/>
                <a:cs typeface="Segoe Sans Display Bold" pitchFamily="2" charset="0"/>
              </a:rPr>
              <a:t>[Partner Name]</a:t>
            </a:r>
          </a:p>
          <a:p>
            <a:pPr>
              <a:spcAft>
                <a:spcPts val="700"/>
              </a:spcAft>
            </a:pPr>
            <a:r>
              <a:rPr lang="en-US" sz="900" dirty="0">
                <a:highlight>
                  <a:srgbClr val="FFFF00"/>
                </a:highlight>
                <a:ea typeface="Roboto"/>
                <a:cs typeface="Segoe Sans Display Bold" pitchFamily="2" charset="0"/>
              </a:rPr>
              <a:t>[Title/Position/Contacts]</a:t>
            </a:r>
            <a:endParaRPr lang="en-US" sz="900" dirty="0">
              <a:highlight>
                <a:srgbClr val="FFFF00"/>
              </a:highlight>
              <a:cs typeface="Segoe Sans Display Bold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55B310-8E6F-425F-893D-8492A93EF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3363" y="620884"/>
            <a:ext cx="1646888" cy="1080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325156-368A-4E6F-B11B-3C0D15D90BE6}"/>
              </a:ext>
            </a:extLst>
          </p:cNvPr>
          <p:cNvCxnSpPr>
            <a:cxnSpLocks/>
          </p:cNvCxnSpPr>
          <p:nvPr/>
        </p:nvCxnSpPr>
        <p:spPr>
          <a:xfrm>
            <a:off x="215100" y="2881926"/>
            <a:ext cx="5284800" cy="0"/>
          </a:xfrm>
          <a:prstGeom prst="line">
            <a:avLst/>
          </a:prstGeom>
          <a:ln w="12700">
            <a:solidFill>
              <a:srgbClr val="F4F3F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CD8F0C4D-CF39-43FD-8119-A969E0298419}"/>
              </a:ext>
            </a:extLst>
          </p:cNvPr>
          <p:cNvCxnSpPr>
            <a:cxnSpLocks/>
          </p:cNvCxnSpPr>
          <p:nvPr/>
        </p:nvCxnSpPr>
        <p:spPr>
          <a:xfrm>
            <a:off x="215100" y="5198406"/>
            <a:ext cx="5284800" cy="0"/>
          </a:xfrm>
          <a:prstGeom prst="line">
            <a:avLst/>
          </a:prstGeom>
          <a:ln w="12700">
            <a:solidFill>
              <a:srgbClr val="F4F3F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9738B9A3-FDA0-4542-A6C1-D2909752D25B}"/>
              </a:ext>
            </a:extLst>
          </p:cNvPr>
          <p:cNvCxnSpPr>
            <a:cxnSpLocks/>
          </p:cNvCxnSpPr>
          <p:nvPr/>
        </p:nvCxnSpPr>
        <p:spPr>
          <a:xfrm>
            <a:off x="215100" y="7172579"/>
            <a:ext cx="5284800" cy="0"/>
          </a:xfrm>
          <a:prstGeom prst="line">
            <a:avLst/>
          </a:prstGeom>
          <a:ln w="12700">
            <a:solidFill>
              <a:srgbClr val="F4F3F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C360688E-C54E-40B0-992A-FCFDE3D38895}"/>
              </a:ext>
            </a:extLst>
          </p:cNvPr>
          <p:cNvCxnSpPr>
            <a:cxnSpLocks/>
          </p:cNvCxnSpPr>
          <p:nvPr/>
        </p:nvCxnSpPr>
        <p:spPr>
          <a:xfrm>
            <a:off x="215100" y="7690146"/>
            <a:ext cx="5284800" cy="0"/>
          </a:xfrm>
          <a:prstGeom prst="line">
            <a:avLst/>
          </a:prstGeom>
          <a:ln w="12700">
            <a:solidFill>
              <a:srgbClr val="F4F3F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E78C95C5-0979-4514-A9E3-2EEA5DF0797E}"/>
              </a:ext>
            </a:extLst>
          </p:cNvPr>
          <p:cNvCxnSpPr>
            <a:cxnSpLocks/>
          </p:cNvCxnSpPr>
          <p:nvPr/>
        </p:nvCxnSpPr>
        <p:spPr>
          <a:xfrm>
            <a:off x="215100" y="8330226"/>
            <a:ext cx="5284800" cy="0"/>
          </a:xfrm>
          <a:prstGeom prst="line">
            <a:avLst/>
          </a:prstGeom>
          <a:ln w="12700">
            <a:solidFill>
              <a:srgbClr val="F4F3F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924555-042B-5B4A-E6A1-C6090E6AB69C}"/>
              </a:ext>
            </a:extLst>
          </p:cNvPr>
          <p:cNvGrpSpPr/>
          <p:nvPr/>
        </p:nvGrpSpPr>
        <p:grpSpPr>
          <a:xfrm>
            <a:off x="-4982729" y="-11854"/>
            <a:ext cx="4377792" cy="4439738"/>
            <a:chOff x="-5192211" y="-11854"/>
            <a:chExt cx="4377792" cy="443973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FB2D5F9-C47F-5D35-1F4F-A4066E61DC6C}"/>
                </a:ext>
              </a:extLst>
            </p:cNvPr>
            <p:cNvSpPr/>
            <p:nvPr/>
          </p:nvSpPr>
          <p:spPr>
            <a:xfrm>
              <a:off x="-5192211" y="-11854"/>
              <a:ext cx="4377792" cy="4439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E2F34A-E52F-F0DD-FA26-1086C72E3A9F}"/>
                </a:ext>
              </a:extLst>
            </p:cNvPr>
            <p:cNvSpPr txBox="1"/>
            <p:nvPr/>
          </p:nvSpPr>
          <p:spPr>
            <a:xfrm>
              <a:off x="-5056867" y="718667"/>
              <a:ext cx="3898927" cy="607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8938">
                <a:spcBef>
                  <a:spcPts val="759"/>
                </a:spcBef>
              </a:pPr>
              <a:r>
                <a:rPr lang="en-US" sz="111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This </a:t>
              </a:r>
              <a:r>
                <a:rPr lang="en-US" sz="1115" b="1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template provides an </a:t>
              </a:r>
              <a:r>
                <a:rPr lang="en-US" sz="1115" b="1" i="1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example</a:t>
              </a:r>
              <a:r>
                <a:rPr lang="en-US" sz="111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that can be </a:t>
              </a:r>
              <a:r>
                <a:rPr lang="en-US" sz="1115" dirty="0" err="1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customised</a:t>
              </a:r>
              <a:r>
                <a:rPr lang="en-US" sz="111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for your brand and taken advantage of as a starting point for creating your own email.</a:t>
              </a:r>
              <a:endParaRPr lang="en-US" sz="1022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0C9A53-4ACF-782D-9DB9-F7AB25442648}"/>
                </a:ext>
              </a:extLst>
            </p:cNvPr>
            <p:cNvSpPr txBox="1"/>
            <p:nvPr/>
          </p:nvSpPr>
          <p:spPr>
            <a:xfrm>
              <a:off x="-4969223" y="1483132"/>
              <a:ext cx="3820369" cy="4355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defTabSz="848938"/>
              <a:r>
                <a:rPr lang="en-US" sz="111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Yellow highlights in this template indicate the areas where text or graphics should be </a:t>
              </a:r>
              <a:r>
                <a:rPr lang="en-US" sz="1115" dirty="0" err="1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customised</a:t>
              </a:r>
              <a:r>
                <a:rPr lang="en-US" sz="111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for your brand.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F02959-7521-E75E-9FB2-D89AD4BF4F89}"/>
                </a:ext>
              </a:extLst>
            </p:cNvPr>
            <p:cNvSpPr txBox="1"/>
            <p:nvPr/>
          </p:nvSpPr>
          <p:spPr>
            <a:xfrm>
              <a:off x="-4815284" y="2151325"/>
              <a:ext cx="3820369" cy="1001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8938">
                <a:spcBef>
                  <a:spcPts val="380"/>
                </a:spcBef>
              </a:pPr>
              <a:r>
                <a:rPr lang="en-US" sz="1115" b="1" dirty="0">
                  <a:solidFill>
                    <a:prstClr val="black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Replace the “Partner Logo” placeholder with your company logo where applicable. </a:t>
              </a:r>
            </a:p>
            <a:p>
              <a:pPr defTabSz="848938">
                <a:spcBef>
                  <a:spcPts val="380"/>
                </a:spcBef>
              </a:pPr>
              <a:r>
                <a:rPr lang="en-US" sz="1115" dirty="0">
                  <a:solidFill>
                    <a:prstClr val="black"/>
                  </a:solidFill>
                  <a:latin typeface="Segoe UI"/>
                  <a:cs typeface="Segoe UI Semibold" panose="020B0502040204020203" pitchFamily="34" charset="0"/>
                </a:rPr>
                <a:t>Per Microsoft Partner Brand Guidelines, ensure your logo is 120 percent of the size of the Microsoft Security logo. </a:t>
              </a:r>
              <a:r>
                <a:rPr lang="en-US" sz="1115" i="1" dirty="0">
                  <a:solidFill>
                    <a:prstClr val="black"/>
                  </a:solidFill>
                  <a:latin typeface="Segoe UI"/>
                  <a:cs typeface="Segoe UI Semibold" panose="020B0502040204020203" pitchFamily="34" charset="0"/>
                </a:rPr>
                <a:t>See more partner co-branding guidance </a:t>
              </a:r>
              <a:r>
                <a:rPr lang="en-US" sz="1115" i="1" dirty="0">
                  <a:solidFill>
                    <a:srgbClr val="0070C0"/>
                  </a:solidFill>
                  <a:latin typeface="Segoe UI"/>
                  <a:cs typeface="Segoe UI Semibold" panose="020B0502040204020203" pitchFamily="34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here</a:t>
              </a:r>
              <a:r>
                <a:rPr lang="en-US" sz="1115" i="1" dirty="0">
                  <a:solidFill>
                    <a:prstClr val="black"/>
                  </a:solidFill>
                  <a:latin typeface="Segoe UI"/>
                  <a:cs typeface="Segoe UI Semibold" panose="020B0502040204020203" pitchFamily="34" charset="0"/>
                </a:rPr>
                <a:t>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B11795-94C9-0704-8A9A-F5588CC6FA9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4969222" y="2149756"/>
              <a:ext cx="153939" cy="2639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 defTabSz="848938"/>
              <a:r>
                <a:rPr lang="en-US" sz="111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521D3E-B5CC-475B-CB1B-076BDC896CD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4975517" y="3244420"/>
              <a:ext cx="153939" cy="26391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 defTabSz="848938"/>
              <a:r>
                <a:rPr lang="en-US" sz="111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104857-288E-22DC-A286-B0C1F0C195D0}"/>
                </a:ext>
              </a:extLst>
            </p:cNvPr>
            <p:cNvSpPr txBox="1"/>
            <p:nvPr/>
          </p:nvSpPr>
          <p:spPr>
            <a:xfrm>
              <a:off x="-4821578" y="3244420"/>
              <a:ext cx="3820368" cy="950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90437">
                <a:spcBef>
                  <a:spcPts val="380"/>
                </a:spcBef>
                <a:defRPr/>
              </a:pPr>
              <a:r>
                <a:rPr lang="en-US" sz="1115" b="1" dirty="0">
                  <a:solidFill>
                    <a:prstClr val="black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Replace all instances of “Partner Name” or “Partner Solution” with your own company/solution name and add any additional partner-specific content where identified. </a:t>
              </a:r>
              <a:r>
                <a:rPr lang="en-US" sz="1115" dirty="0">
                  <a:solidFill>
                    <a:prstClr val="black"/>
                  </a:solidFill>
                  <a:latin typeface="Segoe UI"/>
                  <a:cs typeface="Segoe UI Semibold" panose="020B0502040204020203" pitchFamily="34" charset="0"/>
                </a:rPr>
                <a:t>Be sure to remove the yellow highlighting and change the font color to match the surrounding text.</a:t>
              </a:r>
            </a:p>
          </p:txBody>
        </p:sp>
        <p:sp>
          <p:nvSpPr>
            <p:cNvPr id="34" name="Title 3">
              <a:extLst>
                <a:ext uri="{FF2B5EF4-FFF2-40B4-BE49-F238E27FC236}">
                  <a16:creationId xmlns:a16="http://schemas.microsoft.com/office/drawing/2014/main" id="{F8E1DE75-8ACD-BEE2-2462-05867AB8AA33}"/>
                </a:ext>
              </a:extLst>
            </p:cNvPr>
            <p:cNvSpPr txBox="1">
              <a:spLocks/>
            </p:cNvSpPr>
            <p:nvPr/>
          </p:nvSpPr>
          <p:spPr>
            <a:xfrm>
              <a:off x="-5056867" y="172397"/>
              <a:ext cx="3898928" cy="400083"/>
            </a:xfrm>
            <a:prstGeom prst="rect">
              <a:avLst/>
            </a:prstGeom>
          </p:spPr>
          <p:txBody>
            <a:bodyPr/>
            <a:lstStyle>
              <a:lvl1pPr algn="l" defTabSz="932667" rtl="0" eaLnBrk="1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1000"/>
                </a:spcAft>
                <a:buNone/>
                <a:defRPr lang="en-US" sz="1600" b="0" kern="1200" cap="none" spc="0" baseline="0" dirty="0" smtClean="0">
                  <a:ln w="3175">
                    <a:noFill/>
                  </a:ln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latin typeface="+mj-lt"/>
                  <a:ea typeface="+mn-ea"/>
                  <a:cs typeface="Segoe UI" pitchFamily="34" charset="0"/>
                </a:defRPr>
              </a:lvl1pPr>
            </a:lstStyle>
            <a:p>
              <a:pPr defTabSz="865928">
                <a:spcAft>
                  <a:spcPts val="1067"/>
                </a:spcAft>
              </a:pPr>
              <a:r>
                <a:rPr lang="en-US" sz="2000" dirty="0">
                  <a:solidFill>
                    <a:prstClr val="black"/>
                  </a:solidFill>
                  <a:latin typeface="Segoe UI Semibold"/>
                </a:rPr>
                <a:t>Partner </a:t>
              </a:r>
              <a:r>
                <a:rPr lang="en-US" sz="2000" dirty="0" err="1">
                  <a:solidFill>
                    <a:prstClr val="black"/>
                  </a:solidFill>
                  <a:latin typeface="Segoe UI Semibold"/>
                </a:rPr>
                <a:t>customisation</a:t>
              </a:r>
              <a:r>
                <a:rPr lang="en-US" sz="2000" dirty="0">
                  <a:solidFill>
                    <a:prstClr val="black"/>
                  </a:solidFill>
                  <a:latin typeface="Segoe UI Semibold"/>
                </a:rPr>
                <a:t> guidance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36810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Security Light">
  <a:themeElements>
    <a:clrScheme name="Microsoft Security Light">
      <a:dk1>
        <a:srgbClr val="000000"/>
      </a:dk1>
      <a:lt1>
        <a:srgbClr val="FFFFFF"/>
      </a:lt1>
      <a:dk2>
        <a:srgbClr val="091F2C"/>
      </a:dk2>
      <a:lt2>
        <a:srgbClr val="F4F3F5"/>
      </a:lt2>
      <a:accent1>
        <a:srgbClr val="0078D4"/>
      </a:accent1>
      <a:accent2>
        <a:srgbClr val="FFB900"/>
      </a:accent2>
      <a:accent3>
        <a:srgbClr val="07641D"/>
      </a:accent3>
      <a:accent4>
        <a:srgbClr val="454142"/>
      </a:accent4>
      <a:accent5>
        <a:srgbClr val="8DE971"/>
      </a:accent5>
      <a:accent6>
        <a:srgbClr val="8DC8E8"/>
      </a:accent6>
      <a:hlink>
        <a:srgbClr val="0078D4"/>
      </a:hlink>
      <a:folHlink>
        <a:srgbClr val="0078D4"/>
      </a:folHlink>
    </a:clrScheme>
    <a:fontScheme name="Custom 2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-Security-PowerPoint-Template-Light-ZUMFinal.potx" id="{FF8D482B-CE5A-47E5-AB94-DE302AB9E0F0}" vid="{819E6DBF-6959-410D-BF54-D69678397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Light Orange">
      <a:srgbClr val="FF9349"/>
    </a:custClr>
    <a:custClr name="Light Yellow">
      <a:srgbClr val="FEF000"/>
    </a:custClr>
    <a:custClr name="Light Green">
      <a:srgbClr val="9BF00B"/>
    </a:custClr>
    <a:custClr name="Light Teal">
      <a:srgbClr val="30E5D0"/>
    </a:custClr>
    <a:custClr name="Light Blue">
      <a:srgbClr val="50E6FF"/>
    </a:custClr>
    <a:custClr name="Light Purple">
      <a:srgbClr val="D59DFF"/>
    </a:custClr>
    <a:custClr name="White">
      <a:srgbClr val="FFFFFF"/>
    </a:custClr>
    <a:custClr name="Extra Light Gray">
      <a:srgbClr val="F2F2F2"/>
    </a:custClr>
    <a:custClr name="Light Gray">
      <a:srgbClr val="E6E6E6"/>
    </a:custClr>
    <a:custClr name="Gray">
      <a:srgbClr val="D2D2D2"/>
    </a:custClr>
    <a:custClr name="Orange">
      <a:srgbClr val="D83B01"/>
    </a:custClr>
    <a:custClr name="Yellow">
      <a:srgbClr val="FFB900"/>
    </a:custClr>
    <a:custClr name="Green">
      <a:srgbClr val="107C10"/>
    </a:custClr>
    <a:custClr name="Teal">
      <a:srgbClr val="008575"/>
    </a:custClr>
    <a:custClr name="Blue">
      <a:srgbClr val="0078D4"/>
    </a:custClr>
    <a:custClr name="Purple">
      <a:srgbClr val="8661C5"/>
    </a:custClr>
    <a:custClr name="Mid Gray">
      <a:srgbClr val="737373"/>
    </a:custClr>
    <a:custClr name="Dark Gray">
      <a:srgbClr val="505050"/>
    </a:custClr>
    <a:custClr name="Extra Dark Gray">
      <a:srgbClr val="2F2F2F"/>
    </a:custClr>
    <a:custClr name="Rick Black">
      <a:srgbClr val="000000"/>
    </a:custClr>
    <a:custClr name="Dark Orange">
      <a:srgbClr val="6B2929"/>
    </a:custClr>
    <a:custClr name="Dark Yellow">
      <a:srgbClr val="6A4B16"/>
    </a:custClr>
    <a:custClr name="Dark Green">
      <a:srgbClr val="054B16"/>
    </a:custClr>
    <a:custClr name="Dark Teal">
      <a:srgbClr val="274B47"/>
    </a:custClr>
    <a:custClr name="Dark Blue">
      <a:srgbClr val="243A5E"/>
    </a:custClr>
    <a:custClr name="Dark Purple">
      <a:srgbClr val="3B2E58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Light Orange">
      <a:srgbClr val="FF9349"/>
    </a:custClr>
    <a:custClr name="Light Yellow">
      <a:srgbClr val="FEF000"/>
    </a:custClr>
    <a:custClr name="Light Green">
      <a:srgbClr val="9BF00B"/>
    </a:custClr>
    <a:custClr name="Light Teal">
      <a:srgbClr val="30E5D0"/>
    </a:custClr>
    <a:custClr name="Light Blue">
      <a:srgbClr val="50E6FF"/>
    </a:custClr>
    <a:custClr name="Light Purple">
      <a:srgbClr val="D59DFF"/>
    </a:custClr>
    <a:custClr name="White">
      <a:srgbClr val="FFFFFF"/>
    </a:custClr>
    <a:custClr name="Extra Light Gray">
      <a:srgbClr val="F2F2F2"/>
    </a:custClr>
    <a:custClr name="Light Gray">
      <a:srgbClr val="E6E6E6"/>
    </a:custClr>
    <a:custClr name="Gray">
      <a:srgbClr val="D2D2D2"/>
    </a:custClr>
    <a:custClr name="Orange">
      <a:srgbClr val="D83B01"/>
    </a:custClr>
    <a:custClr name="Yellow">
      <a:srgbClr val="FFB900"/>
    </a:custClr>
    <a:custClr name="Green">
      <a:srgbClr val="107C10"/>
    </a:custClr>
    <a:custClr name="Teal">
      <a:srgbClr val="008575"/>
    </a:custClr>
    <a:custClr name="Blue">
      <a:srgbClr val="0078D4"/>
    </a:custClr>
    <a:custClr name="Purple">
      <a:srgbClr val="8661C5"/>
    </a:custClr>
    <a:custClr name="Mid Gray">
      <a:srgbClr val="737373"/>
    </a:custClr>
    <a:custClr name="Dark Gray">
      <a:srgbClr val="505050"/>
    </a:custClr>
    <a:custClr name="Extra Dark Gray">
      <a:srgbClr val="2F2F2F"/>
    </a:custClr>
    <a:custClr name="Rick Black">
      <a:srgbClr val="000000"/>
    </a:custClr>
    <a:custClr name="Dark Orange">
      <a:srgbClr val="6B2929"/>
    </a:custClr>
    <a:custClr name="Dark Yellow">
      <a:srgbClr val="6A4B16"/>
    </a:custClr>
    <a:custClr name="Dark Green">
      <a:srgbClr val="054B16"/>
    </a:custClr>
    <a:custClr name="Dark Teal">
      <a:srgbClr val="274B47"/>
    </a:custClr>
    <a:custClr name="Dark Blue">
      <a:srgbClr val="243A5E"/>
    </a:custClr>
    <a:custClr name="Dark Purple">
      <a:srgbClr val="3B2E58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8" ma:contentTypeDescription="Create a new document." ma:contentTypeScope="" ma:versionID="83d9e95c12dcad1ee09f99c488f38643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4d4de455e7227b351f96e30c21fec957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7bb821-340d-4a6b-ab9d-4a4be84d8d64">
      <Terms xmlns="http://schemas.microsoft.com/office/infopath/2007/PartnerControls"/>
    </lcf76f155ced4ddcb4097134ff3c332f>
    <TaxCatchAll xmlns="c8e5ee5f-cdc9-400e-abeb-489c00a90ce7" xsi:nil="true"/>
  </documentManagement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88C2DC-C1DF-4B38-8803-88B7B3B43C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bb821-340d-4a6b-ab9d-4a4be84d8d64"/>
    <ds:schemaRef ds:uri="c8e5ee5f-cdc9-400e-abeb-489c00a90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schemas.microsoft.com/office/infopath/2007/PartnerControls"/>
    <ds:schemaRef ds:uri="2a405f3f-901c-46db-8227-6321de0a9681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8aee7df4-ff26-4d0e-8ae8-55e83566dac8"/>
    <ds:schemaRef ds:uri="http://www.w3.org/XML/1998/namespace"/>
    <ds:schemaRef ds:uri="f242f587-4628-446f-8bc7-ea15812ffb91"/>
    <ds:schemaRef ds:uri="695d5325-33a2-4b42-b3d3-b02ffbc12b05"/>
    <ds:schemaRef ds:uri="http://schemas.microsoft.com/sharepoint/v3"/>
    <ds:schemaRef ds:uri="912a965b-18ab-48f9-afa9-986d97207d9f"/>
    <ds:schemaRef ds:uri="fdddb3d6-5bd7-4379-986a-b69d31005687"/>
    <ds:schemaRef ds:uri="097bb821-340d-4a6b-ab9d-4a4be84d8d64"/>
    <ds:schemaRef ds:uri="c8e5ee5f-cdc9-400e-abeb-489c00a90ce7"/>
  </ds:schemaRefs>
</ds:datastoreItem>
</file>

<file path=docMetadata/LabelInfo.xml><?xml version="1.0" encoding="utf-8"?>
<clbl:labelList xmlns:clbl="http://schemas.microsoft.com/office/2020/mipLabelMetadata">
  <clbl:label id="{f2cd219a-7fef-4855-86b9-76cef3de89bd}" enabled="1" method="Standard" siteId="{6e417ab3-58de-417d-9aaa-da5837716c4c}" removed="0"/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Microsoft-Security-PowerPoint-Template-Light</Template>
  <TotalTime>579</TotalTime>
  <Words>367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Microsoft Security Light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Supercharge your security email template</dc:title>
  <dc:subject/>
  <dc:creator>Matt George</dc:creator>
  <cp:keywords/>
  <dc:description/>
  <cp:lastModifiedBy>Melanie Johnstone</cp:lastModifiedBy>
  <cp:revision>378</cp:revision>
  <cp:lastPrinted>2023-02-15T20:48:24Z</cp:lastPrinted>
  <dcterms:created xsi:type="dcterms:W3CDTF">2025-02-17T11:56:26Z</dcterms:created>
  <dcterms:modified xsi:type="dcterms:W3CDTF">2025-04-04T00:15:12Z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duct">
    <vt:lpwstr/>
  </property>
  <property fmtid="{D5CDD505-2E9C-101B-9397-08002B2CF9AE}" pid="3" name="Event1">
    <vt:lpwstr>622;#Unassigned|2c8af875-f38a-40b8-a0a9-056aed3fc8c0</vt:lpwstr>
  </property>
  <property fmtid="{D5CDD505-2E9C-101B-9397-08002B2CF9AE}" pid="4" name="Audience">
    <vt:lpwstr/>
  </property>
  <property fmtid="{D5CDD505-2E9C-101B-9397-08002B2CF9AE}" pid="5" name="Event Venue">
    <vt:lpwstr/>
  </property>
  <property fmtid="{D5CDD505-2E9C-101B-9397-08002B2CF9AE}" pid="6" name="Track">
    <vt:lpwstr/>
  </property>
  <property fmtid="{D5CDD505-2E9C-101B-9397-08002B2CF9AE}" pid="7" name="Event Location">
    <vt:lpwstr/>
  </property>
  <property fmtid="{D5CDD505-2E9C-101B-9397-08002B2CF9AE}" pid="8" name="Campaign">
    <vt:lpwstr/>
  </property>
  <property fmtid="{D5CDD505-2E9C-101B-9397-08002B2CF9AE}" pid="9" name="IsMyDocuments">
    <vt:bool>true</vt:bool>
  </property>
  <property fmtid="{D5CDD505-2E9C-101B-9397-08002B2CF9AE}" pid="10" name="MSIP_Label_f42aa342-8706-4288-bd11-ebb85995028c_Enabled">
    <vt:lpwstr>True</vt:lpwstr>
  </property>
  <property fmtid="{D5CDD505-2E9C-101B-9397-08002B2CF9AE}" pid="11" name="MSIP_Label_f42aa342-8706-4288-bd11-ebb85995028c_SiteId">
    <vt:lpwstr>72f988bf-86f1-41af-91ab-2d7cd011db47</vt:lpwstr>
  </property>
  <property fmtid="{D5CDD505-2E9C-101B-9397-08002B2CF9AE}" pid="12" name="MSIP_Label_f42aa342-8706-4288-bd11-ebb85995028c_Ref">
    <vt:lpwstr>https://api.informationprotection.azure.com/api/72f988bf-86f1-41af-91ab-2d7cd011db47</vt:lpwstr>
  </property>
  <property fmtid="{D5CDD505-2E9C-101B-9397-08002B2CF9AE}" pid="13" name="MSIP_Label_f42aa342-8706-4288-bd11-ebb85995028c_SetDate">
    <vt:lpwstr>2017-08-29T14:27:20.8568347-07:00</vt:lpwstr>
  </property>
  <property fmtid="{D5CDD505-2E9C-101B-9397-08002B2CF9AE}" pid="14" name="MSIP_Label_f42aa342-8706-4288-bd11-ebb85995028c_Name">
    <vt:lpwstr>General</vt:lpwstr>
  </property>
  <property fmtid="{D5CDD505-2E9C-101B-9397-08002B2CF9AE}" pid="15" name="MSIP_Label_f42aa342-8706-4288-bd11-ebb85995028c_Extended_MSFT_Method">
    <vt:lpwstr>Automatic</vt:lpwstr>
  </property>
  <property fmtid="{D5CDD505-2E9C-101B-9397-08002B2CF9AE}" pid="16" name="Sensitivity">
    <vt:lpwstr>General</vt:lpwstr>
  </property>
  <property fmtid="{D5CDD505-2E9C-101B-9397-08002B2CF9AE}" pid="17" name="j7ed6b1749d644c580569ee38d7710d7">
    <vt:lpwstr/>
  </property>
  <property fmtid="{D5CDD505-2E9C-101B-9397-08002B2CF9AE}" pid="18" name="e93e2550f0ac4199ae3cf1406d72085e">
    <vt:lpwstr/>
  </property>
  <property fmtid="{D5CDD505-2E9C-101B-9397-08002B2CF9AE}" pid="19" name="o92d4232daec467abb08246282070aa9">
    <vt:lpwstr/>
  </property>
  <property fmtid="{D5CDD505-2E9C-101B-9397-08002B2CF9AE}" pid="20" name="bc8cca776fa8455c8c00307ee3c527ad">
    <vt:lpwstr/>
  </property>
  <property fmtid="{D5CDD505-2E9C-101B-9397-08002B2CF9AE}" pid="21" name="_dlc_DocIdItemGuid">
    <vt:lpwstr>f5d5f091-2d86-4c58-9970-04c552d617f8</vt:lpwstr>
  </property>
  <property fmtid="{D5CDD505-2E9C-101B-9397-08002B2CF9AE}" pid="22" name="o1dbacbd0e564fc293d11b6c4775302e">
    <vt:lpwstr/>
  </property>
  <property fmtid="{D5CDD505-2E9C-101B-9397-08002B2CF9AE}" pid="23" name="MediaServiceImageTags">
    <vt:lpwstr/>
  </property>
  <property fmtid="{D5CDD505-2E9C-101B-9397-08002B2CF9AE}" pid="24" name="epPlatforms">
    <vt:lpwstr/>
  </property>
  <property fmtid="{D5CDD505-2E9C-101B-9397-08002B2CF9AE}" pid="25" name="ContentTypeId">
    <vt:lpwstr>0x01010089CE9D3728B5814FB45CEFA044557808</vt:lpwstr>
  </property>
</Properties>
</file>